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3" r:id="rId4"/>
    <p:sldId id="274" r:id="rId5"/>
    <p:sldId id="276" r:id="rId6"/>
    <p:sldId id="279" r:id="rId7"/>
    <p:sldId id="275" r:id="rId8"/>
    <p:sldId id="278" r:id="rId9"/>
    <p:sldId id="277" r:id="rId10"/>
    <p:sldId id="268" r:id="rId11"/>
    <p:sldId id="271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80808"/>
    <a:srgbClr val="8EDD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57" d="100"/>
          <a:sy n="57" d="100"/>
        </p:scale>
        <p:origin x="-172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D59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articles/vzyat-v-dolg/" TargetMode="External"/><Relationship Id="rId13" Type="http://schemas.openxmlformats.org/officeDocument/2006/relationships/hyperlink" Target="https://fincult.info/articles/ostorozhno-moshenniki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fincult.info/articles/nakopit-i-sokhranit/" TargetMode="External"/><Relationship Id="rId12" Type="http://schemas.openxmlformats.org/officeDocument/2006/relationships/hyperlink" Target="https://fincult.info/articles/obespechit-budushch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ncult.info/articles/lichnoe-finansovoe-planirovanie/" TargetMode="External"/><Relationship Id="rId11" Type="http://schemas.openxmlformats.org/officeDocument/2006/relationships/hyperlink" Target="https://fincult.info/articles/nachat-biznes/" TargetMode="External"/><Relationship Id="rId5" Type="http://schemas.openxmlformats.org/officeDocument/2006/relationships/hyperlink" Target="https://fincult.info/articles/dengi/" TargetMode="External"/><Relationship Id="rId15" Type="http://schemas.openxmlformats.org/officeDocument/2006/relationships/hyperlink" Target="http://publication.pravo.gov.ru/Document/View/0001201809140019" TargetMode="External"/><Relationship Id="rId10" Type="http://schemas.openxmlformats.org/officeDocument/2006/relationships/hyperlink" Target="https://fincult.info/articles/zashchitit-imushchestvo-i-sberezheniya/" TargetMode="External"/><Relationship Id="rId4" Type="http://schemas.openxmlformats.org/officeDocument/2006/relationships/hyperlink" Target="https://fincult.info/" TargetMode="External"/><Relationship Id="rId9" Type="http://schemas.openxmlformats.org/officeDocument/2006/relationships/hyperlink" Target="https://fincult.info/articles/priumnozhit/" TargetMode="External"/><Relationship Id="rId14" Type="http://schemas.openxmlformats.org/officeDocument/2006/relationships/hyperlink" Target="https://www.fin-olimp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ncult.info/teaching/materials/files/1%20-%20%D0%A0%D0%B0%D0%B1%D0%BE%D1%87%D0%B0%D1%8F%20%D0%BF%D1%80%D0%BE%D0%B3%D1%80%D0%B0%D0%BC%D0%BC%D0%B0%20%D0%91%D0%B8%D0%BB%D0%BB%D1%8C%20-%20%D0%94%D0%B5%D0%BB%D0%B0%20%D0%A1%D0%B5%D0%BC%D0%B5%D0%B9%D0%BD%D1%8B%D0%B5.do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ncult.info/teaching/materials/files/1%20-%20%D0%9F%D1%80%D0%B5%D0%B7%D0%B5%D0%BD%D1%82%D0%B0%D1%86%D0%B8%D1%8F%20%D0%91%D0%B8%D0%BB%D0%BB%D1%8C%20-%20%D0%94%D0%B5%D0%BB%D0%B0%20%D0%A1%D0%B5%D0%BC%D0%B5%D0%B9%D0%BD%D1%8B%D0%B5.p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articles/zashchitit-imushchestvo-i-sberezheniya/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s://fincult.info/articles/dengi/" TargetMode="External"/><Relationship Id="rId7" Type="http://schemas.openxmlformats.org/officeDocument/2006/relationships/hyperlink" Target="https://fincult.info/articles/priumnozhit/" TargetMode="External"/><Relationship Id="rId12" Type="http://schemas.openxmlformats.org/officeDocument/2006/relationships/hyperlink" Target="http://publication.pravo.gov.ru/Document/View/0001201809140019" TargetMode="External"/><Relationship Id="rId2" Type="http://schemas.openxmlformats.org/officeDocument/2006/relationships/hyperlink" Target="https://fincult.info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ncult.info/articles/vzyat-v-dolg/" TargetMode="External"/><Relationship Id="rId11" Type="http://schemas.openxmlformats.org/officeDocument/2006/relationships/hyperlink" Target="https://fincult.info/articles/ostorozhno-moshenniki/" TargetMode="External"/><Relationship Id="rId5" Type="http://schemas.openxmlformats.org/officeDocument/2006/relationships/hyperlink" Target="https://fincult.info/articles/nakopit-i-sokhranit/" TargetMode="External"/><Relationship Id="rId10" Type="http://schemas.openxmlformats.org/officeDocument/2006/relationships/hyperlink" Target="https://fincult.info/articles/obespechit-budushchee/" TargetMode="External"/><Relationship Id="rId4" Type="http://schemas.openxmlformats.org/officeDocument/2006/relationships/hyperlink" Target="https://fincult.info/articles/lichnoe-finansovoe-planirovanie/" TargetMode="External"/><Relationship Id="rId9" Type="http://schemas.openxmlformats.org/officeDocument/2006/relationships/hyperlink" Target="https://fincult.info/articles/nachat-biznes/" TargetMode="Externa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fg.ru/" TargetMode="External"/><Relationship Id="rId2" Type="http://schemas.openxmlformats.org/officeDocument/2006/relationships/hyperlink" Target="http://&#1074;&#1072;&#1096;&#1080;&#1092;&#1080;&#1085;&#1072;&#1085;&#1089;&#1099;.&#1088;&#1092;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630" y="332656"/>
            <a:ext cx="8229600" cy="1512168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повышения финансовой грамотности в Российской Федерации на 2017-2023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(утверждена распоряжением Правительства Российской Федерации № 2039-р от  25.09.2017)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29" y="3861048"/>
            <a:ext cx="2812551" cy="700093"/>
          </a:xfrm>
          <a:ln>
            <a:solidFill>
              <a:schemeClr val="tx2"/>
            </a:solidFill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48393" y="1844824"/>
            <a:ext cx="8229600" cy="1485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Стратегии: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финансово грамотного поведения граждан, повышение уровня их финансовых знаний, обеспечение доступа граждан к достоверной и надёжной информации о финансовых услугах, в том числе для эффективной защиты прав граждан в качестве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потребителей     финансовых услуг. </a:t>
            </a:r>
          </a:p>
          <a:p>
            <a:pPr algn="l"/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Ответственные исполнители Стратегии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28" y="3861047"/>
            <a:ext cx="1880869" cy="7000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Объект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90" b="12858"/>
          <a:stretch/>
        </p:blipFill>
        <p:spPr>
          <a:xfrm>
            <a:off x="2103000" y="4682930"/>
            <a:ext cx="2489728" cy="7939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311" y="4637902"/>
            <a:ext cx="2160240" cy="813076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38049" y="5643246"/>
            <a:ext cx="8413951" cy="1773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Партнеры в реализации Стратегии: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93" y="5956252"/>
            <a:ext cx="1223560" cy="6882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554" y="6052950"/>
            <a:ext cx="2447989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Объект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58" b="13064"/>
          <a:stretch/>
        </p:blipFill>
        <p:spPr>
          <a:xfrm>
            <a:off x="2103000" y="6052951"/>
            <a:ext cx="1924277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Объект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156" y="6052951"/>
            <a:ext cx="1759488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135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Всероссийская программа «Дни финансовой  грамотности  в  учебных заведениях»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083" t="3990" r="26442" b="21324"/>
          <a:stretch/>
        </p:blipFill>
        <p:spPr bwMode="auto">
          <a:xfrm>
            <a:off x="417720" y="1124744"/>
            <a:ext cx="6674560" cy="439248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5481" t="7410" r="19551" b="11632"/>
          <a:stretch/>
        </p:blipFill>
        <p:spPr bwMode="auto">
          <a:xfrm>
            <a:off x="4788024" y="3429000"/>
            <a:ext cx="4059163" cy="3168352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630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Хочу.Могу.Знаю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разработанный при поддержке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4560" b="10492"/>
          <a:stretch/>
        </p:blipFill>
        <p:spPr bwMode="auto">
          <a:xfrm>
            <a:off x="251520" y="1268760"/>
            <a:ext cx="5943600" cy="2838450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0417" t="6842" r="12821" b="9065"/>
          <a:stretch/>
        </p:blipFill>
        <p:spPr bwMode="auto">
          <a:xfrm>
            <a:off x="4283968" y="3645024"/>
            <a:ext cx="4562475" cy="2809875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" y="4478461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Финаграм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рубрика «Уголок финансовой грамотности»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188640"/>
            <a:ext cx="8243259" cy="18473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приоритетный проект «Налоговая помощь и финансовая грамотность  в Ульяновской области»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(утвержден Правительством Ульяновской области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27.12.2017 № 54-П/П)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76222" y="2035959"/>
            <a:ext cx="8305829" cy="45005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механизм межведомственного взаимодействия по вопросам налоговой помощи и финансовой грамотности.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Ключевые участники Проекта: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Министерство финансов Ульяновской области;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Отделение по Ульяновской области Волго-Вятского главного управления Центрального банка Российской  Федерации;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Агентство по развитию человеческого потенциала и трудовых ресурсов Ульяновской области;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Департамент  государственного имущества и земельных отношений Ульяновской области;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Ульяновской области;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Министерство сельского, лесного хозяйства  и природных ресурсов Ульяновской области;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Управление  Федеральной   службы  по надзору  в сфере защиты прав потребителей и благополучия человека по Ульяновской области;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муниципальных образований Ульяновской области.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по повышению финансовой грамотности  детей в образовательной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71472" y="2143116"/>
            <a:ext cx="3924328" cy="40719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выбору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изучения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отдельных предметов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2143116"/>
            <a:ext cx="4043362" cy="40544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Мониторинг внедрения программ внеурочной деятельности в образовательных организациях  в соответствии с ранее представленной органами управления образования управления образования  информации о планируемой работе  в 2018-2019 учебном году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Срок проведения – октябрь 2018 года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558" y="427038"/>
            <a:ext cx="8329642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 по реализации программ финансовой грамотности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71472" y="2214554"/>
            <a:ext cx="3852890" cy="17145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БАНК РОССИЙСКОЙ ФЕДЕРАЦИИ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57752" y="2214554"/>
            <a:ext cx="3786214" cy="192882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МИНИСТЕРСТВО ФИНАНСОВ РОССИЙСКОЙ ФЕДЕРАЦИИ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329642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357422" y="1643050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6248" y="1643050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2"/>
          </p:cNvCxnSpPr>
          <p:nvPr/>
        </p:nvCxnSpPr>
        <p:spPr>
          <a:xfrm rot="16200000" flipH="1">
            <a:off x="6447247" y="4446991"/>
            <a:ext cx="642944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9190" y="4572008"/>
            <a:ext cx="35719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«Федеральный методический центр по финансовой грамотности системы общего и среднего профессионального образования»</a:t>
            </a:r>
          </a:p>
          <a:p>
            <a:pPr algn="ctr"/>
            <a:r>
              <a:rPr lang="ru-RU" b="1" dirty="0" smtClean="0"/>
              <a:t>НИУ «ВЫСШАЯ ШКОЛА ЭКОНОМИКИ»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rot="5400000">
            <a:off x="1641852" y="3501631"/>
            <a:ext cx="428630" cy="128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158" y="4429132"/>
            <a:ext cx="207170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Региональные методические центры (предложение  Гимназия № 34 )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4429132"/>
            <a:ext cx="207170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Региональные опорные школы и детские сады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9" idx="2"/>
          </p:cNvCxnSpPr>
          <p:nvPr/>
        </p:nvCxnSpPr>
        <p:spPr>
          <a:xfrm rot="16200000" flipH="1">
            <a:off x="2820578" y="3606404"/>
            <a:ext cx="428628" cy="1073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реализации программ финансовой грамотности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3852890" cy="78581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БАНК РОССИЙСКОЙ ФЕДЕРАЦИИ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329642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9" idx="0"/>
          </p:cNvCxnSpPr>
          <p:nvPr/>
        </p:nvCxnSpPr>
        <p:spPr>
          <a:xfrm rot="10800000" flipV="1">
            <a:off x="2355042" y="1071548"/>
            <a:ext cx="1502581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232405" y="6804445"/>
            <a:ext cx="642944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86380" y="1214422"/>
            <a:ext cx="35719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Ресурсы сайта </a:t>
            </a:r>
          </a:p>
          <a:p>
            <a:pPr algn="ctr"/>
            <a:r>
              <a:rPr lang="en-US" b="1" dirty="0" smtClean="0"/>
              <a:t>https://fincult.info/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rot="16200000" flipH="1">
            <a:off x="2141917" y="2284801"/>
            <a:ext cx="928694" cy="502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20" y="3143248"/>
            <a:ext cx="207170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Уроки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1736" y="3071810"/>
            <a:ext cx="2357454" cy="2769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Учебно-методический комплекс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Чумаченко Валерий Валерьевич, Горяев Алексей Петрович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Редактор: Есипова И. С.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Издательство: Просвещение, 2017 г.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000100" y="2143116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1"/>
          </p:cNvCxnSpPr>
          <p:nvPr/>
        </p:nvCxnSpPr>
        <p:spPr>
          <a:xfrm flipV="1">
            <a:off x="2571736" y="1537588"/>
            <a:ext cx="2714644" cy="53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2"/>
          </p:cNvCxnSpPr>
          <p:nvPr/>
        </p:nvCxnSpPr>
        <p:spPr>
          <a:xfrm rot="16200000" flipH="1">
            <a:off x="2820578" y="1606140"/>
            <a:ext cx="3143272" cy="407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big.jpg"/>
          <p:cNvPicPr>
            <a:picLocks noChangeAspect="1"/>
          </p:cNvPicPr>
          <p:nvPr/>
        </p:nvPicPr>
        <p:blipFill>
          <a:blip r:embed="rId2"/>
          <a:srcRect t="8824" b="9559"/>
          <a:stretch>
            <a:fillRect/>
          </a:stretch>
        </p:blipFill>
        <p:spPr>
          <a:xfrm>
            <a:off x="357158" y="3929066"/>
            <a:ext cx="2095500" cy="2643182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29322" y="1857364"/>
            <a:ext cx="254950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5214942" y="2786059"/>
            <a:ext cx="364333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hlinkClick r:id="rId4"/>
              </a:rPr>
              <a:t>Категории</a:t>
            </a:r>
            <a:r>
              <a:rPr lang="ru-RU" sz="1400" dirty="0" smtClean="0"/>
              <a:t> </a:t>
            </a:r>
            <a:r>
              <a:rPr lang="ru-RU" sz="1400" b="1" dirty="0" smtClean="0">
                <a:hlinkClick r:id="rId4"/>
              </a:rPr>
              <a:t>Популярное</a:t>
            </a:r>
            <a:endParaRPr lang="ru-RU" sz="1400" dirty="0" smtClean="0"/>
          </a:p>
          <a:p>
            <a:r>
              <a:rPr lang="ru-RU" sz="1400" b="1" dirty="0" smtClean="0">
                <a:hlinkClick r:id="rId5"/>
              </a:rPr>
              <a:t>Деньги</a:t>
            </a:r>
            <a:endParaRPr lang="ru-RU" sz="1400" dirty="0" smtClean="0"/>
          </a:p>
          <a:p>
            <a:r>
              <a:rPr lang="ru-RU" sz="1400" b="1" dirty="0" smtClean="0">
                <a:hlinkClick r:id="rId6"/>
              </a:rPr>
              <a:t>Финансовое планирование</a:t>
            </a:r>
            <a:endParaRPr lang="ru-RU" sz="1400" dirty="0" smtClean="0"/>
          </a:p>
          <a:p>
            <a:r>
              <a:rPr lang="ru-RU" sz="1400" b="1" dirty="0" smtClean="0">
                <a:hlinkClick r:id="rId7"/>
              </a:rPr>
              <a:t>Накопить и сохранить</a:t>
            </a:r>
            <a:endParaRPr lang="ru-RU" sz="1400" dirty="0" smtClean="0"/>
          </a:p>
          <a:p>
            <a:r>
              <a:rPr lang="ru-RU" sz="1400" b="1" dirty="0" smtClean="0">
                <a:hlinkClick r:id="rId8"/>
              </a:rPr>
              <a:t>Взять в долг</a:t>
            </a:r>
            <a:endParaRPr lang="ru-RU" sz="1400" dirty="0" smtClean="0"/>
          </a:p>
          <a:p>
            <a:r>
              <a:rPr lang="ru-RU" sz="1400" b="1" dirty="0" smtClean="0">
                <a:hlinkClick r:id="rId9"/>
              </a:rPr>
              <a:t>Приумножить</a:t>
            </a:r>
            <a:endParaRPr lang="ru-RU" sz="1400" dirty="0" smtClean="0"/>
          </a:p>
          <a:p>
            <a:r>
              <a:rPr lang="ru-RU" sz="1400" b="1" dirty="0" smtClean="0">
                <a:hlinkClick r:id="rId10"/>
              </a:rPr>
              <a:t>Защитить имущество и сбережения</a:t>
            </a:r>
            <a:endParaRPr lang="ru-RU" sz="1400" dirty="0" smtClean="0"/>
          </a:p>
          <a:p>
            <a:r>
              <a:rPr lang="ru-RU" sz="1400" b="1" dirty="0" smtClean="0">
                <a:hlinkClick r:id="rId11"/>
              </a:rPr>
              <a:t>Начать бизнес</a:t>
            </a:r>
            <a:endParaRPr lang="ru-RU" sz="1400" dirty="0" smtClean="0"/>
          </a:p>
          <a:p>
            <a:r>
              <a:rPr lang="ru-RU" sz="1400" b="1" dirty="0" smtClean="0">
                <a:hlinkClick r:id="rId12"/>
              </a:rPr>
              <a:t>Обеспечить будущее</a:t>
            </a:r>
            <a:endParaRPr lang="ru-RU" sz="1400" dirty="0" smtClean="0"/>
          </a:p>
          <a:p>
            <a:r>
              <a:rPr lang="ru-RU" sz="1400" b="1" dirty="0" smtClean="0">
                <a:hlinkClick r:id="rId13"/>
              </a:rPr>
              <a:t>Осторожно: мошенники!</a:t>
            </a:r>
            <a:endParaRPr lang="ru-RU" sz="1400" dirty="0"/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5072066" y="4594923"/>
            <a:ext cx="385765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https://www.fin-olimp.ru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Олимпиада по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финансовой грамотности, финансовому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рынку и защите прав потребителей финансовых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Олимпиада вошла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Перечень на 2018/2019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уч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. 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с уровнем 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9286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Центрального банка России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423" t="14854" r="21154" b="15359"/>
          <a:stretch/>
        </p:blipFill>
        <p:spPr bwMode="auto">
          <a:xfrm>
            <a:off x="323528" y="1193566"/>
            <a:ext cx="5328592" cy="304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653136"/>
            <a:ext cx="3600399" cy="17064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образовательных программ по учебному модулю «Основы финансовой грамотности».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8625" y="3897411"/>
            <a:ext cx="4176464" cy="246221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Работы, победившие в конкурсе:</a:t>
            </a:r>
          </a:p>
          <a:p>
            <a:r>
              <a:rPr lang="ru-RU" sz="1400" b="1" dirty="0"/>
              <a:t>Номинация</a:t>
            </a:r>
            <a:r>
              <a:rPr lang="ru-RU" sz="1400" dirty="0"/>
              <a:t> «Лучшая рабочая программа учебного курса по финансовой грамотности основного общего образования (5-9 класс) – обязательный предмет «Обществознание» или «Экономика</a:t>
            </a:r>
            <a:r>
              <a:rPr lang="ru-RU" sz="1400" dirty="0" smtClean="0"/>
              <a:t>»</a:t>
            </a:r>
          </a:p>
          <a:p>
            <a:r>
              <a:rPr lang="ru-RU" sz="1400" b="1" dirty="0" smtClean="0"/>
              <a:t>Название </a:t>
            </a:r>
            <a:r>
              <a:rPr lang="ru-RU" sz="1400" b="1" dirty="0"/>
              <a:t>работы:</a:t>
            </a:r>
            <a:r>
              <a:rPr lang="ru-RU" sz="1400" dirty="0"/>
              <a:t> «Дела семейные»</a:t>
            </a:r>
          </a:p>
          <a:p>
            <a:r>
              <a:rPr lang="ru-RU" sz="1400" b="1" dirty="0"/>
              <a:t>Автор:</a:t>
            </a:r>
            <a:r>
              <a:rPr lang="ru-RU" sz="1400" dirty="0"/>
              <a:t> Билль Ирина Александровна (МБОУ Гимназия №2 , г. Сургут, ХМАО)</a:t>
            </a:r>
          </a:p>
          <a:p>
            <a:r>
              <a:rPr lang="ru-RU" sz="1400" dirty="0">
                <a:hlinkClick r:id="rId3"/>
              </a:rPr>
              <a:t>Рабочая программа</a:t>
            </a:r>
            <a:endParaRPr lang="ru-RU" sz="1400" dirty="0"/>
          </a:p>
          <a:p>
            <a:r>
              <a:rPr lang="ru-RU" sz="1400" dirty="0">
                <a:hlinkClick r:id="rId4"/>
              </a:rPr>
              <a:t>Презентация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92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21444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курса для опорных школ Центрального банка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544" t="16193" r="47034" b="5114"/>
          <a:stretch>
            <a:fillRect/>
          </a:stretch>
        </p:blipFill>
        <p:spPr bwMode="auto">
          <a:xfrm>
            <a:off x="285720" y="1428736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6253" t="15909" r="31480" b="6178"/>
          <a:stretch>
            <a:fillRect/>
          </a:stretch>
        </p:blipFill>
        <p:spPr bwMode="auto">
          <a:xfrm>
            <a:off x="3571868" y="1428736"/>
            <a:ext cx="52864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2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реализации программ финансовой грамотности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3852890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финансов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329642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9" idx="0"/>
          </p:cNvCxnSpPr>
          <p:nvPr/>
        </p:nvCxnSpPr>
        <p:spPr>
          <a:xfrm rot="10800000" flipV="1">
            <a:off x="2355042" y="714356"/>
            <a:ext cx="1431143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86380" y="1214422"/>
            <a:ext cx="35719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Ресурсы сайта </a:t>
            </a:r>
          </a:p>
          <a:p>
            <a:pPr algn="ctr"/>
            <a:r>
              <a:rPr lang="en-US" b="1" dirty="0" smtClean="0"/>
              <a:t>https://fmc.hse.ru/methodology</a:t>
            </a:r>
            <a:endParaRPr lang="ru-RU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85720" y="2643182"/>
            <a:ext cx="20717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ДРУЖИ С ФИНАНСАМИ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857224" y="2071678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1"/>
          </p:cNvCxnSpPr>
          <p:nvPr/>
        </p:nvCxnSpPr>
        <p:spPr>
          <a:xfrm flipV="1">
            <a:off x="2571736" y="1537588"/>
            <a:ext cx="2714644" cy="53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2"/>
          </p:cNvCxnSpPr>
          <p:nvPr/>
        </p:nvCxnSpPr>
        <p:spPr>
          <a:xfrm rot="16200000" flipH="1">
            <a:off x="3642115" y="784603"/>
            <a:ext cx="142878" cy="2717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214942" y="2786059"/>
            <a:ext cx="364333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hlinkClick r:id="rId2"/>
              </a:rPr>
              <a:t>Категории</a:t>
            </a:r>
            <a:r>
              <a:rPr lang="ru-RU" sz="1400" dirty="0" smtClean="0"/>
              <a:t> </a:t>
            </a:r>
            <a:r>
              <a:rPr lang="ru-RU" sz="1400" b="1" dirty="0" smtClean="0">
                <a:hlinkClick r:id="rId2"/>
              </a:rPr>
              <a:t>Популярное</a:t>
            </a:r>
            <a:endParaRPr lang="ru-RU" sz="1400" dirty="0" smtClean="0"/>
          </a:p>
          <a:p>
            <a:r>
              <a:rPr lang="ru-RU" sz="1400" b="1" dirty="0" smtClean="0">
                <a:hlinkClick r:id="rId3"/>
              </a:rPr>
              <a:t>Деньги</a:t>
            </a:r>
            <a:endParaRPr lang="ru-RU" sz="1400" dirty="0" smtClean="0"/>
          </a:p>
          <a:p>
            <a:r>
              <a:rPr lang="ru-RU" sz="1400" b="1" dirty="0" smtClean="0">
                <a:hlinkClick r:id="rId4"/>
              </a:rPr>
              <a:t>Финансовое планирование</a:t>
            </a:r>
            <a:endParaRPr lang="ru-RU" sz="1400" dirty="0" smtClean="0"/>
          </a:p>
          <a:p>
            <a:r>
              <a:rPr lang="ru-RU" sz="1400" b="1" dirty="0" smtClean="0">
                <a:hlinkClick r:id="rId5"/>
              </a:rPr>
              <a:t>Накопить и сохранить</a:t>
            </a:r>
            <a:endParaRPr lang="ru-RU" sz="1400" dirty="0" smtClean="0"/>
          </a:p>
          <a:p>
            <a:r>
              <a:rPr lang="ru-RU" sz="1400" b="1" dirty="0" smtClean="0">
                <a:hlinkClick r:id="rId6"/>
              </a:rPr>
              <a:t>Взять в долг</a:t>
            </a:r>
            <a:endParaRPr lang="ru-RU" sz="1400" dirty="0" smtClean="0"/>
          </a:p>
          <a:p>
            <a:r>
              <a:rPr lang="ru-RU" sz="1400" b="1" dirty="0" smtClean="0">
                <a:hlinkClick r:id="rId7"/>
              </a:rPr>
              <a:t>Приумножить</a:t>
            </a:r>
            <a:endParaRPr lang="ru-RU" sz="1400" dirty="0" smtClean="0"/>
          </a:p>
          <a:p>
            <a:r>
              <a:rPr lang="ru-RU" sz="1400" b="1" dirty="0" smtClean="0">
                <a:hlinkClick r:id="rId8"/>
              </a:rPr>
              <a:t>Защитить имущество и сбережения</a:t>
            </a:r>
            <a:endParaRPr lang="ru-RU" sz="1400" dirty="0" smtClean="0"/>
          </a:p>
          <a:p>
            <a:r>
              <a:rPr lang="ru-RU" sz="1400" b="1" dirty="0" smtClean="0">
                <a:hlinkClick r:id="rId9"/>
              </a:rPr>
              <a:t>Начать бизнес</a:t>
            </a:r>
            <a:endParaRPr lang="ru-RU" sz="1400" dirty="0" smtClean="0"/>
          </a:p>
          <a:p>
            <a:r>
              <a:rPr lang="ru-RU" sz="1400" b="1" dirty="0" smtClean="0">
                <a:hlinkClick r:id="rId10"/>
              </a:rPr>
              <a:t>Обеспечить будущее</a:t>
            </a:r>
            <a:endParaRPr lang="ru-RU" sz="1400" dirty="0" smtClean="0"/>
          </a:p>
          <a:p>
            <a:r>
              <a:rPr lang="ru-RU" sz="1400" b="1" dirty="0" smtClean="0">
                <a:hlinkClick r:id="rId11"/>
              </a:rPr>
              <a:t>Осторожно: мошенники!</a:t>
            </a:r>
            <a:endParaRPr lang="ru-RU" sz="1400" dirty="0"/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285720" y="3713666"/>
            <a:ext cx="4143404" cy="2954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https://olymp.hse.ru/mmo/finance </a:t>
            </a: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Олимпиада  школьников по финансовой грамотности «Высшая проба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Сроки регистрации </a:t>
            </a:r>
            <a:r>
              <a:rPr lang="ru-RU" sz="1200" dirty="0" smtClean="0"/>
              <a:t>— </a:t>
            </a:r>
            <a:r>
              <a:rPr lang="ru-RU" sz="1200" b="1" dirty="0" smtClean="0"/>
              <a:t>1 октября — 13 ноября 2018 </a:t>
            </a:r>
            <a:r>
              <a:rPr lang="ru-RU" sz="1200" b="1" dirty="0" smtClean="0"/>
              <a:t>года </a:t>
            </a:r>
          </a:p>
          <a:p>
            <a:r>
              <a:rPr lang="ru-RU" sz="1200" dirty="0" smtClean="0"/>
              <a:t>Первый </a:t>
            </a:r>
            <a:r>
              <a:rPr lang="ru-RU" sz="1200" dirty="0" smtClean="0"/>
              <a:t>(отборочный) заочный этап — </a:t>
            </a:r>
            <a:r>
              <a:rPr lang="ru-RU" sz="1200" b="1" dirty="0" smtClean="0"/>
              <a:t>17 ноября — </a:t>
            </a:r>
            <a:r>
              <a:rPr lang="ru-RU" sz="1200" b="1" dirty="0" smtClean="0"/>
              <a:t>2</a:t>
            </a:r>
            <a:r>
              <a:rPr lang="ru-RU" sz="1200" dirty="0" smtClean="0"/>
              <a:t>Олимпиада </a:t>
            </a:r>
            <a:r>
              <a:rPr lang="ru-RU" sz="1200" dirty="0" smtClean="0"/>
              <a:t>проводится для школьников </a:t>
            </a:r>
            <a:r>
              <a:rPr lang="ru-RU" sz="1200" b="1" dirty="0" smtClean="0"/>
              <a:t>9–11 классов.</a:t>
            </a:r>
            <a:br>
              <a:rPr lang="ru-RU" sz="1200" b="1" dirty="0" smtClean="0"/>
            </a:br>
            <a:r>
              <a:rPr lang="ru-RU" sz="1200" dirty="0" smtClean="0"/>
              <a:t>Олимпиада </a:t>
            </a:r>
            <a:r>
              <a:rPr lang="ru-RU" sz="1200" dirty="0" smtClean="0"/>
              <a:t>вошла в </a:t>
            </a:r>
            <a:r>
              <a:rPr lang="ru-RU" sz="1200" dirty="0" smtClean="0">
                <a:hlinkClick r:id="rId12"/>
              </a:rPr>
              <a:t>Перечень на 2018/2019 </a:t>
            </a:r>
            <a:r>
              <a:rPr lang="ru-RU" sz="1200" dirty="0" err="1" smtClean="0">
                <a:hlinkClick r:id="rId12"/>
              </a:rPr>
              <a:t>уч</a:t>
            </a:r>
            <a:r>
              <a:rPr lang="ru-RU" sz="1200" dirty="0" smtClean="0">
                <a:hlinkClick r:id="rId12"/>
              </a:rPr>
              <a:t>. год</a:t>
            </a:r>
            <a:r>
              <a:rPr lang="ru-RU" sz="1200" dirty="0" smtClean="0"/>
              <a:t> </a:t>
            </a:r>
            <a:r>
              <a:rPr lang="ru-RU" sz="1200" dirty="0" smtClean="0"/>
              <a:t> с </a:t>
            </a:r>
            <a:r>
              <a:rPr lang="ru-RU" sz="1200" dirty="0" smtClean="0"/>
              <a:t>уровнем 2.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74" b="11958"/>
          <a:stretch>
            <a:fillRect/>
          </a:stretch>
        </p:blipFill>
        <p:spPr bwMode="auto">
          <a:xfrm>
            <a:off x="2428860" y="2786058"/>
            <a:ext cx="2071702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14"/>
          <a:srcRect l="19562" t="15909" r="45270" b="13352"/>
          <a:stretch>
            <a:fillRect/>
          </a:stretch>
        </p:blipFill>
        <p:spPr bwMode="auto">
          <a:xfrm>
            <a:off x="4929190" y="2000240"/>
            <a:ext cx="42148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образовательная программа «Дружи с финансами» (раздел «Карта портала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»- БИБЛИОТЕКА -ПЕДАГОГАМ)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827" t="8644" r="16346" b="10948"/>
          <a:stretch/>
        </p:blipFill>
        <p:spPr bwMode="auto">
          <a:xfrm>
            <a:off x="251520" y="1523071"/>
            <a:ext cx="46805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935" t="9117" r="8173" b="5698"/>
          <a:stretch/>
        </p:blipFill>
        <p:spPr bwMode="auto">
          <a:xfrm>
            <a:off x="3923928" y="3212976"/>
            <a:ext cx="4867275" cy="284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484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 мероприятия финансовой грамотности на 2018-2019 год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«ДРУЖИ С ФИНАНСАМИ»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4067204" cy="41434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29 октября по 12 ноября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Всероссийская неделя сбережений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и материалы на сайте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вашифинансы.рф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 сайте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Национального центра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финансовой грамотности»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ncfg.ru</a:t>
            </a:r>
            <a:r>
              <a:rPr lang="ru-RU" sz="2400" dirty="0" smtClean="0"/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57752" y="2214554"/>
            <a:ext cx="3786214" cy="23574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2019 года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«Неделя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финансовой грамотности для детей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молодежи»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материалы на сайте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вашифинансы.рф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на сайте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Национальногоцентра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финансовой грамотности»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ncfg.ru</a:t>
            </a:r>
            <a:r>
              <a:rPr lang="ru-RU" sz="1800" dirty="0" smtClean="0"/>
              <a:t>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32964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357422" y="1643050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6248" y="1643050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2"/>
          </p:cNvCxnSpPr>
          <p:nvPr/>
        </p:nvCxnSpPr>
        <p:spPr>
          <a:xfrm rot="16200000" flipH="1">
            <a:off x="6661561" y="4661306"/>
            <a:ext cx="214316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9190" y="4929198"/>
            <a:ext cx="364333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Дни финансовой грамотности в образовательных организациях (согласно календарю Министерства просвещения)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588</TotalTime>
  <Words>392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Стратегия повышения финансовой грамотности в Российской Федерации на 2017-2023 годы  (утверждена распоряжением Правительства Российской Федерации № 2039-р от  25.09.2017)  </vt:lpstr>
      <vt:lpstr> Организация работы по повышению финансовой грамотности  детей в образовательной организации </vt:lpstr>
      <vt:lpstr> Проекты по реализации программ финансовой грамотности </vt:lpstr>
      <vt:lpstr> Ресурсы  по реализации программ финансовой грамотности </vt:lpstr>
      <vt:lpstr>Сайт Центрального банка России  </vt:lpstr>
      <vt:lpstr>Тематическое планирование курса для опорных школ Центрального банка </vt:lpstr>
      <vt:lpstr> Ресурсы  по реализации программ финансовой грамотности </vt:lpstr>
      <vt:lpstr>Национальная образовательная программа «Дружи с финансами» (раздел «Карта портала»- БИБЛИОТЕКА -ПЕДАГОГАМ)</vt:lpstr>
      <vt:lpstr> Воспитательные мероприятия финансовой грамотности на 2018-2019 год  ПРОГРАММА «ДРУЖИ С ФИНАНСАМИ» </vt:lpstr>
      <vt:lpstr>Всероссийская программа «Дни финансовой  грамотности  в  учебных заведениях» </vt:lpstr>
      <vt:lpstr>Сайт «Хочу.Могу.Знаю», разработанный при поддержке Роспотребнадзора РФ</vt:lpstr>
      <vt:lpstr> Региональный приоритетный проект «Налоговая помощь и финансовая грамотность  в Ульяновской области»  (утвержден Правительством Ульяновской области  27.12.2017 № 54-П/П)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Министерства финансов Российской Федерации  «Содействие повышению уровня финансовой грамотности населения и развитию финансового образования в Российской Федерации  </dc:title>
  <dc:creator>Елена Демянчук</dc:creator>
  <cp:lastModifiedBy>Мельник</cp:lastModifiedBy>
  <cp:revision>62</cp:revision>
  <dcterms:created xsi:type="dcterms:W3CDTF">2018-01-24T16:48:57Z</dcterms:created>
  <dcterms:modified xsi:type="dcterms:W3CDTF">2018-09-20T09:45:15Z</dcterms:modified>
</cp:coreProperties>
</file>