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4" r:id="rId4"/>
    <p:sldId id="264" r:id="rId5"/>
    <p:sldId id="265" r:id="rId6"/>
    <p:sldId id="260" r:id="rId7"/>
    <p:sldId id="266" r:id="rId8"/>
    <p:sldId id="267" r:id="rId9"/>
    <p:sldId id="268" r:id="rId10"/>
    <p:sldId id="269" r:id="rId11"/>
    <p:sldId id="273" r:id="rId12"/>
    <p:sldId id="270" r:id="rId13"/>
    <p:sldId id="271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80808"/>
    <a:srgbClr val="8EDD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2" autoAdjust="0"/>
  </p:normalViewPr>
  <p:slideViewPr>
    <p:cSldViewPr>
      <p:cViewPr>
        <p:scale>
          <a:sx n="57" d="100"/>
          <a:sy n="57" d="100"/>
        </p:scale>
        <p:origin x="-172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8E29A-986C-420D-BA44-1E764BDEE81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268B666-D376-4530-8238-AE7E583FD1F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5-6 лет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Разбираемся  с отношением к деньгам, закладываем основу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(значение денег, номинал денег, простой счет, суть накопления)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D8B7C3-3B3E-4B6D-BEEF-F9FFE414F3A7}" type="parTrans" cxnId="{CB3EA853-221F-4892-B93D-D1DBD53C4A97}">
      <dgm:prSet/>
      <dgm:spPr/>
      <dgm:t>
        <a:bodyPr/>
        <a:lstStyle/>
        <a:p>
          <a:endParaRPr lang="ru-RU"/>
        </a:p>
      </dgm:t>
    </dgm:pt>
    <dgm:pt modelId="{7397A848-AB38-4DB3-AD7A-C0DDF623B4FA}" type="sibTrans" cxnId="{CB3EA853-221F-4892-B93D-D1DBD53C4A97}">
      <dgm:prSet/>
      <dgm:spPr/>
      <dgm:t>
        <a:bodyPr/>
        <a:lstStyle/>
        <a:p>
          <a:endParaRPr lang="ru-RU"/>
        </a:p>
      </dgm:t>
    </dgm:pt>
    <dgm:pt modelId="{C69A8A0A-4237-435E-A186-F7CF10CDA03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7-10 лет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Учимся управлять  собственным бюджетом и делать накопление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карманные деньги,  сравнение цен,  рекламные манипуляции,  финансовая безопасность,  накопление от1 до 3 месяцев,  благотворительность)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BCE354-CAC3-4C2C-923C-C50089E566AB}" type="parTrans" cxnId="{0F2264E8-5224-497C-9BAC-E423C60125E5}">
      <dgm:prSet/>
      <dgm:spPr/>
      <dgm:t>
        <a:bodyPr/>
        <a:lstStyle/>
        <a:p>
          <a:endParaRPr lang="ru-RU"/>
        </a:p>
      </dgm:t>
    </dgm:pt>
    <dgm:pt modelId="{A72680CB-BC3C-41DC-B801-DE0FC06180A1}" type="sibTrans" cxnId="{0F2264E8-5224-497C-9BAC-E423C60125E5}">
      <dgm:prSet/>
      <dgm:spPr/>
      <dgm:t>
        <a:bodyPr/>
        <a:lstStyle/>
        <a:p>
          <a:endParaRPr lang="ru-RU"/>
        </a:p>
      </dgm:t>
    </dgm:pt>
    <dgm:pt modelId="{B2E0E85D-72F1-454B-9A10-CAEBAC82771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10-12 лет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Повышаем эффективность накоплений и пробуем ответственное кредитование </a:t>
          </a:r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расширение зоны ответственности,  ситуация в семье, инфляция, использование банковской карты,  банковские накопления совместно с родителями, суть кредита)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2C3675-EB85-4F21-8242-9DA139A79544}" type="parTrans" cxnId="{49F1B475-7DB5-432B-AB87-CF3D12D7DE94}">
      <dgm:prSet/>
      <dgm:spPr/>
      <dgm:t>
        <a:bodyPr/>
        <a:lstStyle/>
        <a:p>
          <a:endParaRPr lang="ru-RU"/>
        </a:p>
      </dgm:t>
    </dgm:pt>
    <dgm:pt modelId="{79178FF3-ADB0-48F4-9EDB-3C4EF173FEDE}" type="sibTrans" cxnId="{49F1B475-7DB5-432B-AB87-CF3D12D7DE94}">
      <dgm:prSet/>
      <dgm:spPr/>
      <dgm:t>
        <a:bodyPr/>
        <a:lstStyle/>
        <a:p>
          <a:endParaRPr lang="ru-RU"/>
        </a:p>
      </dgm:t>
    </dgm:pt>
    <dgm:pt modelId="{FDABF9F9-44B8-4574-9DAE-35E603AC6AB7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13-15 лет Учимся зарабатывать деньги,  развиваем дух предпринимательства,  использование финансовых инструментов для накопления 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(налогообложение,  планирование  от 6 до 1,5 лет,  инвестиции в себя)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8C3C07-A7AD-4639-940F-F927EE940649}" type="parTrans" cxnId="{6F9CED90-BFAF-4510-A4CC-90C32C6FDF57}">
      <dgm:prSet/>
      <dgm:spPr/>
      <dgm:t>
        <a:bodyPr/>
        <a:lstStyle/>
        <a:p>
          <a:endParaRPr lang="ru-RU"/>
        </a:p>
      </dgm:t>
    </dgm:pt>
    <dgm:pt modelId="{DA27EC5D-9E2E-4F86-88A2-25709FD7F0BA}" type="sibTrans" cxnId="{6F9CED90-BFAF-4510-A4CC-90C32C6FDF57}">
      <dgm:prSet/>
      <dgm:spPr/>
      <dgm:t>
        <a:bodyPr/>
        <a:lstStyle/>
        <a:p>
          <a:endParaRPr lang="ru-RU"/>
        </a:p>
      </dgm:t>
    </dgm:pt>
    <dgm:pt modelId="{527DA596-8C36-4151-B6D0-79B2BBDEBDAD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16-18 лет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репетируем взрослую жизнь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(личный бюджет,  права и обязанности потребителя финансовой  услуги,  трудовая занятость)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C623B4-76E7-4C09-BE53-825637F3E199}" type="parTrans" cxnId="{44C546F7-79F9-4F19-A629-EF11DD956431}">
      <dgm:prSet/>
      <dgm:spPr/>
      <dgm:t>
        <a:bodyPr/>
        <a:lstStyle/>
        <a:p>
          <a:endParaRPr lang="ru-RU"/>
        </a:p>
      </dgm:t>
    </dgm:pt>
    <dgm:pt modelId="{1924CE19-4207-42C6-9700-BCAB721A143C}" type="sibTrans" cxnId="{44C546F7-79F9-4F19-A629-EF11DD956431}">
      <dgm:prSet/>
      <dgm:spPr/>
      <dgm:t>
        <a:bodyPr/>
        <a:lstStyle/>
        <a:p>
          <a:endParaRPr lang="ru-RU"/>
        </a:p>
      </dgm:t>
    </dgm:pt>
    <dgm:pt modelId="{B005FADF-FB1C-424C-BF75-386BF6B6A3EE}" type="pres">
      <dgm:prSet presAssocID="{8BE8E29A-986C-420D-BA44-1E764BDEE8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5983267-770F-4F5F-BD71-5BE68EDF167C}" type="pres">
      <dgm:prSet presAssocID="{8BE8E29A-986C-420D-BA44-1E764BDEE818}" presName="Name1" presStyleCnt="0"/>
      <dgm:spPr/>
    </dgm:pt>
    <dgm:pt modelId="{28E97B12-8C1F-4C51-A6A4-56C42A881F3C}" type="pres">
      <dgm:prSet presAssocID="{8BE8E29A-986C-420D-BA44-1E764BDEE818}" presName="cycle" presStyleCnt="0"/>
      <dgm:spPr/>
    </dgm:pt>
    <dgm:pt modelId="{E1D94005-A9E3-413C-9C35-F1C0F9952BF4}" type="pres">
      <dgm:prSet presAssocID="{8BE8E29A-986C-420D-BA44-1E764BDEE818}" presName="srcNode" presStyleLbl="node1" presStyleIdx="0" presStyleCnt="5"/>
      <dgm:spPr/>
    </dgm:pt>
    <dgm:pt modelId="{F1650DD5-94F1-45F5-8690-DA05D37271B0}" type="pres">
      <dgm:prSet presAssocID="{8BE8E29A-986C-420D-BA44-1E764BDEE818}" presName="conn" presStyleLbl="parChTrans1D2" presStyleIdx="0" presStyleCnt="1"/>
      <dgm:spPr/>
      <dgm:t>
        <a:bodyPr/>
        <a:lstStyle/>
        <a:p>
          <a:endParaRPr lang="ru-RU"/>
        </a:p>
      </dgm:t>
    </dgm:pt>
    <dgm:pt modelId="{CA9B1438-0551-4DEA-BB2D-0FA6D54CB2F3}" type="pres">
      <dgm:prSet presAssocID="{8BE8E29A-986C-420D-BA44-1E764BDEE818}" presName="extraNode" presStyleLbl="node1" presStyleIdx="0" presStyleCnt="5"/>
      <dgm:spPr/>
    </dgm:pt>
    <dgm:pt modelId="{1DC92555-520E-469A-AA4C-E3D26C22F03B}" type="pres">
      <dgm:prSet presAssocID="{8BE8E29A-986C-420D-BA44-1E764BDEE818}" presName="dstNode" presStyleLbl="node1" presStyleIdx="0" presStyleCnt="5"/>
      <dgm:spPr/>
    </dgm:pt>
    <dgm:pt modelId="{D3C27DC4-63E9-46BC-872D-173C09F0C3B4}" type="pres">
      <dgm:prSet presAssocID="{8268B666-D376-4530-8238-AE7E583FD1F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1429C-0725-4E53-966A-E42039BEECE5}" type="pres">
      <dgm:prSet presAssocID="{8268B666-D376-4530-8238-AE7E583FD1FC}" presName="accent_1" presStyleCnt="0"/>
      <dgm:spPr/>
    </dgm:pt>
    <dgm:pt modelId="{849ABD01-ECFE-4716-865A-7539A0B03D0A}" type="pres">
      <dgm:prSet presAssocID="{8268B666-D376-4530-8238-AE7E583FD1FC}" presName="accentRepeatNode" presStyleLbl="solidFgAcc1" presStyleIdx="0" presStyleCnt="5" custLinFactNeighborX="3808" custLinFactNeighborY="-98"/>
      <dgm:spPr/>
    </dgm:pt>
    <dgm:pt modelId="{8C4BA36F-76B4-4079-ABA8-D01AE4557894}" type="pres">
      <dgm:prSet presAssocID="{C69A8A0A-4237-435E-A186-F7CF10CDA03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CCA38-9A1B-41DC-B863-D089BA0461EE}" type="pres">
      <dgm:prSet presAssocID="{C69A8A0A-4237-435E-A186-F7CF10CDA035}" presName="accent_2" presStyleCnt="0"/>
      <dgm:spPr/>
    </dgm:pt>
    <dgm:pt modelId="{FBB08475-3F5B-4EC1-8EFD-46C15D0C1327}" type="pres">
      <dgm:prSet presAssocID="{C69A8A0A-4237-435E-A186-F7CF10CDA035}" presName="accentRepeatNode" presStyleLbl="solidFgAcc1" presStyleIdx="1" presStyleCnt="5"/>
      <dgm:spPr/>
    </dgm:pt>
    <dgm:pt modelId="{67062E6D-B360-4699-A471-94717FD01628}" type="pres">
      <dgm:prSet presAssocID="{B2E0E85D-72F1-454B-9A10-CAEBAC82771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9FC83-2063-4108-BFDA-4BB7D9CD493A}" type="pres">
      <dgm:prSet presAssocID="{B2E0E85D-72F1-454B-9A10-CAEBAC827714}" presName="accent_3" presStyleCnt="0"/>
      <dgm:spPr/>
    </dgm:pt>
    <dgm:pt modelId="{BE3A7972-6760-459B-917E-CD46326368F3}" type="pres">
      <dgm:prSet presAssocID="{B2E0E85D-72F1-454B-9A10-CAEBAC827714}" presName="accentRepeatNode" presStyleLbl="solidFgAcc1" presStyleIdx="2" presStyleCnt="5"/>
      <dgm:spPr/>
    </dgm:pt>
    <dgm:pt modelId="{D68664F9-9E20-4E3F-AE6D-CD7A6A62722C}" type="pres">
      <dgm:prSet presAssocID="{FDABF9F9-44B8-4574-9DAE-35E603AC6AB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67036-F79E-44D7-BFAA-205BF34880CB}" type="pres">
      <dgm:prSet presAssocID="{FDABF9F9-44B8-4574-9DAE-35E603AC6AB7}" presName="accent_4" presStyleCnt="0"/>
      <dgm:spPr/>
    </dgm:pt>
    <dgm:pt modelId="{E57858B6-EAEA-40DE-9BB9-3360705E9717}" type="pres">
      <dgm:prSet presAssocID="{FDABF9F9-44B8-4574-9DAE-35E603AC6AB7}" presName="accentRepeatNode" presStyleLbl="solidFgAcc1" presStyleIdx="3" presStyleCnt="5"/>
      <dgm:spPr/>
    </dgm:pt>
    <dgm:pt modelId="{CFCD35B7-AAC4-4639-AF1C-25B0313F35CD}" type="pres">
      <dgm:prSet presAssocID="{527DA596-8C36-4151-B6D0-79B2BBDEBDA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6EAE6-2DE1-4F38-BBDD-F9805347FF10}" type="pres">
      <dgm:prSet presAssocID="{527DA596-8C36-4151-B6D0-79B2BBDEBDAD}" presName="accent_5" presStyleCnt="0"/>
      <dgm:spPr/>
    </dgm:pt>
    <dgm:pt modelId="{25DF5001-BCC1-4E2B-9FD8-83462E397429}" type="pres">
      <dgm:prSet presAssocID="{527DA596-8C36-4151-B6D0-79B2BBDEBDAD}" presName="accentRepeatNode" presStyleLbl="solidFgAcc1" presStyleIdx="4" presStyleCnt="5"/>
      <dgm:spPr/>
    </dgm:pt>
  </dgm:ptLst>
  <dgm:cxnLst>
    <dgm:cxn modelId="{49F1B475-7DB5-432B-AB87-CF3D12D7DE94}" srcId="{8BE8E29A-986C-420D-BA44-1E764BDEE818}" destId="{B2E0E85D-72F1-454B-9A10-CAEBAC827714}" srcOrd="2" destOrd="0" parTransId="{552C3675-EB85-4F21-8242-9DA139A79544}" sibTransId="{79178FF3-ADB0-48F4-9EDB-3C4EF173FEDE}"/>
    <dgm:cxn modelId="{B4B2BC21-BA05-4928-BE7B-9FCDB54AB96A}" type="presOf" srcId="{B2E0E85D-72F1-454B-9A10-CAEBAC827714}" destId="{67062E6D-B360-4699-A471-94717FD01628}" srcOrd="0" destOrd="0" presId="urn:microsoft.com/office/officeart/2008/layout/VerticalCurvedList"/>
    <dgm:cxn modelId="{31AC3C9E-0346-427B-ABB4-D57E1F5B705E}" type="presOf" srcId="{FDABF9F9-44B8-4574-9DAE-35E603AC6AB7}" destId="{D68664F9-9E20-4E3F-AE6D-CD7A6A62722C}" srcOrd="0" destOrd="0" presId="urn:microsoft.com/office/officeart/2008/layout/VerticalCurvedList"/>
    <dgm:cxn modelId="{44C546F7-79F9-4F19-A629-EF11DD956431}" srcId="{8BE8E29A-986C-420D-BA44-1E764BDEE818}" destId="{527DA596-8C36-4151-B6D0-79B2BBDEBDAD}" srcOrd="4" destOrd="0" parTransId="{66C623B4-76E7-4C09-BE53-825637F3E199}" sibTransId="{1924CE19-4207-42C6-9700-BCAB721A143C}"/>
    <dgm:cxn modelId="{9294DACD-F0D4-45F1-98CC-201F52D203FD}" type="presOf" srcId="{C69A8A0A-4237-435E-A186-F7CF10CDA035}" destId="{8C4BA36F-76B4-4079-ABA8-D01AE4557894}" srcOrd="0" destOrd="0" presId="urn:microsoft.com/office/officeart/2008/layout/VerticalCurvedList"/>
    <dgm:cxn modelId="{6F9CED90-BFAF-4510-A4CC-90C32C6FDF57}" srcId="{8BE8E29A-986C-420D-BA44-1E764BDEE818}" destId="{FDABF9F9-44B8-4574-9DAE-35E603AC6AB7}" srcOrd="3" destOrd="0" parTransId="{4A8C3C07-A7AD-4639-940F-F927EE940649}" sibTransId="{DA27EC5D-9E2E-4F86-88A2-25709FD7F0BA}"/>
    <dgm:cxn modelId="{E2A1738D-571A-46DB-9059-0D51ABC859DA}" type="presOf" srcId="{7397A848-AB38-4DB3-AD7A-C0DDF623B4FA}" destId="{F1650DD5-94F1-45F5-8690-DA05D37271B0}" srcOrd="0" destOrd="0" presId="urn:microsoft.com/office/officeart/2008/layout/VerticalCurvedList"/>
    <dgm:cxn modelId="{CB3EA853-221F-4892-B93D-D1DBD53C4A97}" srcId="{8BE8E29A-986C-420D-BA44-1E764BDEE818}" destId="{8268B666-D376-4530-8238-AE7E583FD1FC}" srcOrd="0" destOrd="0" parTransId="{BED8B7C3-3B3E-4B6D-BEEF-F9FFE414F3A7}" sibTransId="{7397A848-AB38-4DB3-AD7A-C0DDF623B4FA}"/>
    <dgm:cxn modelId="{4A885B6E-DCCA-435A-9308-7372DD746CB2}" type="presOf" srcId="{8268B666-D376-4530-8238-AE7E583FD1FC}" destId="{D3C27DC4-63E9-46BC-872D-173C09F0C3B4}" srcOrd="0" destOrd="0" presId="urn:microsoft.com/office/officeart/2008/layout/VerticalCurvedList"/>
    <dgm:cxn modelId="{2A20AF65-1F2D-4385-8E09-8FF57F1F9C67}" type="presOf" srcId="{8BE8E29A-986C-420D-BA44-1E764BDEE818}" destId="{B005FADF-FB1C-424C-BF75-386BF6B6A3EE}" srcOrd="0" destOrd="0" presId="urn:microsoft.com/office/officeart/2008/layout/VerticalCurvedList"/>
    <dgm:cxn modelId="{0F2264E8-5224-497C-9BAC-E423C60125E5}" srcId="{8BE8E29A-986C-420D-BA44-1E764BDEE818}" destId="{C69A8A0A-4237-435E-A186-F7CF10CDA035}" srcOrd="1" destOrd="0" parTransId="{24BCE354-CAC3-4C2C-923C-C50089E566AB}" sibTransId="{A72680CB-BC3C-41DC-B801-DE0FC06180A1}"/>
    <dgm:cxn modelId="{11DB8638-1343-49C2-9BEF-E27719D5405C}" type="presOf" srcId="{527DA596-8C36-4151-B6D0-79B2BBDEBDAD}" destId="{CFCD35B7-AAC4-4639-AF1C-25B0313F35CD}" srcOrd="0" destOrd="0" presId="urn:microsoft.com/office/officeart/2008/layout/VerticalCurvedList"/>
    <dgm:cxn modelId="{96273B13-A23F-41A2-90FA-23D5EA4CB50F}" type="presParOf" srcId="{B005FADF-FB1C-424C-BF75-386BF6B6A3EE}" destId="{05983267-770F-4F5F-BD71-5BE68EDF167C}" srcOrd="0" destOrd="0" presId="urn:microsoft.com/office/officeart/2008/layout/VerticalCurvedList"/>
    <dgm:cxn modelId="{F9F784A4-8495-48FC-9B9A-7591E98B161F}" type="presParOf" srcId="{05983267-770F-4F5F-BD71-5BE68EDF167C}" destId="{28E97B12-8C1F-4C51-A6A4-56C42A881F3C}" srcOrd="0" destOrd="0" presId="urn:microsoft.com/office/officeart/2008/layout/VerticalCurvedList"/>
    <dgm:cxn modelId="{F283C23D-B779-43DB-BC0D-0481ED45E603}" type="presParOf" srcId="{28E97B12-8C1F-4C51-A6A4-56C42A881F3C}" destId="{E1D94005-A9E3-413C-9C35-F1C0F9952BF4}" srcOrd="0" destOrd="0" presId="urn:microsoft.com/office/officeart/2008/layout/VerticalCurvedList"/>
    <dgm:cxn modelId="{A25F1734-1DB2-4704-B74A-8F4D646FAE3D}" type="presParOf" srcId="{28E97B12-8C1F-4C51-A6A4-56C42A881F3C}" destId="{F1650DD5-94F1-45F5-8690-DA05D37271B0}" srcOrd="1" destOrd="0" presId="urn:microsoft.com/office/officeart/2008/layout/VerticalCurvedList"/>
    <dgm:cxn modelId="{97704442-90F7-4A70-A659-7910C2E15A01}" type="presParOf" srcId="{28E97B12-8C1F-4C51-A6A4-56C42A881F3C}" destId="{CA9B1438-0551-4DEA-BB2D-0FA6D54CB2F3}" srcOrd="2" destOrd="0" presId="urn:microsoft.com/office/officeart/2008/layout/VerticalCurvedList"/>
    <dgm:cxn modelId="{7EE9ECF5-CDFF-440E-ABF2-03108D07EEDC}" type="presParOf" srcId="{28E97B12-8C1F-4C51-A6A4-56C42A881F3C}" destId="{1DC92555-520E-469A-AA4C-E3D26C22F03B}" srcOrd="3" destOrd="0" presId="urn:microsoft.com/office/officeart/2008/layout/VerticalCurvedList"/>
    <dgm:cxn modelId="{CBFA852E-452E-46FF-AEBD-4C1B28799C0A}" type="presParOf" srcId="{05983267-770F-4F5F-BD71-5BE68EDF167C}" destId="{D3C27DC4-63E9-46BC-872D-173C09F0C3B4}" srcOrd="1" destOrd="0" presId="urn:microsoft.com/office/officeart/2008/layout/VerticalCurvedList"/>
    <dgm:cxn modelId="{297CF324-7379-411A-9DC5-7E6102A1815B}" type="presParOf" srcId="{05983267-770F-4F5F-BD71-5BE68EDF167C}" destId="{3391429C-0725-4E53-966A-E42039BEECE5}" srcOrd="2" destOrd="0" presId="urn:microsoft.com/office/officeart/2008/layout/VerticalCurvedList"/>
    <dgm:cxn modelId="{90ECA670-94B6-499A-93D8-DD39AEB69C93}" type="presParOf" srcId="{3391429C-0725-4E53-966A-E42039BEECE5}" destId="{849ABD01-ECFE-4716-865A-7539A0B03D0A}" srcOrd="0" destOrd="0" presId="urn:microsoft.com/office/officeart/2008/layout/VerticalCurvedList"/>
    <dgm:cxn modelId="{C86F65DB-8BA3-4C2B-B37B-D3D183FD7B51}" type="presParOf" srcId="{05983267-770F-4F5F-BD71-5BE68EDF167C}" destId="{8C4BA36F-76B4-4079-ABA8-D01AE4557894}" srcOrd="3" destOrd="0" presId="urn:microsoft.com/office/officeart/2008/layout/VerticalCurvedList"/>
    <dgm:cxn modelId="{A76ED15B-B2A5-4A92-9AED-8829070D8D8D}" type="presParOf" srcId="{05983267-770F-4F5F-BD71-5BE68EDF167C}" destId="{574CCA38-9A1B-41DC-B863-D089BA0461EE}" srcOrd="4" destOrd="0" presId="urn:microsoft.com/office/officeart/2008/layout/VerticalCurvedList"/>
    <dgm:cxn modelId="{04D3EB42-B426-4CD4-8EF8-B21DB5B78494}" type="presParOf" srcId="{574CCA38-9A1B-41DC-B863-D089BA0461EE}" destId="{FBB08475-3F5B-4EC1-8EFD-46C15D0C1327}" srcOrd="0" destOrd="0" presId="urn:microsoft.com/office/officeart/2008/layout/VerticalCurvedList"/>
    <dgm:cxn modelId="{60CFA482-9BCF-45BD-855F-E949A09993FD}" type="presParOf" srcId="{05983267-770F-4F5F-BD71-5BE68EDF167C}" destId="{67062E6D-B360-4699-A471-94717FD01628}" srcOrd="5" destOrd="0" presId="urn:microsoft.com/office/officeart/2008/layout/VerticalCurvedList"/>
    <dgm:cxn modelId="{7EA74AE3-154C-47C0-A7D9-E2E4D0363991}" type="presParOf" srcId="{05983267-770F-4F5F-BD71-5BE68EDF167C}" destId="{29C9FC83-2063-4108-BFDA-4BB7D9CD493A}" srcOrd="6" destOrd="0" presId="urn:microsoft.com/office/officeart/2008/layout/VerticalCurvedList"/>
    <dgm:cxn modelId="{C17BF33B-87FF-431A-89CC-5610EDAA9C63}" type="presParOf" srcId="{29C9FC83-2063-4108-BFDA-4BB7D9CD493A}" destId="{BE3A7972-6760-459B-917E-CD46326368F3}" srcOrd="0" destOrd="0" presId="urn:microsoft.com/office/officeart/2008/layout/VerticalCurvedList"/>
    <dgm:cxn modelId="{7ACCF90D-AABE-4D42-B7E7-218312206B29}" type="presParOf" srcId="{05983267-770F-4F5F-BD71-5BE68EDF167C}" destId="{D68664F9-9E20-4E3F-AE6D-CD7A6A62722C}" srcOrd="7" destOrd="0" presId="urn:microsoft.com/office/officeart/2008/layout/VerticalCurvedList"/>
    <dgm:cxn modelId="{10275E6C-F2E9-48F9-986E-733594C3BDD5}" type="presParOf" srcId="{05983267-770F-4F5F-BD71-5BE68EDF167C}" destId="{FA367036-F79E-44D7-BFAA-205BF34880CB}" srcOrd="8" destOrd="0" presId="urn:microsoft.com/office/officeart/2008/layout/VerticalCurvedList"/>
    <dgm:cxn modelId="{1111A920-ABBC-4A42-9AEB-7A06BB0E4EAB}" type="presParOf" srcId="{FA367036-F79E-44D7-BFAA-205BF34880CB}" destId="{E57858B6-EAEA-40DE-9BB9-3360705E9717}" srcOrd="0" destOrd="0" presId="urn:microsoft.com/office/officeart/2008/layout/VerticalCurvedList"/>
    <dgm:cxn modelId="{F347D8C0-695A-4C2B-ACC9-0B366A4122E0}" type="presParOf" srcId="{05983267-770F-4F5F-BD71-5BE68EDF167C}" destId="{CFCD35B7-AAC4-4639-AF1C-25B0313F35CD}" srcOrd="9" destOrd="0" presId="urn:microsoft.com/office/officeart/2008/layout/VerticalCurvedList"/>
    <dgm:cxn modelId="{D74239A7-0372-4C04-979F-6688565A3F39}" type="presParOf" srcId="{05983267-770F-4F5F-BD71-5BE68EDF167C}" destId="{1526EAE6-2DE1-4F38-BBDD-F9805347FF10}" srcOrd="10" destOrd="0" presId="urn:microsoft.com/office/officeart/2008/layout/VerticalCurvedList"/>
    <dgm:cxn modelId="{36421A08-76AB-4081-BAD9-A4A33FE36F55}" type="presParOf" srcId="{1526EAE6-2DE1-4F38-BBDD-F9805347FF10}" destId="{25DF5001-BCC1-4E2B-9FD8-83462E397429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50DD5-94F1-45F5-8690-DA05D37271B0}">
      <dsp:nvSpPr>
        <dsp:cNvPr id="0" name=""/>
        <dsp:cNvSpPr/>
      </dsp:nvSpPr>
      <dsp:spPr>
        <a:xfrm>
          <a:off x="-6401433" y="-979134"/>
          <a:ext cx="7619517" cy="7619517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27DC4-63E9-46BC-872D-173C09F0C3B4}">
      <dsp:nvSpPr>
        <dsp:cNvPr id="0" name=""/>
        <dsp:cNvSpPr/>
      </dsp:nvSpPr>
      <dsp:spPr>
        <a:xfrm>
          <a:off x="532133" y="353714"/>
          <a:ext cx="7668372" cy="7078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8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5-6 лет 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Разбираемся  с отношением к деньгам, закладываем основу 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(значение денег, номинал денег, простой счет, суть накопления)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133" y="353714"/>
        <a:ext cx="7668372" cy="707882"/>
      </dsp:txXfrm>
    </dsp:sp>
    <dsp:sp modelId="{849ABD01-ECFE-4716-865A-7539A0B03D0A}">
      <dsp:nvSpPr>
        <dsp:cNvPr id="0" name=""/>
        <dsp:cNvSpPr/>
      </dsp:nvSpPr>
      <dsp:spPr>
        <a:xfrm>
          <a:off x="123402" y="264362"/>
          <a:ext cx="884853" cy="884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BA36F-76B4-4079-ABA8-D01AE4557894}">
      <dsp:nvSpPr>
        <dsp:cNvPr id="0" name=""/>
        <dsp:cNvSpPr/>
      </dsp:nvSpPr>
      <dsp:spPr>
        <a:xfrm>
          <a:off x="1039381" y="1415198"/>
          <a:ext cx="7161125" cy="707882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8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7-10 лет 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Учимся управлять  собственным бюджетом и делать накопление 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карманные деньги,  сравнение цен,  рекламные манипуляции,  финансовая безопасность,  накопление от1 до 3 месяцев,  благотворительность)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9381" y="1415198"/>
        <a:ext cx="7161125" cy="707882"/>
      </dsp:txXfrm>
    </dsp:sp>
    <dsp:sp modelId="{FBB08475-3F5B-4EC1-8EFD-46C15D0C1327}">
      <dsp:nvSpPr>
        <dsp:cNvPr id="0" name=""/>
        <dsp:cNvSpPr/>
      </dsp:nvSpPr>
      <dsp:spPr>
        <a:xfrm>
          <a:off x="596954" y="1326713"/>
          <a:ext cx="884853" cy="884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62E6D-B360-4699-A471-94717FD01628}">
      <dsp:nvSpPr>
        <dsp:cNvPr id="0" name=""/>
        <dsp:cNvSpPr/>
      </dsp:nvSpPr>
      <dsp:spPr>
        <a:xfrm>
          <a:off x="1195065" y="2476682"/>
          <a:ext cx="7005440" cy="70788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8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10-12 лет 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Повышаем эффективность накоплений и пробуем ответственное кредитование </a:t>
          </a: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расширение зоны ответственности,  ситуация в семье, инфляция, использование банковской карты,  банковские накопления совместно с родителями, суть кредита)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95065" y="2476682"/>
        <a:ext cx="7005440" cy="707882"/>
      </dsp:txXfrm>
    </dsp:sp>
    <dsp:sp modelId="{BE3A7972-6760-459B-917E-CD46326368F3}">
      <dsp:nvSpPr>
        <dsp:cNvPr id="0" name=""/>
        <dsp:cNvSpPr/>
      </dsp:nvSpPr>
      <dsp:spPr>
        <a:xfrm>
          <a:off x="752639" y="2388197"/>
          <a:ext cx="884853" cy="884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664F9-9E20-4E3F-AE6D-CD7A6A62722C}">
      <dsp:nvSpPr>
        <dsp:cNvPr id="0" name=""/>
        <dsp:cNvSpPr/>
      </dsp:nvSpPr>
      <dsp:spPr>
        <a:xfrm>
          <a:off x="1039381" y="3538166"/>
          <a:ext cx="7161125" cy="707882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13-15 лет Учимся зарабатывать деньги,  развиваем дух предпринимательства,  использование финансовых инструментов для накопления 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(налогообложение,  планирование  от 6 до 1,5 лет,  инвестиции в себя)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9381" y="3538166"/>
        <a:ext cx="7161125" cy="707882"/>
      </dsp:txXfrm>
    </dsp:sp>
    <dsp:sp modelId="{E57858B6-EAEA-40DE-9BB9-3360705E9717}">
      <dsp:nvSpPr>
        <dsp:cNvPr id="0" name=""/>
        <dsp:cNvSpPr/>
      </dsp:nvSpPr>
      <dsp:spPr>
        <a:xfrm>
          <a:off x="596954" y="3449681"/>
          <a:ext cx="884853" cy="884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D35B7-AAC4-4639-AF1C-25B0313F35CD}">
      <dsp:nvSpPr>
        <dsp:cNvPr id="0" name=""/>
        <dsp:cNvSpPr/>
      </dsp:nvSpPr>
      <dsp:spPr>
        <a:xfrm>
          <a:off x="532133" y="4599650"/>
          <a:ext cx="7668372" cy="70788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16-18 лет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репетируем взрослую жизнь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(личный бюджет,  права и обязанности потребителя финансовой  услуги,  трудовая занятость)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133" y="4599650"/>
        <a:ext cx="7668372" cy="707882"/>
      </dsp:txXfrm>
    </dsp:sp>
    <dsp:sp modelId="{25DF5001-BCC1-4E2B-9FD8-83462E397429}">
      <dsp:nvSpPr>
        <dsp:cNvPr id="0" name=""/>
        <dsp:cNvSpPr/>
      </dsp:nvSpPr>
      <dsp:spPr>
        <a:xfrm>
          <a:off x="89707" y="4511165"/>
          <a:ext cx="884853" cy="884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D59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-olimp.ru/" TargetMode="External"/><Relationship Id="rId2" Type="http://schemas.openxmlformats.org/officeDocument/2006/relationships/hyperlink" Target="https://www.fingram39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630" y="332656"/>
            <a:ext cx="8229600" cy="1512168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повышения финансовой грамотности в Российской Федерации на 2017-2023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(утверждена распоряжением Правительства Российской Федерации № 2039-р от  25.09.2017)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9" y="3861048"/>
            <a:ext cx="2812551" cy="700093"/>
          </a:xfrm>
          <a:ln>
            <a:solidFill>
              <a:schemeClr val="tx2"/>
            </a:solidFill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648393" y="1844824"/>
            <a:ext cx="8229600" cy="1485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Стратегии: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финансово грамотного поведения граждан, повышение уровня их финансовых знаний, обеспечение доступа граждан к достоверной и надёжной информации о финансовых услугах, в том числе для эффективной защиты прав граждан в качестве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потребителей     финансовых услуг. </a:t>
            </a:r>
          </a:p>
          <a:p>
            <a:pPr algn="l"/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Ответственные исполнители Стратегии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28" y="3861047"/>
            <a:ext cx="1880869" cy="7000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Объект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90" b="12858"/>
          <a:stretch/>
        </p:blipFill>
        <p:spPr>
          <a:xfrm>
            <a:off x="2103000" y="4682930"/>
            <a:ext cx="2489728" cy="79398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11" y="4637902"/>
            <a:ext cx="2160240" cy="813076"/>
          </a:xfrm>
          <a:prstGeom prst="rect">
            <a:avLst/>
          </a:prstGeom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638049" y="5643246"/>
            <a:ext cx="8413951" cy="1773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Партнеры в реализации Стратегии: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3" y="5956252"/>
            <a:ext cx="1223560" cy="68825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Объект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54" y="6052950"/>
            <a:ext cx="2447989" cy="49485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Объект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58" b="13064"/>
          <a:stretch/>
        </p:blipFill>
        <p:spPr>
          <a:xfrm>
            <a:off x="2103000" y="6052951"/>
            <a:ext cx="1924277" cy="49485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Объект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56" y="6052951"/>
            <a:ext cx="1759488" cy="49485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135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 Центрального банка России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4423" t="14854" r="21154" b="15359"/>
          <a:stretch/>
        </p:blipFill>
        <p:spPr bwMode="auto">
          <a:xfrm>
            <a:off x="285720" y="1193566"/>
            <a:ext cx="8501122" cy="5092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921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лучших методических разработок, направленных на повышение финансовой грамотности учащихся образовательных организаций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737"/>
            <a:ext cx="8429684" cy="857255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поддержке Банка России и Академии повышения квалификации и профессиональной переподготовки работников образования при Министерстве образования и науки Российской Федерации.  </a:t>
            </a:r>
            <a:endParaRPr lang="ru-RU" sz="1800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28596" y="2357430"/>
            <a:ext cx="8472518" cy="4286280"/>
          </a:xfrm>
          <a:prstGeom prst="rect">
            <a:avLst/>
          </a:prstGeom>
          <a:ln w="9525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«Лучшая рабочая программа учебного курса по финансовой грамотности основного общего образования (5-9 класс) – обязательный предмет «Обществознание» или «Экономика»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Название работы: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«Дела семейные»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Билль  И.А.(МБОУ Гимназия №2 , г. Сургут, ХМАО)</a:t>
            </a: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«Лучшая рабочая программа учебного курса по финансовой грамотности основного общего образования (5-9 класс) – дополнительный или элективный предмет»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Название работы: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«Деньги: сущность и функции»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Петакова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Н.А. (МБОУ «Средняя школа № 20», г. Волжский, Волгоградская область)</a:t>
            </a: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«Лучшая рабочая программа учебного курса по финансовой грамотности среднего общего образования (10-11 класс)»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Название работы: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«Финансовая грамотность: от А до Я»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Лехтина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Л.Г. (МБОУ «СОШ № 30 имени Н.Н.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Колокольцова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г. Калтан, Кемеровская область)</a:t>
            </a: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«Лучшие методические материалы по финансовой грамотности» в форме презентации»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Название работы: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Микрофинансовые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организации.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Микрозаймы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банковские кредиты»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Кололеева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Е.В. (МБОУ СОШ № 6 имени И.Т. Сидоренко, г. Усть-Лабинск, Краснодарский край)</a:t>
            </a:r>
          </a:p>
          <a:p>
            <a:pPr marL="3429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1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 Финансовая грамотность населения (раздел- Статьи - Материалы для детей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Сайт Финансовая грамотность населения (раздел- </a:t>
            </a: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Статьи - Материалы для детей)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647" t="7411" r="5449" b="10206"/>
          <a:stretch/>
        </p:blipFill>
        <p:spPr bwMode="auto">
          <a:xfrm>
            <a:off x="428079" y="1373417"/>
            <a:ext cx="6639669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8815" t="9692" r="8012" b="4220"/>
          <a:stretch/>
        </p:blipFill>
        <p:spPr bwMode="auto">
          <a:xfrm>
            <a:off x="4860032" y="4221086"/>
            <a:ext cx="4097063" cy="2233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2400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 «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Хочу.Могу.Знаю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разработанный при поддержке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РФ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4560" b="10492"/>
          <a:stretch/>
        </p:blipFill>
        <p:spPr bwMode="auto">
          <a:xfrm>
            <a:off x="251520" y="1268760"/>
            <a:ext cx="5943600" cy="2838450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0417" t="6842" r="12821" b="9065"/>
          <a:stretch/>
        </p:blipFill>
        <p:spPr bwMode="auto">
          <a:xfrm>
            <a:off x="4283968" y="3645024"/>
            <a:ext cx="4562475" cy="2809875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9168" y="4478461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 «</a:t>
            </a:r>
            <a:r>
              <a:rPr lang="ru-RU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Финаграм</a:t>
            </a: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рубрика «Уголок финансовой грамотности»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0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188640"/>
            <a:ext cx="8243259" cy="15794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Главные образовательные события в школах, направленные на повышение финансовой грамотности детей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35575705"/>
              </p:ext>
            </p:extLst>
          </p:nvPr>
        </p:nvGraphicFramePr>
        <p:xfrm>
          <a:off x="666723" y="1660910"/>
          <a:ext cx="8115328" cy="24612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93156"/>
                <a:gridCol w="2822172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Событие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финансовой грамотности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течение учебного года</a:t>
                      </a:r>
                      <a:endParaRPr lang="ru-RU" sz="1200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неделя сбережений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200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 неделя финансовой грамотности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Апрель </a:t>
                      </a:r>
                      <a:endParaRPr lang="ru-RU" sz="1200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982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Месячник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налоговой  помощи  и финансовой  грамотности  на территории отдельных муниципальных образований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Согласно</a:t>
                      </a:r>
                      <a:r>
                        <a:rPr lang="ru-RU" sz="1200" u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плану месячников, утвержденных  Правительством Ульяновской области</a:t>
                      </a:r>
                      <a:endParaRPr lang="ru-RU" sz="1200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 cstate="print"/>
          <a:srcRect l="13101" t="7197" r="14309" b="48864"/>
          <a:stretch>
            <a:fillRect/>
          </a:stretch>
        </p:blipFill>
        <p:spPr bwMode="auto">
          <a:xfrm>
            <a:off x="476221" y="4179099"/>
            <a:ext cx="4286280" cy="13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 l="14408" t="6818" r="12353" b="65483"/>
          <a:stretch>
            <a:fillRect/>
          </a:stretch>
        </p:blipFill>
        <p:spPr bwMode="auto">
          <a:xfrm>
            <a:off x="3995936" y="5732875"/>
            <a:ext cx="4862312" cy="9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47864" y="5786455"/>
            <a:ext cx="5510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4179099"/>
            <a:ext cx="3905277" cy="14466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Интересные мероприятия: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Игры для детей  (настольные и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интернет-игры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викторины, конкурсы , решение олимпиадных заданий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0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23" y="188640"/>
            <a:ext cx="8020077" cy="56143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 - олимпиады для школьников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80971" y="2250273"/>
            <a:ext cx="8382059" cy="428628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Примеры олимпиадный заданий </a:t>
            </a: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5 -7 классов: </a:t>
            </a:r>
          </a:p>
          <a:p>
            <a:pPr marL="0" indent="0" algn="just">
              <a:buNone/>
            </a:pPr>
            <a:endParaRPr lang="ru-RU" sz="4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1. В магазине канцтоваров проходит акция: на каждой тетрадке есть наклейка, а за каждые 5 наклеек покупатель может получить такую же тетрадку (тоже с наклейкой). Пятиклассница Катя считает, что перед новым полугодием ей нужно купить как можно больше тетрадок. Одна тетрадка стоит 4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у Кати есть 150 руб. Сколько тетрадок получит Катя? </a:t>
            </a:r>
          </a:p>
          <a:p>
            <a:pPr marL="0" indent="0" algn="just"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Примеры олимпиадный заданий </a:t>
            </a: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 8-9  классов: </a:t>
            </a:r>
          </a:p>
          <a:p>
            <a:pPr marL="0" indent="0" algn="just">
              <a:buNone/>
            </a:pPr>
            <a:endParaRPr lang="ru-RU" sz="4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Бабушка Васи любит собирать ягоды в лесу и потом делать из них варенье. Каждые выходные она ездит на электричке, тратит на билеты 200 рублей и собирает по 5 килограмм ягод. На рынке можно купить килограмм ягод за 150 рублей, а сахар по 54 рубля за килограмм. Из одного килограмма ягод и 1 килограмма сахара получается 1,5 килограмма варенья. Готовое варенье можно купить по 220 рублей за килограмм. Что дешевле для бабушки Васи: 1) Собирать ягоды, покупать сахар и варить варенье; 2) Покупать ягоды и сахар, варить варенье; 3) Покупать готовое варенье; 4) Все вышеперечисленные варианты равнозначны по стоимости</a:t>
            </a:r>
          </a:p>
          <a:p>
            <a:pPr marL="0" indent="0" algn="just"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8"/>
          <p:cNvSpPr txBox="1">
            <a:spLocks/>
          </p:cNvSpPr>
          <p:nvPr/>
        </p:nvSpPr>
        <p:spPr>
          <a:xfrm>
            <a:off x="952475" y="6107925"/>
            <a:ext cx="7829576" cy="160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6723" y="910811"/>
            <a:ext cx="8020077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Всероссийская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онлайн-олимпиада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 финансовой грамотности для учащихся 5-11-х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https://www.fingram39.ru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Олимпиады по финансовой грамотности, финансовому рынку и защите прав потребителей финансовых услуг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http://www.fin-olimp.ru/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Московская  олимпиада школьников по финансовой грамотности  5-11 класс  </a:t>
            </a: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http://fingram.olimpiada.ru/</a:t>
            </a:r>
            <a: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0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 грамотный гражданин должен как минимум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9881015"/>
              </p:ext>
            </p:extLst>
          </p:nvPr>
        </p:nvGraphicFramePr>
        <p:xfrm>
          <a:off x="731573" y="1160748"/>
          <a:ext cx="7872875" cy="53416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4096"/>
                <a:gridCol w="7008779"/>
              </a:tblGrid>
              <a:tr h="4800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планировать свои доходы и расходы;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следить за состоянием   личных финансов;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формировать долгосрочные сбережения и финансовую подушку безопасности" для непредвиденных обстоятельств;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иметь представление о том, как искать и использовать необходимую финансовую информацию;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рационально выбирать финансовые услуги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жить по средствам, избегая несоразмерных доходам долгов и неплатежей по ним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знать и уметь отстаивать свои законные права как потребителя финансовых услуг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планировать быть способным распознавать признаки финансового мошенничества; 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знать о рисках на рынке финансовых услуг; 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знать и выполнять свои обязанности налогоплательщика;  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вести финансовую подготовку к жизни на пенсии. 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46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4643446"/>
            <a:ext cx="4429156" cy="192882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(БАНК РОССИИ)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6574" t="17330" r="32317" b="4830"/>
          <a:stretch>
            <a:fillRect/>
          </a:stretch>
        </p:blipFill>
        <p:spPr bwMode="auto">
          <a:xfrm>
            <a:off x="5286380" y="285728"/>
            <a:ext cx="36322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6253" t="17330" r="32478" b="5894"/>
          <a:stretch>
            <a:fillRect/>
          </a:stretch>
        </p:blipFill>
        <p:spPr bwMode="auto">
          <a:xfrm>
            <a:off x="3643306" y="2000240"/>
            <a:ext cx="3638550" cy="25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4"/>
          <a:srcRect l="21325" t="16477" r="47515" b="5823"/>
          <a:stretch>
            <a:fillRect/>
          </a:stretch>
        </p:blipFill>
        <p:spPr bwMode="auto">
          <a:xfrm>
            <a:off x="285720" y="285728"/>
            <a:ext cx="32141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 l="6895" t="17329" r="32477" b="6747"/>
          <a:stretch>
            <a:fillRect/>
          </a:stretch>
        </p:blipFill>
        <p:spPr bwMode="auto">
          <a:xfrm>
            <a:off x="714348" y="4071942"/>
            <a:ext cx="3600450" cy="25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работы по повышению финансовой грамотности  детей в образовательной организации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3600400" cy="4680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Финансовое просвещение родителей в 2 направлениях: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1.Повышение их собственных знаний  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Обучение  основам финансового воспитания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431356"/>
            <a:ext cx="3600400" cy="45899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Финансовое обучение и воспитание  в рамках образовательного процесса: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уроке;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Во внеурочной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Финансовое воспитание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47679913"/>
              </p:ext>
            </p:extLst>
          </p:nvPr>
        </p:nvGraphicFramePr>
        <p:xfrm>
          <a:off x="395536" y="1196752"/>
          <a:ext cx="828092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886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188640"/>
            <a:ext cx="8243259" cy="14581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Интернет-ресурсы в помощь  учителю  и школьнику по изучению финансовой грамотности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35575705"/>
              </p:ext>
            </p:extLst>
          </p:nvPr>
        </p:nvGraphicFramePr>
        <p:xfrm>
          <a:off x="443541" y="1268760"/>
          <a:ext cx="8414739" cy="385203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88444"/>
                <a:gridCol w="2926295"/>
              </a:tblGrid>
              <a:tr h="2514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 -ресурс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ссылка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образовательная программа «Дружи с финансами» (раздел</a:t>
                      </a:r>
                      <a:r>
                        <a:rPr lang="ru-RU" sz="12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«Карта портала»)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u="none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вашифинансы.рф</a:t>
                      </a:r>
                      <a:r>
                        <a:rPr lang="ru-RU" sz="1200" u="non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  <a:r>
                        <a:rPr lang="ru-RU" sz="1200" u="none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about</a:t>
                      </a:r>
                      <a:r>
                        <a:rPr lang="ru-RU" sz="1200" u="non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u="none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sitemap</a:t>
                      </a:r>
                      <a:r>
                        <a:rPr lang="ru-RU" sz="1200" u="non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200" u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51447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программа «Дни финансовой  грамотности  в  учебных заведениях»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u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http://dnifg.ru/</a:t>
                      </a:r>
                      <a:endParaRPr lang="ru-RU" sz="1200" u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Центрального банка России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u="non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http://fincult.info/</a:t>
                      </a:r>
                      <a:endParaRPr lang="ru-RU" sz="1200" u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Финансовая грамотность населения (раздел-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Статьи - Материалы для детей)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u="non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https://www.fingram39.ru/publications/materialy-dlya-detey/</a:t>
                      </a:r>
                      <a:endParaRPr lang="ru-RU" sz="1200" u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98298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ru-RU" sz="12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Хочу.Могу.Знаю</a:t>
                      </a: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разработанный при поддержке </a:t>
                      </a:r>
                      <a:r>
                        <a:rPr lang="ru-RU" sz="12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Роспотребнадзора</a:t>
                      </a: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РФ, где размещены ответы на самые  часто задаваемые вопросы граждан по финансовым услугам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http://хочумогузнаю.рф/ </a:t>
                      </a:r>
                      <a:endParaRPr lang="ru-RU" sz="1200" u="none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u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ru-RU" sz="12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Финаграм</a:t>
                      </a: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 рубрика «Уголок финансовой грамотности»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//</a:t>
                      </a:r>
                      <a:r>
                        <a:rPr lang="en-US" sz="1200" u="none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finagram</a:t>
                      </a:r>
                      <a:r>
                        <a:rPr lang="ru-RU" sz="1200" u="non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200" u="non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r>
                        <a:rPr lang="ru-RU" sz="1200" u="non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200" u="none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fingram</a:t>
                      </a:r>
                      <a:r>
                        <a:rPr lang="ru-RU" sz="1200" u="non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200" u="none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</a:t>
                      </a:r>
                      <a:r>
                        <a:rPr lang="ru-RU" sz="1200" u="non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/.</a:t>
                      </a:r>
                    </a:p>
                    <a:p>
                      <a:endParaRPr lang="ru-RU" sz="1200" u="non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74" b="11958"/>
          <a:stretch>
            <a:fillRect/>
          </a:stretch>
        </p:blipFill>
        <p:spPr bwMode="auto">
          <a:xfrm>
            <a:off x="476221" y="5304248"/>
            <a:ext cx="2304256" cy="53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72" y="5947190"/>
            <a:ext cx="20270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1261" y="5893611"/>
            <a:ext cx="2342000" cy="7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09" y="5304248"/>
            <a:ext cx="2697672" cy="56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6"/>
          <a:srcRect l="5460" t="8334" r="82449" b="82954"/>
          <a:stretch>
            <a:fillRect/>
          </a:stretch>
        </p:blipFill>
        <p:spPr bwMode="auto">
          <a:xfrm>
            <a:off x="4476749" y="5947189"/>
            <a:ext cx="1428760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 l="4799" t="7197" r="60224" b="73485"/>
          <a:stretch>
            <a:fillRect/>
          </a:stretch>
        </p:blipFill>
        <p:spPr bwMode="auto">
          <a:xfrm>
            <a:off x="2952739" y="5304248"/>
            <a:ext cx="279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/>
          <a:srcRect l="6289" t="12879" r="74525" b="70076"/>
          <a:stretch>
            <a:fillRect/>
          </a:stretch>
        </p:blipFill>
        <p:spPr bwMode="auto">
          <a:xfrm>
            <a:off x="2571736" y="5947189"/>
            <a:ext cx="1619261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60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образовательная программа «Дружи с финансами» (раздел «Карта портала»)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14904" t="7411" r="16025" b="15337"/>
          <a:stretch/>
        </p:blipFill>
        <p:spPr bwMode="auto">
          <a:xfrm>
            <a:off x="0" y="1379538"/>
            <a:ext cx="4535488" cy="2693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32040" y="1333885"/>
            <a:ext cx="38701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Вопрос №1.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НАШИ ЖЕЛАНИЯ ЧАСТО ПРЕВОСХОДЯТ ВОЗМОЖНОСТИ НАШЕГО БЮДЖЕТА, ПОЭТОМУ ВАЖНО НАУЧИТЬ БЮДЖЕТ СЛУШАТЬСЯ.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Посчитай, какую сумму могла бы сберечь семья в месяц, если бы она могла сэкономить 5% от суммы текущих расходов?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Представьте, что расходы в семье состоят из следующих статей: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5000 руб. - коммунальные платежи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10000 руб. - продукты питания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3000 руб. - бытовая химия и предметы личной гигиены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15000 руб. - одежда и обувь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10000 руб. - оплата кредита на покупку машины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5000 руб. - образование (дополнительные занятия)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2000 руб. - проезд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5000 руб. - откладывание на летний отдых семьи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1500 руб. - лекарства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2000 руб. - оплата телефона и Интернета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2000 руб. - прочие платежи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581128"/>
            <a:ext cx="362106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Правильный ответ: 3025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14599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образовательная программа «Дружи с финансами» (раздел «Карта портала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»- БИБЛИОТЕКА -ПЕДАГОГАМ)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827" t="8644" r="16346" b="10948"/>
          <a:stretch/>
        </p:blipFill>
        <p:spPr bwMode="auto">
          <a:xfrm>
            <a:off x="251520" y="1523071"/>
            <a:ext cx="4534794" cy="3048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9935" t="9117" r="8173" b="5698"/>
          <a:stretch/>
        </p:blipFill>
        <p:spPr bwMode="auto">
          <a:xfrm>
            <a:off x="4276725" y="1500174"/>
            <a:ext cx="4867275" cy="2847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/>
          <a:srcRect l="13469" t="20739" r="11919" b="6250"/>
          <a:stretch>
            <a:fillRect/>
          </a:stretch>
        </p:blipFill>
        <p:spPr bwMode="auto">
          <a:xfrm>
            <a:off x="2357422" y="4143380"/>
            <a:ext cx="4432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84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Всероссийская программа «Дни финансовой  грамотности  в  учебных заведениях»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7083" t="3990" r="26442" b="21324"/>
          <a:stretch/>
        </p:blipFill>
        <p:spPr bwMode="auto">
          <a:xfrm>
            <a:off x="417720" y="1124744"/>
            <a:ext cx="6674560" cy="4392488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5481" t="7410" r="19551" b="11632"/>
          <a:stretch/>
        </p:blipFill>
        <p:spPr bwMode="auto">
          <a:xfrm>
            <a:off x="4788024" y="3429000"/>
            <a:ext cx="4059163" cy="3168352"/>
          </a:xfrm>
          <a:prstGeom prst="rect">
            <a:avLst/>
          </a:prstGeom>
          <a:ln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2630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1886</TotalTime>
  <Words>829</Words>
  <Application>Microsoft Office PowerPoint</Application>
  <PresentationFormat>Экран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Стратегия повышения финансовой грамотности в Российской Федерации на 2017-2023 годы  (утверждена распоряжением Правительства Российской Федерации № 2039-р от  25.09.2017)  </vt:lpstr>
      <vt:lpstr>Финансово грамотный гражданин должен как минимум: </vt:lpstr>
      <vt:lpstr>МЕТОДИЧЕСКИЕ РЕКОМЕНДАЦИИ   (БАНК РОССИИ)</vt:lpstr>
      <vt:lpstr>Организация работы по повышению финансовой грамотности  детей в образовательной организации </vt:lpstr>
      <vt:lpstr>Финансовое воспитание</vt:lpstr>
      <vt:lpstr>Интернет-ресурсы в помощь  учителю  и школьнику по изучению финансовой грамотности </vt:lpstr>
      <vt:lpstr>Национальная образовательная программа «Дружи с финансами» (раздел «Карта портала»)</vt:lpstr>
      <vt:lpstr>Национальная образовательная программа «Дружи с финансами» (раздел «Карта портала»- БИБЛИОТЕКА -ПЕДАГОГАМ)</vt:lpstr>
      <vt:lpstr>Всероссийская программа «Дни финансовой  грамотности  в  учебных заведениях» </vt:lpstr>
      <vt:lpstr>Сайт Центрального банка России  </vt:lpstr>
      <vt:lpstr> Всероссийский конкурс лучших методических разработок, направленных на повышение финансовой грамотности учащихся образовательных организаций  </vt:lpstr>
      <vt:lpstr>Сайт Финансовая грамотность населения (раздел- Статьи - Материалы для детей</vt:lpstr>
      <vt:lpstr>Сайт «Хочу.Могу.Знаю», разработанный при поддержке Роспотребнадзора РФ</vt:lpstr>
      <vt:lpstr>Главные образовательные события в школах, направленные на повышение финансовой грамотности детей  </vt:lpstr>
      <vt:lpstr>Интернет - олимпиады для школьников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Министерства финансов Российской Федерации  «Содействие повышению уровня финансовой грамотности населения и развитию финансового образования в Российской Федерации  </dc:title>
  <dc:creator>Елена Демянчук</dc:creator>
  <cp:lastModifiedBy>Мельник</cp:lastModifiedBy>
  <cp:revision>55</cp:revision>
  <dcterms:created xsi:type="dcterms:W3CDTF">2018-01-24T16:48:57Z</dcterms:created>
  <dcterms:modified xsi:type="dcterms:W3CDTF">2018-02-26T14:35:13Z</dcterms:modified>
</cp:coreProperties>
</file>