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4" r:id="rId3"/>
    <p:sldId id="293" r:id="rId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99"/>
    <a:srgbClr val="0000FF"/>
    <a:srgbClr val="4F2E92"/>
    <a:srgbClr val="FFCCCC"/>
    <a:srgbClr val="FF7C80"/>
    <a:srgbClr val="123E7B"/>
    <a:srgbClr val="2A3670"/>
    <a:srgbClr val="71F1FF"/>
    <a:srgbClr val="29FF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7E6B-97EC-492C-A406-2055766743E0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6B4F2-B5B8-4D7A-9AD2-4A4CC85CAC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5021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5B53-A77E-489E-AF79-0B05954C12B8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3E6A3-1E73-4063-8020-6BE746710D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016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9756-0226-4545-99A7-9460CD658D2D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25DC-C463-4602-AC56-46B63F7FB8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1768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060F-38E0-40EF-B559-AAE9CD72C6E9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CA3E-9511-479C-BAF1-752F0ECD29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3404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F8EE-74A3-45C8-934D-4B3B01A2CF2F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39C0-C20D-4FA3-BAE9-82BEEE3199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125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DE42-A075-4B7F-9BA5-7D65770DBD17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3D7E-3C1D-48E7-9FFB-5429A09B75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0064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3F891-3CE5-4732-B235-78794C659363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CB65F-9324-412C-8BDD-E4C9448494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06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B6C1-E50E-4D18-9939-104E5ECC5E02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5CE5-CD74-4509-A9F1-09EE40C297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5833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7BE2-7F56-449E-B245-DED934E4671E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ED0FA-BB44-4BF9-98AC-F45E7F2CB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808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278A-3821-481E-9B63-ADAE88F87758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F5B1E-DFB9-4760-86CA-FE926BBE53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109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3431-E3F0-4365-A432-96B6DD03B256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A5E3-F80B-4962-B3CA-BBE966F9C5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3622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1E4EB-7F39-4881-B0CB-D144DBA29FB0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32DDD3C-ABA6-4150-BF06-F8611F642C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3608173" y="-1"/>
            <a:ext cx="8583827" cy="1285104"/>
          </a:xfrm>
          <a:prstGeom prst="rect">
            <a:avLst/>
          </a:prstGeom>
          <a:gradFill flip="none" rotWithShape="1">
            <a:gsLst>
              <a:gs pos="13000">
                <a:srgbClr val="7A98BA">
                  <a:tint val="44500"/>
                  <a:satMod val="160000"/>
                </a:srgb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  <a:endParaRPr lang="ru-RU" sz="2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stCxn id="2053" idx="3"/>
          </p:cNvCxnSpPr>
          <p:nvPr/>
        </p:nvCxnSpPr>
        <p:spPr>
          <a:xfrm flipV="1">
            <a:off x="3149600" y="1280979"/>
            <a:ext cx="9042400" cy="39106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 bwMode="auto">
          <a:xfrm>
            <a:off x="0" y="0"/>
            <a:ext cx="3213100" cy="6858000"/>
          </a:xfrm>
          <a:prstGeom prst="rect">
            <a:avLst/>
          </a:prstGeom>
          <a:solidFill>
            <a:srgbClr val="2A367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Заголовок 3"/>
          <p:cNvSpPr>
            <a:spLocks noGrp="1"/>
          </p:cNvSpPr>
          <p:nvPr>
            <p:ph type="title"/>
          </p:nvPr>
        </p:nvSpPr>
        <p:spPr>
          <a:xfrm>
            <a:off x="360608" y="0"/>
            <a:ext cx="2788992" cy="2640169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>
                <a:solidFill>
                  <a:schemeClr val="bg1"/>
                </a:solidFill>
              </a:rPr>
              <a:t/>
            </a:r>
            <a:br>
              <a:rPr lang="ru-RU" altLang="ru-RU" sz="2400" b="1" dirty="0">
                <a:solidFill>
                  <a:schemeClr val="bg1"/>
                </a:solidFill>
              </a:rPr>
            </a:b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>
                <a:solidFill>
                  <a:schemeClr val="bg1"/>
                </a:solidFill>
              </a:rPr>
              <a:t/>
            </a:r>
            <a:br>
              <a:rPr lang="ru-RU" altLang="ru-RU" sz="2400" b="1" dirty="0">
                <a:solidFill>
                  <a:schemeClr val="bg1"/>
                </a:solidFill>
              </a:rPr>
            </a:b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>
                <a:solidFill>
                  <a:schemeClr val="bg1"/>
                </a:solidFill>
              </a:rPr>
              <a:t/>
            </a:r>
            <a:br>
              <a:rPr lang="ru-RU" altLang="ru-RU" sz="2400" b="1" dirty="0">
                <a:solidFill>
                  <a:schemeClr val="bg1"/>
                </a:solidFill>
              </a:rPr>
            </a:b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endParaRPr lang="ru-RU" altLang="ru-RU" sz="2400" dirty="0" smtClean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2054" name="Picture 2" descr="C:\Users\User\Desktop\ger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35388"/>
            <a:ext cx="3284538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Прямоугольник 20"/>
          <p:cNvSpPr>
            <a:spLocks noChangeArrowheads="1"/>
          </p:cNvSpPr>
          <p:nvPr/>
        </p:nvSpPr>
        <p:spPr bwMode="auto">
          <a:xfrm>
            <a:off x="3455988" y="147638"/>
            <a:ext cx="8986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 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8012" y="230985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Об итогах приёмной кампании 2019 года в профессиональных образовательных организациях и образовательных организациях высшего образования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08173" y="1297459"/>
            <a:ext cx="8583827" cy="3546390"/>
          </a:xfrm>
          <a:prstGeom prst="rect">
            <a:avLst/>
          </a:prstGeom>
          <a:gradFill flip="none" rotWithShape="1">
            <a:gsLst>
              <a:gs pos="13000">
                <a:srgbClr val="7A98BA">
                  <a:tint val="44500"/>
                  <a:satMod val="160000"/>
                </a:srgb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приёмной кампании 2019 года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профессиональных образовательных организациях и образовательных организациях высшего образования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08172" y="4819134"/>
            <a:ext cx="8583827" cy="2038866"/>
          </a:xfrm>
          <a:prstGeom prst="rect">
            <a:avLst/>
          </a:prstGeom>
          <a:gradFill flip="none" rotWithShape="1">
            <a:gsLst>
              <a:gs pos="13000">
                <a:srgbClr val="7A98BA">
                  <a:tint val="44500"/>
                  <a:satMod val="160000"/>
                </a:srgb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Шкляр </a:t>
            </a: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А.А., заместитель </a:t>
            </a: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министра </a:t>
            </a: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</a:t>
            </a:r>
            <a:endParaRPr lang="ru-RU" sz="2000" b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Ульяновской </a:t>
            </a:r>
            <a:r>
              <a:rPr lang="ru-RU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2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0" y="0"/>
            <a:ext cx="3284538" cy="6858000"/>
            <a:chOff x="0" y="0"/>
            <a:chExt cx="3285171" cy="6858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0" y="0"/>
              <a:ext cx="3239124" cy="6858000"/>
            </a:xfrm>
            <a:prstGeom prst="rect">
              <a:avLst/>
            </a:prstGeom>
            <a:solidFill>
              <a:srgbClr val="2A367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88" name="Picture 2" descr="C:\Users\User\Desktop\gerb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83280"/>
              <a:ext cx="3285171" cy="312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Box 31"/>
          <p:cNvSpPr txBox="1">
            <a:spLocks noChangeArrowheads="1"/>
          </p:cNvSpPr>
          <p:nvPr/>
        </p:nvSpPr>
        <p:spPr bwMode="auto">
          <a:xfrm>
            <a:off x="4010025" y="300038"/>
            <a:ext cx="8021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000" b="1">
              <a:solidFill>
                <a:srgbClr val="123E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Заголовок 3"/>
          <p:cNvSpPr>
            <a:spLocks noGrp="1"/>
          </p:cNvSpPr>
          <p:nvPr>
            <p:ph type="title"/>
          </p:nvPr>
        </p:nvSpPr>
        <p:spPr>
          <a:xfrm>
            <a:off x="0" y="502276"/>
            <a:ext cx="3149600" cy="2023437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</a:rPr>
              <a:t> </a:t>
            </a:r>
            <a:endParaRPr lang="ru-RU" altLang="ru-RU" sz="2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86" name="TextBox 16"/>
          <p:cNvSpPr txBox="1">
            <a:spLocks noChangeArrowheads="1"/>
          </p:cNvSpPr>
          <p:nvPr/>
        </p:nvSpPr>
        <p:spPr bwMode="auto">
          <a:xfrm>
            <a:off x="3284538" y="196522"/>
            <a:ext cx="8602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Об итогах приёмной кампании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– </a:t>
            </a:r>
            <a:r>
              <a:rPr lang="ru-RU" altLang="ru-RU" sz="2400" b="1" dirty="0">
                <a:solidFill>
                  <a:srgbClr val="002060"/>
                </a:solidFill>
              </a:rPr>
              <a:t>2019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/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по образовательным программам среднего профессионального образования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3996228"/>
              </p:ext>
            </p:extLst>
          </p:nvPr>
        </p:nvGraphicFramePr>
        <p:xfrm>
          <a:off x="3670480" y="1382618"/>
          <a:ext cx="7662927" cy="535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309">
                  <a:extLst>
                    <a:ext uri="{9D8B030D-6E8A-4147-A177-3AD203B41FA5}">
                      <a16:colId xmlns:a16="http://schemas.microsoft.com/office/drawing/2014/main" xmlns="" val="3242588136"/>
                    </a:ext>
                  </a:extLst>
                </a:gridCol>
                <a:gridCol w="2554309">
                  <a:extLst>
                    <a:ext uri="{9D8B030D-6E8A-4147-A177-3AD203B41FA5}">
                      <a16:colId xmlns:a16="http://schemas.microsoft.com/office/drawing/2014/main" xmlns="" val="2412843878"/>
                    </a:ext>
                  </a:extLst>
                </a:gridCol>
                <a:gridCol w="2554309">
                  <a:extLst>
                    <a:ext uri="{9D8B030D-6E8A-4147-A177-3AD203B41FA5}">
                      <a16:colId xmlns:a16="http://schemas.microsoft.com/office/drawing/2014/main" xmlns="" val="4094060748"/>
                    </a:ext>
                  </a:extLst>
                </a:gridCol>
              </a:tblGrid>
              <a:tr h="5079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Бюджет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970298"/>
                  </a:ext>
                </a:extLst>
              </a:tr>
              <a:tr h="397586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694733"/>
                  </a:ext>
                </a:extLst>
              </a:tr>
              <a:tr h="1142334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</a:t>
                      </a:r>
                      <a:r>
                        <a:rPr lang="ru-RU" dirty="0" smtClean="0"/>
                        <a:t>подготовки квалифицированных рабочих,</a:t>
                      </a:r>
                      <a:r>
                        <a:rPr lang="ru-RU" baseline="0" dirty="0" smtClean="0"/>
                        <a:t> служащих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1200</a:t>
                      </a:r>
                    </a:p>
                    <a:p>
                      <a:pPr algn="ctr"/>
                      <a:r>
                        <a:rPr lang="ru-RU" dirty="0" smtClean="0"/>
                        <a:t>(1175+25)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1275</a:t>
                      </a:r>
                    </a:p>
                    <a:p>
                      <a:pPr algn="ctr"/>
                      <a:r>
                        <a:rPr lang="ru-RU" dirty="0" smtClean="0"/>
                        <a:t>(1225+50)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76313"/>
                  </a:ext>
                </a:extLst>
              </a:tr>
              <a:tr h="878718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</a:t>
                      </a:r>
                      <a:r>
                        <a:rPr lang="ru-RU" dirty="0" smtClean="0"/>
                        <a:t>подготовки специалистов среднего звена </a:t>
                      </a:r>
                      <a:r>
                        <a:rPr lang="ru-RU" sz="1600" dirty="0" smtClean="0"/>
                        <a:t>(по очной</a:t>
                      </a:r>
                      <a:r>
                        <a:rPr lang="ru-RU" sz="1600" baseline="0" dirty="0" smtClean="0"/>
                        <a:t> форме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2888</a:t>
                      </a:r>
                    </a:p>
                    <a:p>
                      <a:pPr algn="ctr"/>
                      <a:r>
                        <a:rPr lang="ru-RU" dirty="0" smtClean="0"/>
                        <a:t>(2663+225)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2888</a:t>
                      </a:r>
                    </a:p>
                    <a:p>
                      <a:pPr algn="ctr"/>
                      <a:r>
                        <a:rPr lang="ru-RU" dirty="0" smtClean="0"/>
                        <a:t>(2688+200)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179025"/>
                  </a:ext>
                </a:extLst>
              </a:tr>
              <a:tr h="777645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подготовки специалистов среднего звена </a:t>
                      </a:r>
                      <a:r>
                        <a:rPr lang="ru-RU" sz="1600" dirty="0" smtClean="0"/>
                        <a:t>(по заочной</a:t>
                      </a:r>
                      <a:r>
                        <a:rPr lang="ru-RU" sz="1600" baseline="0" dirty="0" smtClean="0"/>
                        <a:t> форме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2952177"/>
                  </a:ext>
                </a:extLst>
              </a:tr>
              <a:tr h="878718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профессионального </a:t>
                      </a:r>
                      <a:r>
                        <a:rPr lang="ru-RU" sz="1600" dirty="0" smtClean="0"/>
                        <a:t>обучения (для лиц с ОВЗ)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4613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27"/>
          <p:cNvGrpSpPr>
            <a:grpSpLocks/>
          </p:cNvGrpSpPr>
          <p:nvPr/>
        </p:nvGrpSpPr>
        <p:grpSpPr bwMode="auto">
          <a:xfrm>
            <a:off x="0" y="0"/>
            <a:ext cx="3284538" cy="6858000"/>
            <a:chOff x="0" y="0"/>
            <a:chExt cx="3285171" cy="6858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0" y="0"/>
              <a:ext cx="3239124" cy="6858000"/>
            </a:xfrm>
            <a:prstGeom prst="rect">
              <a:avLst/>
            </a:prstGeom>
            <a:solidFill>
              <a:srgbClr val="2A367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88" name="Picture 2" descr="C:\Users\User\Desktop\gerb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83280"/>
              <a:ext cx="3285171" cy="312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Box 31"/>
          <p:cNvSpPr txBox="1">
            <a:spLocks noChangeArrowheads="1"/>
          </p:cNvSpPr>
          <p:nvPr/>
        </p:nvSpPr>
        <p:spPr bwMode="auto">
          <a:xfrm>
            <a:off x="4010025" y="300038"/>
            <a:ext cx="8021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000" b="1">
              <a:solidFill>
                <a:srgbClr val="123E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Заголовок 3"/>
          <p:cNvSpPr>
            <a:spLocks noGrp="1"/>
          </p:cNvSpPr>
          <p:nvPr>
            <p:ph type="title"/>
          </p:nvPr>
        </p:nvSpPr>
        <p:spPr>
          <a:xfrm>
            <a:off x="0" y="502276"/>
            <a:ext cx="3149600" cy="2023437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</a:rPr>
              <a:t> </a:t>
            </a:r>
            <a:endParaRPr lang="ru-RU" altLang="ru-RU" sz="2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86" name="TextBox 16"/>
          <p:cNvSpPr txBox="1">
            <a:spLocks noChangeArrowheads="1"/>
          </p:cNvSpPr>
          <p:nvPr/>
        </p:nvSpPr>
        <p:spPr bwMode="auto">
          <a:xfrm>
            <a:off x="3284538" y="196522"/>
            <a:ext cx="8602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Об итогах приёмной кампании - 2019 в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организации </a:t>
            </a:r>
            <a:r>
              <a:rPr lang="ru-RU" altLang="ru-RU" sz="2400" b="1" dirty="0">
                <a:solidFill>
                  <a:srgbClr val="002060"/>
                </a:solidFill>
              </a:rPr>
              <a:t>высшего образования, находящиеся на территории Ульяновской области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3996228"/>
              </p:ext>
            </p:extLst>
          </p:nvPr>
        </p:nvGraphicFramePr>
        <p:xfrm>
          <a:off x="3670480" y="1382618"/>
          <a:ext cx="7662927" cy="5350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309">
                  <a:extLst>
                    <a:ext uri="{9D8B030D-6E8A-4147-A177-3AD203B41FA5}">
                      <a16:colId xmlns:a16="http://schemas.microsoft.com/office/drawing/2014/main" xmlns="" val="3242588136"/>
                    </a:ext>
                  </a:extLst>
                </a:gridCol>
                <a:gridCol w="2554309">
                  <a:extLst>
                    <a:ext uri="{9D8B030D-6E8A-4147-A177-3AD203B41FA5}">
                      <a16:colId xmlns:a16="http://schemas.microsoft.com/office/drawing/2014/main" xmlns="" val="2412843878"/>
                    </a:ext>
                  </a:extLst>
                </a:gridCol>
                <a:gridCol w="2554309">
                  <a:extLst>
                    <a:ext uri="{9D8B030D-6E8A-4147-A177-3AD203B41FA5}">
                      <a16:colId xmlns:a16="http://schemas.microsoft.com/office/drawing/2014/main" xmlns="" val="4094060748"/>
                    </a:ext>
                  </a:extLst>
                </a:gridCol>
              </a:tblGrid>
              <a:tr h="7776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Бюджет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970298"/>
                  </a:ext>
                </a:extLst>
              </a:tr>
              <a:tr h="777645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694733"/>
                  </a:ext>
                </a:extLst>
              </a:tr>
              <a:tr h="1142334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</a:t>
                      </a:r>
                      <a:r>
                        <a:rPr lang="ru-RU" dirty="0" err="1" smtClean="0"/>
                        <a:t>бакалавриата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специалитета</a:t>
                      </a:r>
                      <a:r>
                        <a:rPr lang="ru-RU" baseline="0" dirty="0" smtClean="0"/>
                        <a:t>/в том числе очно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3279/</a:t>
                      </a:r>
                    </a:p>
                    <a:p>
                      <a:pPr algn="ctr"/>
                      <a:r>
                        <a:rPr lang="ru-RU" dirty="0" smtClean="0"/>
                        <a:t>           2563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3300/ </a:t>
                      </a:r>
                    </a:p>
                    <a:p>
                      <a:pPr algn="ctr"/>
                      <a:r>
                        <a:rPr lang="ru-RU" dirty="0" smtClean="0"/>
                        <a:t>           2625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76313"/>
                  </a:ext>
                </a:extLst>
              </a:tr>
              <a:tr h="878718"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программам магистратуры/в том числе очно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1012/</a:t>
                      </a:r>
                    </a:p>
                    <a:p>
                      <a:pPr algn="ctr"/>
                      <a:r>
                        <a:rPr lang="ru-RU" dirty="0" smtClean="0"/>
                        <a:t>          607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800/</a:t>
                      </a:r>
                    </a:p>
                    <a:p>
                      <a:pPr algn="ctr"/>
                      <a:r>
                        <a:rPr lang="ru-RU" dirty="0" smtClean="0"/>
                        <a:t>         451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179025"/>
                  </a:ext>
                </a:extLst>
              </a:tr>
              <a:tr h="77764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r>
                        <a:rPr lang="ru-RU" dirty="0" err="1" smtClean="0"/>
                        <a:t>высокобальников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240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2952177"/>
                  </a:ext>
                </a:extLst>
              </a:tr>
              <a:tr h="87871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принятых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4613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3719</TotalTime>
  <Words>177</Words>
  <Application>Microsoft Office PowerPoint</Application>
  <PresentationFormat>Произвольный</PresentationFormat>
  <Paragraphs>55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Хохлова</cp:lastModifiedBy>
  <cp:revision>198</cp:revision>
  <dcterms:created xsi:type="dcterms:W3CDTF">2018-04-13T08:22:32Z</dcterms:created>
  <dcterms:modified xsi:type="dcterms:W3CDTF">2019-10-17T11:04:33Z</dcterms:modified>
</cp:coreProperties>
</file>