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75" r:id="rId5"/>
    <p:sldId id="274" r:id="rId6"/>
    <p:sldId id="273" r:id="rId7"/>
    <p:sldId id="268" r:id="rId8"/>
    <p:sldId id="269" r:id="rId9"/>
    <p:sldId id="264" r:id="rId10"/>
    <p:sldId id="276" r:id="rId11"/>
    <p:sldId id="279" r:id="rId12"/>
    <p:sldId id="261" r:id="rId13"/>
    <p:sldId id="280" r:id="rId14"/>
    <p:sldId id="262" r:id="rId15"/>
    <p:sldId id="260" r:id="rId16"/>
    <p:sldId id="281" r:id="rId17"/>
    <p:sldId id="282" r:id="rId18"/>
    <p:sldId id="270" r:id="rId19"/>
    <p:sldId id="286" r:id="rId20"/>
    <p:sldId id="263" r:id="rId21"/>
    <p:sldId id="267" r:id="rId22"/>
    <p:sldId id="283" r:id="rId23"/>
    <p:sldId id="277" r:id="rId24"/>
    <p:sldId id="271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718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7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r\&#1076;&#1086;&#1082;&#1091;&#1084;&#1077;&#1085;&#1090;&#1099;%20&#1085;&#1072;%20&#1087;&#1088;&#1080;&#1077;&#1084;&#1085;&#1091;&#1102;\&#1055;&#1054;&#1047;&#1040;&#1055;&#1040;&#1056;&#1068;&#1045;&#1042;&#1040;\&#1050;&#1086;&#1083;&#1083;&#1077;&#1075;&#1080;&#1080;\&#1086;&#1082;&#1090;&#1103;&#1073;&#1088;&#1100;%202019\&#1056;&#1072;&#1073;&#1086;&#1095;&#1072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r\&#1076;&#1086;&#1082;&#1091;&#1084;&#1077;&#1085;&#1090;&#1099;%20&#1085;&#1072;%20&#1087;&#1088;&#1080;&#1077;&#1084;&#1085;&#1091;&#1102;\&#1055;&#1054;&#1047;&#1040;&#1055;&#1040;&#1056;&#1068;&#1045;&#1042;&#1040;\&#1050;&#1086;&#1083;&#1083;&#1077;&#1075;&#1080;&#1080;\&#1086;&#1082;&#1090;&#1103;&#1073;&#1088;&#1100;%202019\&#1056;&#1072;&#1073;&#1086;&#1095;&#1072;&#1103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r\&#1076;&#1086;&#1082;&#1091;&#1084;&#1077;&#1085;&#1090;&#1099;%20&#1085;&#1072;%20&#1087;&#1088;&#1080;&#1077;&#1084;&#1085;&#1091;&#1102;\!!!%20&#1054;&#1058;&#1044;&#1045;&#1051;%20&#1050;&#1054;&#1053;&#1058;&#1056;&#1054;&#1051;&#1071;%20&#1050;&#1040;&#1063;&#1045;&#1057;&#1058;&#1042;&#1040;%20&#1054;&#1041;&#1056;&#1040;&#1047;&#1054;&#1042;&#1040;&#1053;&#1048;&#1071;\01.%20&#1052;&#1048;&#1061;&#1045;&#1045;&#1042;&#1040;%20&#1057;.&#1040;\&#1057;&#1045;&#1052;&#1048;&#1053;&#1040;&#1056;&#1067;\2019\&#1089;&#1086;&#1074;&#1077;&#1097;&#1072;&#1085;&#1080;&#1077;_&#1080;&#1102;&#1085;&#1100;_2019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view3D>
      <c:rotX val="30"/>
      <c:rotY val="21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2601916582825173"/>
                  <c:y val="7.0827493783074905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22-4E22-9656-A1341965EBA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80164278527873"/>
                  <c:y val="8.1451617850536145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C22-4E22-9656-A1341965EBA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4514374371188883E-2"/>
                  <c:y val="-0.1239481141203810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C22-4E22-9656-A1341965EBA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Лист6!$J$6:$J$13</c:f>
              <c:numCache>
                <c:formatCode>General</c:formatCode>
                <c:ptCount val="8"/>
                <c:pt idx="0">
                  <c:v>79</c:v>
                </c:pt>
                <c:pt idx="1">
                  <c:v>65</c:v>
                </c:pt>
                <c:pt idx="2">
                  <c:v>29</c:v>
                </c:pt>
                <c:pt idx="3">
                  <c:v>3</c:v>
                </c:pt>
                <c:pt idx="4">
                  <c:v>10</c:v>
                </c:pt>
                <c:pt idx="5">
                  <c:v>6</c:v>
                </c:pt>
                <c:pt idx="6">
                  <c:v>28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22-4E22-9656-A1341965EBA8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0"/>
        </c:dLbls>
      </c:pie3DChart>
    </c:plotArea>
    <c:plotVisOnly val="1"/>
    <c:dispBlanksAs val="zero"/>
    <c:showDLblsOverMax val="1"/>
  </c:chart>
  <c:txPr>
    <a:bodyPr/>
    <a:lstStyle/>
    <a:p>
      <a:pPr>
        <a:defRPr sz="2000"/>
      </a:pPr>
      <a:endParaRPr lang="ru-RU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1666666666666667"/>
                  <c:y val="-0.31481481481481471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965-42D1-8E69-A265DAA13AE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11111111111111"/>
                  <c:y val="0.10648148148148145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65-42D1-8E69-A265DAA13AE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Лист6!$J$23:$J$24</c:f>
              <c:numCache>
                <c:formatCode>General</c:formatCode>
                <c:ptCount val="2"/>
                <c:pt idx="0">
                  <c:v>157</c:v>
                </c:pt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65-42D1-8E69-A265DAA13AE4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0"/>
        </c:dLbls>
      </c:pie3DChart>
    </c:plotArea>
    <c:plotVisOnly val="1"/>
    <c:dispBlanksAs val="zero"/>
    <c:showDLblsOverMax val="1"/>
  </c:chart>
  <c:txPr>
    <a:bodyPr/>
    <a:lstStyle/>
    <a:p>
      <a:pPr>
        <a:defRPr sz="1800" b="1"/>
      </a:pPr>
      <a:endParaRPr lang="ru-RU"/>
    </a:p>
  </c:txPr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протоколов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Юридические лица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9.4413668814222224E-2"/>
                  <c:y val="-2.1673136914739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ED9-4561-8921-4C9790920F1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D9-4561-8921-4C9790920F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Должностные лица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8.94445283503158E-2"/>
                  <c:y val="-2.16731369147399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ED9-4561-8921-4C9790920F1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D9-4561-8921-4C9790920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6405552"/>
        <c:axId val="1976409360"/>
        <c:axId val="0"/>
      </c:bar3DChart>
      <c:catAx>
        <c:axId val="197640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6409360"/>
        <c:crosses val="autoZero"/>
        <c:auto val="1"/>
        <c:lblAlgn val="ctr"/>
        <c:lblOffset val="100"/>
        <c:noMultiLvlLbl val="0"/>
      </c:catAx>
      <c:valAx>
        <c:axId val="197640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640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7"/>
  <c:chart>
    <c:autoTitleDeleted val="1"/>
    <c:plotArea>
      <c:layout>
        <c:manualLayout>
          <c:layoutTarget val="inner"/>
          <c:xMode val="edge"/>
          <c:yMode val="edge"/>
          <c:x val="5.6429474386304121E-3"/>
          <c:y val="2.8252405949256338E-2"/>
          <c:w val="0.99435705256136964"/>
          <c:h val="0.94044626109353568"/>
        </c:manualLayout>
      </c:layout>
      <c:lineChart>
        <c:grouping val="standard"/>
        <c:varyColors val="1"/>
        <c:ser>
          <c:idx val="0"/>
          <c:order val="0"/>
          <c:dLbls>
            <c:dLbl>
              <c:idx val="1"/>
              <c:layout>
                <c:manualLayout>
                  <c:x val="-1.2990153702382728E-16"/>
                  <c:y val="7.1391170105233701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009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64C-433D-AD86-E34B35FC188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3142151768964148E-2"/>
                  <c:y val="-9.5188226806978415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64C-433D-AD86-E34B35FC188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t"/>
            <c:showLegendKey val="0"/>
            <c:showVal val="1"/>
            <c:showCatName val="1"/>
            <c:showSerName val="0"/>
            <c:showPercent val="1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Лист2!$G$54:$I$54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Лист2!$G$55:$I$55</c:f>
              <c:numCache>
                <c:formatCode>General</c:formatCode>
                <c:ptCount val="3"/>
                <c:pt idx="0">
                  <c:v>29</c:v>
                </c:pt>
                <c:pt idx="1">
                  <c:v>15</c:v>
                </c:pt>
                <c:pt idx="2">
                  <c:v>23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F64C-433D-AD86-E34B35FC1885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marker val="1"/>
        <c:smooth val="0"/>
        <c:axId val="1976414800"/>
        <c:axId val="1976405008"/>
      </c:lineChart>
      <c:catAx>
        <c:axId val="1976414800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1976405008"/>
        <c:crosses val="autoZero"/>
        <c:auto val="1"/>
        <c:lblAlgn val="ctr"/>
        <c:lblOffset val="100"/>
        <c:noMultiLvlLbl val="1"/>
      </c:catAx>
      <c:valAx>
        <c:axId val="1976405008"/>
        <c:scaling>
          <c:orientation val="minMax"/>
          <c:min val="0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97641480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otriege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1928802"/>
            <a:ext cx="78202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600" b="1" dirty="0" smtClean="0">
                <a:solidFill>
                  <a:srgbClr val="000099"/>
                </a:solidFill>
              </a:rPr>
              <a:t>Об основных результатах </a:t>
            </a:r>
          </a:p>
          <a:p>
            <a:pPr algn="ctr" fontAlgn="base"/>
            <a:r>
              <a:rPr lang="ru-RU" sz="3600" b="1" dirty="0" smtClean="0">
                <a:solidFill>
                  <a:srgbClr val="000099"/>
                </a:solidFill>
              </a:rPr>
              <a:t>контрольно-надзорной деятельности </a:t>
            </a:r>
          </a:p>
          <a:p>
            <a:pPr algn="ctr" fontAlgn="base"/>
            <a:r>
              <a:rPr lang="ru-RU" sz="3600" b="1" dirty="0" smtClean="0">
                <a:solidFill>
                  <a:srgbClr val="000099"/>
                </a:solidFill>
              </a:rPr>
              <a:t>в 2019 году</a:t>
            </a:r>
            <a:endParaRPr lang="ru-RU" sz="3600" dirty="0">
              <a:solidFill>
                <a:srgbClr val="000099"/>
              </a:solidFill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5000628" y="4429132"/>
            <a:ext cx="3778422" cy="14700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422A8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Докладчик:</a:t>
            </a:r>
            <a:r>
              <a:rPr lang="en-US" sz="1600" b="1" dirty="0" smtClean="0">
                <a:solidFill>
                  <a:srgbClr val="422A8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422A8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                     </a:t>
            </a:r>
            <a:endParaRPr lang="ru-RU" sz="1600" b="1" dirty="0" smtClean="0">
              <a:solidFill>
                <a:srgbClr val="422A8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422A8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заместитель директора </a:t>
            </a:r>
            <a:r>
              <a:rPr lang="ru-RU" sz="1600" b="1" dirty="0">
                <a:solidFill>
                  <a:srgbClr val="422A8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департамента по надзору и контролю в сфере </a:t>
            </a:r>
            <a:r>
              <a:rPr lang="ru-RU" sz="1600" b="1" dirty="0" smtClean="0">
                <a:solidFill>
                  <a:srgbClr val="422A8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образования Министерства образования и науки Ульяновской области </a:t>
            </a:r>
          </a:p>
          <a:p>
            <a:r>
              <a:rPr lang="ru-RU" sz="1600" b="1" dirty="0" err="1" smtClean="0">
                <a:solidFill>
                  <a:srgbClr val="422A8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Т.Н.Позапарьева</a:t>
            </a:r>
            <a:endParaRPr lang="ru-RU" sz="1600" b="1" dirty="0">
              <a:solidFill>
                <a:srgbClr val="422A8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0083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18 октября 2019 г.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299786"/>
              </p:ext>
            </p:extLst>
          </p:nvPr>
        </p:nvGraphicFramePr>
        <p:xfrm>
          <a:off x="120746" y="1887485"/>
          <a:ext cx="8778001" cy="39500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2732">
                  <a:extLst>
                    <a:ext uri="{9D8B030D-6E8A-4147-A177-3AD203B41FA5}">
                      <a16:colId xmlns="" xmlns:a16="http://schemas.microsoft.com/office/drawing/2014/main" val="296113584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3580895198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1336012946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667003049"/>
                    </a:ext>
                  </a:extLst>
                </a:gridCol>
                <a:gridCol w="1396517">
                  <a:extLst>
                    <a:ext uri="{9D8B030D-6E8A-4147-A177-3AD203B41FA5}">
                      <a16:colId xmlns="" xmlns:a16="http://schemas.microsoft.com/office/drawing/2014/main" val="1115643064"/>
                    </a:ext>
                  </a:extLst>
                </a:gridCol>
              </a:tblGrid>
              <a:tr h="226920">
                <a:tc rowSpan="2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ЕГЭ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ОГЭ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258757"/>
                  </a:ext>
                </a:extLst>
              </a:tr>
              <a:tr h="68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актов об удалении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ППЭ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актов об удалении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ППЭ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32781186"/>
                  </a:ext>
                </a:extLst>
              </a:tr>
              <a:tr h="2723029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математика профильная –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 участника),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русский язык –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участника,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физика –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 участника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Цильнинский</a:t>
                      </a:r>
                      <a:r>
                        <a:rPr lang="ru-RU" sz="1800" dirty="0" smtClean="0">
                          <a:effectLst/>
                        </a:rPr>
                        <a:t> район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(№2101 – (1 протокол),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Карсунский</a:t>
                      </a:r>
                      <a:r>
                        <a:rPr lang="ru-RU" sz="1800" dirty="0" smtClean="0">
                          <a:effectLst/>
                        </a:rPr>
                        <a:t> район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№0601 – (1 протокол),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Кузоватовский</a:t>
                      </a:r>
                      <a:r>
                        <a:rPr lang="ru-RU" sz="1800" dirty="0" smtClean="0">
                          <a:effectLst/>
                        </a:rPr>
                        <a:t> район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№ 0701 – (1 протокол),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Димитровград №0201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(1 протокол),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Ульяновск № 0109 (1 протокол),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Ульяновск № 0144 (2 протокола)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Ульяновск –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№№ 0122, 0111,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0151,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0156,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0120,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0146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9212793"/>
                  </a:ext>
                </a:extLst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884792" y="26064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475656" y="1013827"/>
            <a:ext cx="6126536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Участники ГИА, удаленные за нарушение установленного порядка проведения ГИА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результатах контроля за проведением ГИА</a:t>
            </a:r>
          </a:p>
        </p:txBody>
      </p:sp>
    </p:spTree>
    <p:extLst>
      <p:ext uri="{BB962C8B-B14F-4D97-AF65-F5344CB8AC3E}">
        <p14:creationId xmlns:p14="http://schemas.microsoft.com/office/powerpoint/2010/main" val="91279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84792" y="26064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04863"/>
              </p:ext>
            </p:extLst>
          </p:nvPr>
        </p:nvGraphicFramePr>
        <p:xfrm>
          <a:off x="142840" y="2113700"/>
          <a:ext cx="8778003" cy="30434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728">
                  <a:extLst>
                    <a:ext uri="{9D8B030D-6E8A-4147-A177-3AD203B41FA5}">
                      <a16:colId xmlns="" xmlns:a16="http://schemas.microsoft.com/office/drawing/2014/main" val="1552548942"/>
                    </a:ext>
                  </a:extLst>
                </a:gridCol>
                <a:gridCol w="2035276">
                  <a:extLst>
                    <a:ext uri="{9D8B030D-6E8A-4147-A177-3AD203B41FA5}">
                      <a16:colId xmlns="" xmlns:a16="http://schemas.microsoft.com/office/drawing/2014/main" val="4093629136"/>
                    </a:ext>
                  </a:extLst>
                </a:gridCol>
                <a:gridCol w="1288002">
                  <a:extLst>
                    <a:ext uri="{9D8B030D-6E8A-4147-A177-3AD203B41FA5}">
                      <a16:colId xmlns="" xmlns:a16="http://schemas.microsoft.com/office/drawing/2014/main" val="3573506169"/>
                    </a:ext>
                  </a:extLst>
                </a:gridCol>
                <a:gridCol w="1141218">
                  <a:extLst>
                    <a:ext uri="{9D8B030D-6E8A-4147-A177-3AD203B41FA5}">
                      <a16:colId xmlns="" xmlns:a16="http://schemas.microsoft.com/office/drawing/2014/main" val="365537096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56743688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745501203"/>
                    </a:ext>
                  </a:extLst>
                </a:gridCol>
                <a:gridCol w="1197191">
                  <a:extLst>
                    <a:ext uri="{9D8B030D-6E8A-4147-A177-3AD203B41FA5}">
                      <a16:colId xmlns="" xmlns:a16="http://schemas.microsoft.com/office/drawing/2014/main" val="1984338597"/>
                    </a:ext>
                  </a:extLst>
                </a:gridCol>
                <a:gridCol w="631372">
                  <a:extLst>
                    <a:ext uri="{9D8B030D-6E8A-4147-A177-3AD203B41FA5}">
                      <a16:colId xmlns="" xmlns:a16="http://schemas.microsoft.com/office/drawing/2014/main" val="1924372751"/>
                    </a:ext>
                  </a:extLst>
                </a:gridCol>
              </a:tblGrid>
              <a:tr h="132306">
                <a:tc rowSpan="2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ЕГЭ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ОГЭ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846325"/>
                  </a:ext>
                </a:extLst>
              </a:tr>
              <a:tr h="926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и использование запрещенного средства связи (мобильного телефона)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письменных заметок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и использование запрещенного средства связи (мобильного телефона)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письменных заметок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9282620"/>
                  </a:ext>
                </a:extLst>
              </a:tr>
              <a:tr h="154365">
                <a:tc rowSpan="3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Выявлено нарушений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4495473"/>
                  </a:ext>
                </a:extLst>
              </a:tr>
              <a:tr h="308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Составлено протоколов по ч.4 ст. 19.30 КоАП РФ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2365768"/>
                  </a:ext>
                </a:extLst>
              </a:tr>
              <a:tr h="154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Наложено штрафов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3904265"/>
                  </a:ext>
                </a:extLst>
              </a:tr>
              <a:tr h="154365">
                <a:tc rowSpan="3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Выявлено нарушений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4576960"/>
                  </a:ext>
                </a:extLst>
              </a:tr>
              <a:tr h="308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Составлено протоколов по ч.4 ст. 19.30 КоАП РФ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5209244"/>
                  </a:ext>
                </a:extLst>
              </a:tr>
              <a:tr h="154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Наложено штрафов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11" marR="6061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8223122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38358"/>
              </p:ext>
            </p:extLst>
          </p:nvPr>
        </p:nvGraphicFramePr>
        <p:xfrm>
          <a:off x="162940" y="5766775"/>
          <a:ext cx="8757902" cy="614553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/>
                </a:solidFill>
                <a:tableStyleId>{5940675A-B579-460E-94D1-54222C63F5DA}</a:tableStyleId>
              </a:tblPr>
              <a:tblGrid>
                <a:gridCol w="520628">
                  <a:extLst>
                    <a:ext uri="{9D8B030D-6E8A-4147-A177-3AD203B41FA5}">
                      <a16:colId xmlns="" xmlns:a16="http://schemas.microsoft.com/office/drawing/2014/main" val="3835794172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1997517356"/>
                    </a:ext>
                  </a:extLst>
                </a:gridCol>
                <a:gridCol w="6221050">
                  <a:extLst>
                    <a:ext uri="{9D8B030D-6E8A-4147-A177-3AD203B41FA5}">
                      <a16:colId xmlns="" xmlns:a16="http://schemas.microsoft.com/office/drawing/2014/main" val="7306212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effectLst/>
                        </a:rPr>
                        <a:t>случаев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Решение суда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84971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Иск удовлетворен, решение ГЭК об аннулировании результата экзамена признано незаконным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19213214"/>
                  </a:ext>
                </a:extLst>
              </a:tr>
            </a:tbl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0660" y="932527"/>
            <a:ext cx="9133340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Участники ГИА, в отношении которых были составлены </a:t>
            </a:r>
            <a:r>
              <a:rPr lang="ru-RU" sz="2400" b="1" dirty="0" err="1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прокотолы</a:t>
            </a:r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об административных правонарушениях за нарушение установленного порядка проведения ГИА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5301208"/>
            <a:ext cx="911436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Обжалование решения ГЭК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результатах контроля за проведением ГИА</a:t>
            </a:r>
          </a:p>
        </p:txBody>
      </p:sp>
    </p:spTree>
    <p:extLst>
      <p:ext uri="{BB962C8B-B14F-4D97-AF65-F5344CB8AC3E}">
        <p14:creationId xmlns:p14="http://schemas.microsoft.com/office/powerpoint/2010/main" val="34899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84792" y="26064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03456"/>
              </p:ext>
            </p:extLst>
          </p:nvPr>
        </p:nvGraphicFramePr>
        <p:xfrm>
          <a:off x="142844" y="1392117"/>
          <a:ext cx="8778000" cy="4980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6708">
                  <a:extLst>
                    <a:ext uri="{9D8B030D-6E8A-4147-A177-3AD203B41FA5}">
                      <a16:colId xmlns="" xmlns:a16="http://schemas.microsoft.com/office/drawing/2014/main" val="2616556644"/>
                    </a:ext>
                  </a:extLst>
                </a:gridCol>
                <a:gridCol w="6624736">
                  <a:extLst>
                    <a:ext uri="{9D8B030D-6E8A-4147-A177-3AD203B41FA5}">
                      <a16:colId xmlns="" xmlns:a16="http://schemas.microsoft.com/office/drawing/2014/main" val="3260722492"/>
                    </a:ext>
                  </a:extLst>
                </a:gridCol>
                <a:gridCol w="1756556">
                  <a:extLst>
                    <a:ext uri="{9D8B030D-6E8A-4147-A177-3AD203B41FA5}">
                      <a16:colId xmlns="" xmlns:a16="http://schemas.microsoft.com/office/drawing/2014/main" val="2401133304"/>
                    </a:ext>
                  </a:extLst>
                </a:gridCol>
              </a:tblGrid>
              <a:tr h="380699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 п/п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Зоны риска ЕГЭ, определенные </a:t>
                      </a:r>
                      <a:r>
                        <a:rPr lang="ru-RU" sz="1300" dirty="0" err="1">
                          <a:effectLst/>
                        </a:rPr>
                        <a:t>Рособрнадзором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Количество участников </a:t>
                      </a:r>
                      <a:r>
                        <a:rPr lang="ru-RU" sz="1300" dirty="0">
                          <a:effectLst/>
                        </a:rPr>
                        <a:t>в </a:t>
                      </a:r>
                      <a:r>
                        <a:rPr lang="ru-RU" sz="1300" dirty="0" smtClean="0">
                          <a:effectLst/>
                        </a:rPr>
                        <a:t>зонах риска </a:t>
                      </a:r>
                      <a:r>
                        <a:rPr lang="ru-RU" sz="1300" dirty="0">
                          <a:effectLst/>
                        </a:rPr>
                        <a:t>ЕГЭ, выявленных </a:t>
                      </a:r>
                      <a:r>
                        <a:rPr lang="ru-RU" sz="1300" dirty="0" smtClean="0">
                          <a:effectLst/>
                        </a:rPr>
                        <a:t>в Ульяновской </a:t>
                      </a:r>
                      <a:r>
                        <a:rPr lang="ru-RU" sz="1300" dirty="0">
                          <a:effectLst/>
                        </a:rPr>
                        <a:t>области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/>
                </a:tc>
                <a:extLst>
                  <a:ext uri="{0D108BD9-81ED-4DB2-BD59-A6C34878D82A}">
                    <a16:rowId xmlns="" xmlns:a16="http://schemas.microsoft.com/office/drawing/2014/main" val="3290673774"/>
                  </a:ext>
                </a:extLst>
              </a:tr>
              <a:tr h="5761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 kern="100">
                          <a:effectLst/>
                        </a:rPr>
                        <a:t> 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1995" marR="519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участники ГИА, получившие на ЕГЭ по русскому языку 90-100 баллов и имевшие «незачет» по итоговому сочинению»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 anchor="ctr"/>
                </a:tc>
                <a:extLst>
                  <a:ext uri="{0D108BD9-81ED-4DB2-BD59-A6C34878D82A}">
                    <a16:rowId xmlns="" xmlns:a16="http://schemas.microsoft.com/office/drawing/2014/main" val="2945044229"/>
                  </a:ext>
                </a:extLst>
              </a:tr>
              <a:tr h="1419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kern="100" dirty="0" smtClean="0">
                          <a:effectLst/>
                          <a:latin typeface="+mn-lt"/>
                          <a:ea typeface="+mn-ea"/>
                        </a:rPr>
                        <a:t>2.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1995" marR="519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участники ГИА, имеющие 3 и более удовлетворенные апелляции 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с повышением баллов по результатам ЕГЭ (за исключением апелляций, связанных с распознаванием ответов)»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 anchor="ctr"/>
                </a:tc>
                <a:extLst>
                  <a:ext uri="{0D108BD9-81ED-4DB2-BD59-A6C34878D82A}">
                    <a16:rowId xmlns="" xmlns:a16="http://schemas.microsoft.com/office/drawing/2014/main" val="3797828372"/>
                  </a:ext>
                </a:extLst>
              </a:tr>
              <a:tr h="44711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kern="100" dirty="0" smtClean="0">
                          <a:effectLst/>
                        </a:rPr>
                        <a:t>3.</a:t>
                      </a:r>
                      <a:r>
                        <a:rPr lang="ru-RU" sz="1300" kern="100" dirty="0">
                          <a:effectLst/>
                        </a:rPr>
                        <a:t> 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1995" marR="519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участники ГИА, не преодолевшие «минимальный порог» по математике базового уровня и получившие по математике профильного уровня более 80 тестовых баллов»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 anchor="ctr"/>
                </a:tc>
                <a:extLst>
                  <a:ext uri="{0D108BD9-81ED-4DB2-BD59-A6C34878D82A}">
                    <a16:rowId xmlns="" xmlns:a16="http://schemas.microsoft.com/office/drawing/2014/main" val="1941732307"/>
                  </a:ext>
                </a:extLst>
              </a:tr>
              <a:tr h="44711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kern="100" dirty="0" smtClean="0">
                          <a:effectLst/>
                        </a:rPr>
                        <a:t>4.</a:t>
                      </a:r>
                      <a:r>
                        <a:rPr lang="ru-RU" sz="1300" b="1" kern="100" dirty="0">
                          <a:effectLst/>
                        </a:rPr>
                        <a:t> </a:t>
                      </a:r>
                      <a:endParaRPr lang="ru-RU" sz="13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1995" marR="51995" marT="0" marB="0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участники ГИА, которые внесли 4 или 5 правильных ответов в поле бланка № 1 «Замена ошибочных ответов на задания с кратким ответом»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7802275"/>
                  </a:ext>
                </a:extLst>
              </a:tr>
              <a:tr h="30813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kern="100" dirty="0" smtClean="0">
                          <a:effectLst/>
                        </a:rPr>
                        <a:t>5.</a:t>
                      </a:r>
                      <a:r>
                        <a:rPr lang="ru-RU" sz="1300" b="1" kern="100" dirty="0">
                          <a:effectLst/>
                        </a:rPr>
                        <a:t> </a:t>
                      </a:r>
                      <a:endParaRPr lang="ru-RU" sz="13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1995" marR="51995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участники ГИА, получившие неудовлетворительные результаты по одному из обязательных предметов в основной день, и пересдавших экзамен с повышением результата на 30 тестовых баллов и выше (за исключением участников, завершивших экзамен по уважительной причине)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3658762"/>
                  </a:ext>
                </a:extLst>
              </a:tr>
              <a:tr h="59615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kern="100" dirty="0" smtClean="0">
                          <a:effectLst/>
                        </a:rPr>
                        <a:t>6.</a:t>
                      </a:r>
                      <a:r>
                        <a:rPr lang="ru-RU" sz="1300" b="1" kern="100" dirty="0">
                          <a:effectLst/>
                        </a:rPr>
                        <a:t> </a:t>
                      </a:r>
                      <a:endParaRPr lang="ru-RU" sz="13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1995" marR="51995" marT="0" marB="0">
                    <a:solidFill>
                      <a:schemeClr val="accent6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участники ГИА, получившие менее 30% баллов от максимального количества первичных баллов за часть с кратким ответом и более 70% от максимального количества первичных баллов за часть с развернутым ответом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>
                    <a:solidFill>
                      <a:schemeClr val="accent6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 anchor="ctr">
                    <a:solidFill>
                      <a:schemeClr val="accent6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1442432"/>
                  </a:ext>
                </a:extLst>
              </a:tr>
              <a:tr h="44711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kern="100" dirty="0" smtClean="0">
                          <a:effectLst/>
                        </a:rPr>
                        <a:t>7.</a:t>
                      </a:r>
                      <a:r>
                        <a:rPr lang="ru-RU" sz="1300" b="1" kern="100" dirty="0">
                          <a:effectLst/>
                        </a:rPr>
                        <a:t> </a:t>
                      </a:r>
                      <a:endParaRPr lang="ru-RU" sz="13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1995" marR="51995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участники ГИА, имеющие удовлетворенную апелляцию по результатам ЕГЭ, позволившую преодолеть минимальную границу количества баллов по соответствующему учебному предмету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4385973"/>
                  </a:ext>
                </a:extLst>
              </a:tr>
              <a:tr h="44711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b="1" kern="100" dirty="0" smtClean="0">
                          <a:effectLst/>
                        </a:rPr>
                        <a:t>8.</a:t>
                      </a:r>
                      <a:r>
                        <a:rPr lang="ru-RU" sz="1300" b="1" kern="100" dirty="0">
                          <a:effectLst/>
                        </a:rPr>
                        <a:t> </a:t>
                      </a:r>
                      <a:endParaRPr lang="ru-RU" sz="13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51995" marR="51995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участники ГИА, завершившие экзамен в основной день досрочно по уважительной причине и получившие в резервный день от 80 до 100 тестовых баллов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95" marR="51995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1287616"/>
                  </a:ext>
                </a:extLst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251520" y="951111"/>
            <a:ext cx="828677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Зоны риска ЕГЭ, определенные </a:t>
            </a:r>
            <a:r>
              <a:rPr lang="ru-RU" sz="2400" b="1" dirty="0" err="1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Рособрнадзором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результатах контроля за проведением ГИА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52320" y="6309320"/>
            <a:ext cx="1175037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6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84792" y="26064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684009"/>
              </p:ext>
            </p:extLst>
          </p:nvPr>
        </p:nvGraphicFramePr>
        <p:xfrm>
          <a:off x="139046" y="3140968"/>
          <a:ext cx="8781797" cy="28685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8532">
                  <a:extLst>
                    <a:ext uri="{9D8B030D-6E8A-4147-A177-3AD203B41FA5}">
                      <a16:colId xmlns="" xmlns:a16="http://schemas.microsoft.com/office/drawing/2014/main" val="604879172"/>
                    </a:ext>
                  </a:extLst>
                </a:gridCol>
                <a:gridCol w="3323038">
                  <a:extLst>
                    <a:ext uri="{9D8B030D-6E8A-4147-A177-3AD203B41FA5}">
                      <a16:colId xmlns="" xmlns:a16="http://schemas.microsoft.com/office/drawing/2014/main" val="747452270"/>
                    </a:ext>
                  </a:extLst>
                </a:gridCol>
                <a:gridCol w="1750769">
                  <a:extLst>
                    <a:ext uri="{9D8B030D-6E8A-4147-A177-3AD203B41FA5}">
                      <a16:colId xmlns="" xmlns:a16="http://schemas.microsoft.com/office/drawing/2014/main" val="2153528252"/>
                    </a:ext>
                  </a:extLst>
                </a:gridCol>
                <a:gridCol w="1571366">
                  <a:extLst>
                    <a:ext uri="{9D8B030D-6E8A-4147-A177-3AD203B41FA5}">
                      <a16:colId xmlns="" xmlns:a16="http://schemas.microsoft.com/office/drawing/2014/main" val="317493617"/>
                    </a:ext>
                  </a:extLst>
                </a:gridCol>
                <a:gridCol w="1528092">
                  <a:extLst>
                    <a:ext uri="{9D8B030D-6E8A-4147-A177-3AD203B41FA5}">
                      <a16:colId xmlns="" xmlns:a16="http://schemas.microsoft.com/office/drawing/2014/main" val="1629555520"/>
                    </a:ext>
                  </a:extLst>
                </a:gridCol>
              </a:tblGrid>
              <a:tr h="1024890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Зоны риска ЕГЭ, определенные </a:t>
                      </a:r>
                      <a:r>
                        <a:rPr lang="ru-RU" sz="1400" dirty="0" err="1">
                          <a:effectLst/>
                        </a:rPr>
                        <a:t>Рособрнадзором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перепроверок ЭМ по каждому экзамену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Результаты перепроверок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Решение ГЭК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64564142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kern="100" dirty="0" smtClean="0">
                          <a:effectLst/>
                          <a:latin typeface="+mn-lt"/>
                          <a:ea typeface="+mn-ea"/>
                        </a:rPr>
                        <a:t>1.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ГИА, получившие неудовлетворительные результаты по одному из обязательных предметов в основной день, и пересдавших экзамен с повышением результата на 30 тестовых баллов и выше (за исключением участников, завершивших экзамен по уважительной причине)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</a:t>
                      </a:r>
                      <a:r>
                        <a:rPr lang="ru-RU" sz="1400" dirty="0" smtClean="0">
                          <a:effectLst/>
                        </a:rPr>
                        <a:t>работа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**не проводилась перепроверка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 работ по математике профильной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результаты перепроверки экзаменационных работ полностью </a:t>
                      </a:r>
                      <a:r>
                        <a:rPr lang="ru-RU" sz="1400" dirty="0" smtClean="0">
                          <a:effectLst/>
                        </a:rPr>
                        <a:t>совпали </a:t>
                      </a:r>
                      <a:r>
                        <a:rPr lang="ru-RU" sz="1400" dirty="0">
                          <a:effectLst/>
                        </a:rPr>
                        <a:t>с результатами первоначальной проверки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основания для изменения результатов ЕГЭ отсутствуют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21137449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39045" y="1412776"/>
            <a:ext cx="8781797" cy="16663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Комиссия по анализу результатов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ГИА по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итогам анализа письменной части экзаменационных материалов участников, попавших в Зоны риска ЕГЭ, и просмотра видеозаписи экзаменов, по результатам которых работы участников попали в Зоны риска ЕГЭ,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пришла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к выводу о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необходимости проведения перепроверки экзаменационных работ 23 участников ГИА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7546" y="980728"/>
            <a:ext cx="828275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Перепроверка экзаменационных работ участников ЕГЭ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результатах контроля за проведением ГИА</a:t>
            </a:r>
          </a:p>
        </p:txBody>
      </p:sp>
    </p:spTree>
    <p:extLst>
      <p:ext uri="{BB962C8B-B14F-4D97-AF65-F5344CB8AC3E}">
        <p14:creationId xmlns:p14="http://schemas.microsoft.com/office/powerpoint/2010/main" val="215144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047807"/>
              </p:ext>
            </p:extLst>
          </p:nvPr>
        </p:nvGraphicFramePr>
        <p:xfrm>
          <a:off x="142846" y="1340768"/>
          <a:ext cx="8777999" cy="49784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4698">
                  <a:extLst>
                    <a:ext uri="{9D8B030D-6E8A-4147-A177-3AD203B41FA5}">
                      <a16:colId xmlns="" xmlns:a16="http://schemas.microsoft.com/office/drawing/2014/main" val="1177907266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1400528778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927309794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4115944190"/>
                    </a:ext>
                  </a:extLst>
                </a:gridCol>
                <a:gridCol w="2620653">
                  <a:extLst>
                    <a:ext uri="{9D8B030D-6E8A-4147-A177-3AD203B41FA5}">
                      <a16:colId xmlns="" xmlns:a16="http://schemas.microsoft.com/office/drawing/2014/main" val="1577693585"/>
                    </a:ext>
                  </a:extLst>
                </a:gridCol>
              </a:tblGrid>
              <a:tr h="840093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№ п/п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Зоны риска ЕГЭ, определенные </a:t>
                      </a:r>
                      <a:r>
                        <a:rPr lang="ru-RU" sz="1400" b="0" dirty="0" err="1">
                          <a:effectLst/>
                        </a:rPr>
                        <a:t>Рособрнадзором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Количество перепроверок ЭМ по каждому экзамену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Результаты перепроверок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Решение ГЭК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extLst>
                  <a:ext uri="{0D108BD9-81ED-4DB2-BD59-A6C34878D82A}">
                    <a16:rowId xmlns="" xmlns:a16="http://schemas.microsoft.com/office/drawing/2014/main" val="1223387192"/>
                  </a:ext>
                </a:extLst>
              </a:tr>
              <a:tr h="336037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kern="100" dirty="0" smtClean="0">
                          <a:effectLst/>
                        </a:rPr>
                        <a:t>2.</a:t>
                      </a:r>
                      <a:r>
                        <a:rPr lang="ru-RU" sz="1400" kern="100" dirty="0">
                          <a:effectLst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1380" marR="313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ГИА, имеющие удовлетворенную апелляцию по результатам ЕГЭ, позволившую преодолеть минимальную границу количества баллов по соответствующему учебному предмету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</a:t>
                      </a:r>
                      <a:r>
                        <a:rPr lang="ru-RU" sz="1400" dirty="0" smtClean="0">
                          <a:effectLst/>
                        </a:rPr>
                        <a:t>работы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**не проводилась перепроверка 1 работы по математике </a:t>
                      </a:r>
                      <a:r>
                        <a:rPr lang="ru-RU" sz="1400" dirty="0" smtClean="0">
                          <a:effectLst/>
                        </a:rPr>
                        <a:t>базовой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766031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 – 2 работы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повышение тестовых баллов связано с ошибкой оценивания на 1 первичный балл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основания для изменения  результатов ЕГЭ (2 работы) отсутствуют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extLst>
                  <a:ext uri="{0D108BD9-81ED-4DB2-BD59-A6C34878D82A}">
                    <a16:rowId xmlns="" xmlns:a16="http://schemas.microsoft.com/office/drawing/2014/main" val="2857682957"/>
                  </a:ext>
                </a:extLst>
              </a:tr>
              <a:tr h="1176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 – 2 работы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ошибки в оценивании, понижение первичных баллов:</a:t>
                      </a: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1 первичный балл – 1 работа;</a:t>
                      </a: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2 первичных балла – 1 работа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решение конфликтной комиссии об изменении результаты экзамена по обществознанию оставить без изменения, без учета результатов проведенных перепроверок (2 работы: </a:t>
                      </a:r>
                      <a:r>
                        <a:rPr lang="ru-RU" sz="1400" dirty="0" err="1">
                          <a:effectLst/>
                        </a:rPr>
                        <a:t>Курносенкова</a:t>
                      </a:r>
                      <a:r>
                        <a:rPr lang="ru-RU" sz="1400" dirty="0">
                          <a:effectLst/>
                        </a:rPr>
                        <a:t> Д.О., </a:t>
                      </a:r>
                      <a:r>
                        <a:rPr lang="ru-RU" sz="1400" dirty="0" err="1">
                          <a:effectLst/>
                        </a:rPr>
                        <a:t>Тиц</a:t>
                      </a:r>
                      <a:r>
                        <a:rPr lang="ru-RU" sz="1400" dirty="0">
                          <a:effectLst/>
                        </a:rPr>
                        <a:t> Е.Ю.)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extLst>
                  <a:ext uri="{0D108BD9-81ED-4DB2-BD59-A6C34878D82A}">
                    <a16:rowId xmlns="" xmlns:a16="http://schemas.microsoft.com/office/drawing/2014/main" val="4138394067"/>
                  </a:ext>
                </a:extLst>
              </a:tr>
              <a:tr h="168018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kern="100" dirty="0" smtClean="0">
                          <a:effectLst/>
                        </a:rPr>
                        <a:t>3.</a:t>
                      </a:r>
                      <a:r>
                        <a:rPr lang="ru-RU" sz="1400" kern="100" dirty="0">
                          <a:effectLst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участники ГИА, завершившие экзамен в основной день досрочно по уважительной причине и получившие в резервный день от 80 до 100 тестовых баллов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работы из 3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</a:t>
                      </a:r>
                      <a:r>
                        <a:rPr lang="ru-RU" sz="1400" dirty="0" smtClean="0">
                          <a:effectLst/>
                        </a:rPr>
                        <a:t>язык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– </a:t>
                      </a:r>
                      <a:r>
                        <a:rPr lang="ru-RU" sz="1400" dirty="0">
                          <a:effectLst/>
                        </a:rPr>
                        <a:t>1 работа;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английский </a:t>
                      </a:r>
                      <a:r>
                        <a:rPr lang="ru-RU" sz="1400" dirty="0" smtClean="0">
                          <a:effectLst/>
                        </a:rPr>
                        <a:t>язык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– </a:t>
                      </a:r>
                      <a:r>
                        <a:rPr lang="ru-RU" sz="1400" dirty="0">
                          <a:effectLst/>
                        </a:rPr>
                        <a:t>1 работа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результаты перепроверок экзаменационных работ полностью совпадают с результатами первоначальной проверки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основания для изменения результатов ЕГЭ по соответствующим предметам отсутствуют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0" marR="31380" marT="0" marB="0"/>
                </a:tc>
                <a:extLst>
                  <a:ext uri="{0D108BD9-81ED-4DB2-BD59-A6C34878D82A}">
                    <a16:rowId xmlns="" xmlns:a16="http://schemas.microsoft.com/office/drawing/2014/main" val="1895273820"/>
                  </a:ext>
                </a:extLst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884792" y="26064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7546" y="908720"/>
            <a:ext cx="828275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Перепроверка экзаменационных работ участников ЕГЭ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результатах контроля за проведением ГИА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93778"/>
              </p:ext>
            </p:extLst>
          </p:nvPr>
        </p:nvGraphicFramePr>
        <p:xfrm>
          <a:off x="142843" y="1340768"/>
          <a:ext cx="8778000" cy="49164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6709">
                  <a:extLst>
                    <a:ext uri="{9D8B030D-6E8A-4147-A177-3AD203B41FA5}">
                      <a16:colId xmlns="" xmlns:a16="http://schemas.microsoft.com/office/drawing/2014/main" val="1899713849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475315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15647948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69012774"/>
                    </a:ext>
                  </a:extLst>
                </a:gridCol>
                <a:gridCol w="3268723">
                  <a:extLst>
                    <a:ext uri="{9D8B030D-6E8A-4147-A177-3AD203B41FA5}">
                      <a16:colId xmlns="" xmlns:a16="http://schemas.microsoft.com/office/drawing/2014/main" val="1159289472"/>
                    </a:ext>
                  </a:extLst>
                </a:gridCol>
              </a:tblGrid>
              <a:tr h="518829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Зоны риска ЕГЭ, определенные </a:t>
                      </a:r>
                      <a:r>
                        <a:rPr lang="ru-RU" sz="1400" dirty="0" err="1">
                          <a:effectLst/>
                        </a:rPr>
                        <a:t>Рособрнадзором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перепроверок ЭМ по каждому экзамену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Результаты перепроверок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Решение ГЭК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extLst>
                  <a:ext uri="{0D108BD9-81ED-4DB2-BD59-A6C34878D82A}">
                    <a16:rowId xmlns="" xmlns:a16="http://schemas.microsoft.com/office/drawing/2014/main" val="4097149455"/>
                  </a:ext>
                </a:extLst>
              </a:tr>
              <a:tr h="172943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9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kern="100" dirty="0" smtClean="0">
                          <a:effectLst/>
                        </a:rPr>
                        <a:t>4.</a:t>
                      </a:r>
                      <a:r>
                        <a:rPr lang="ru-RU" sz="1400" kern="100" dirty="0">
                          <a:effectLst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21868" marR="2186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ГИА, получившие менее 30% баллов от максимального количества первичных баллов за часть с кратким ответом и более 70% от максимального количества первичных баллов за часть с развернутым ответом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 работ из 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extLst>
                  <a:ext uri="{0D108BD9-81ED-4DB2-BD59-A6C34878D82A}">
                    <a16:rowId xmlns="" xmlns:a16="http://schemas.microsoft.com/office/drawing/2014/main" val="1146002309"/>
                  </a:ext>
                </a:extLst>
              </a:tr>
              <a:tr h="864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 – 5 работ;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литература – 1 работа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результаты перепроверок экзаменационных работ полностью </a:t>
                      </a:r>
                      <a:r>
                        <a:rPr lang="ru-RU" sz="1400" dirty="0" smtClean="0">
                          <a:effectLst/>
                        </a:rPr>
                        <a:t>совпали </a:t>
                      </a:r>
                      <a:r>
                        <a:rPr lang="ru-RU" sz="1400" dirty="0">
                          <a:effectLst/>
                        </a:rPr>
                        <a:t>с результатами первоначальной проверки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основания для изменения результатов ЕГЭ по соответствующим предметам отсутствуют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extLst>
                  <a:ext uri="{0D108BD9-81ED-4DB2-BD59-A6C34878D82A}">
                    <a16:rowId xmlns="" xmlns:a16="http://schemas.microsoft.com/office/drawing/2014/main" val="3690069440"/>
                  </a:ext>
                </a:extLst>
              </a:tr>
              <a:tr h="283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 – 10 работ*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ошибки в оценивании, понижение первичных баллов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2 первичных балла – 2 работы;</a:t>
                      </a: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3 первичных балла – 1 работа;</a:t>
                      </a: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4 первичных балла – 1 работа;</a:t>
                      </a: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5 первичных баллов – 4 работы;</a:t>
                      </a: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8 первичных баллов – 1 работа;</a:t>
                      </a: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10 первичных баллов – 1 работа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утвердить результаты перепроверки экзаменационных работ по русскому языку участников ГИА, работы которых первоначально были проверены членами региональной предметной комиссии, с понижением на 2 первичных балла (Ахметзянов А.Ф., Никитин В.А.);</a:t>
                      </a:r>
                    </a:p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направить в </a:t>
                      </a:r>
                      <a:r>
                        <a:rPr lang="ru-RU" sz="1400" dirty="0" err="1">
                          <a:effectLst/>
                        </a:rPr>
                        <a:t>Рособрнадзор</a:t>
                      </a:r>
                      <a:r>
                        <a:rPr lang="ru-RU" sz="1400" dirty="0">
                          <a:effectLst/>
                        </a:rPr>
                        <a:t> информацию о рассмотрении результатов перепроверок экзаменационных </a:t>
                      </a:r>
                      <a:r>
                        <a:rPr lang="ru-RU" sz="1400" b="1" dirty="0" smtClean="0">
                          <a:effectLst/>
                        </a:rPr>
                        <a:t>8 работ </a:t>
                      </a:r>
                      <a:r>
                        <a:rPr lang="ru-RU" sz="1400" dirty="0" smtClean="0">
                          <a:effectLst/>
                        </a:rPr>
                        <a:t>по </a:t>
                      </a:r>
                      <a:r>
                        <a:rPr lang="ru-RU" sz="1400" dirty="0">
                          <a:effectLst/>
                        </a:rPr>
                        <a:t>русскому языку, которые </a:t>
                      </a:r>
                      <a:r>
                        <a:rPr lang="ru-RU" sz="1400" b="1" dirty="0">
                          <a:effectLst/>
                        </a:rPr>
                        <a:t>первоначально проверялись экспертами предметных комиссий в рамках межрегиональных перекрестных проверок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868" marR="21868" marT="0" marB="0"/>
                </a:tc>
                <a:extLst>
                  <a:ext uri="{0D108BD9-81ED-4DB2-BD59-A6C34878D82A}">
                    <a16:rowId xmlns="" xmlns:a16="http://schemas.microsoft.com/office/drawing/2014/main" val="782915725"/>
                  </a:ext>
                </a:extLst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884792" y="26064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7546" y="908720"/>
            <a:ext cx="828275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Перепроверка экзаменационных работ участников ЕГЭ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результатах контроля за проведением ГИА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84792" y="293747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43554"/>
              </p:ext>
            </p:extLst>
          </p:nvPr>
        </p:nvGraphicFramePr>
        <p:xfrm>
          <a:off x="142844" y="2132856"/>
          <a:ext cx="8778000" cy="36593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8716">
                  <a:extLst>
                    <a:ext uri="{9D8B030D-6E8A-4147-A177-3AD203B41FA5}">
                      <a16:colId xmlns="" xmlns:a16="http://schemas.microsoft.com/office/drawing/2014/main" val="423818989"/>
                    </a:ext>
                  </a:extLst>
                </a:gridCol>
                <a:gridCol w="5688632">
                  <a:extLst>
                    <a:ext uri="{9D8B030D-6E8A-4147-A177-3AD203B41FA5}">
                      <a16:colId xmlns="" xmlns:a16="http://schemas.microsoft.com/office/drawing/2014/main" val="3326459583"/>
                    </a:ext>
                  </a:extLst>
                </a:gridCol>
                <a:gridCol w="2620652">
                  <a:extLst>
                    <a:ext uri="{9D8B030D-6E8A-4147-A177-3AD203B41FA5}">
                      <a16:colId xmlns="" xmlns:a16="http://schemas.microsoft.com/office/drawing/2014/main" val="2645412967"/>
                    </a:ext>
                  </a:extLst>
                </a:gridCol>
              </a:tblGrid>
              <a:tr h="102489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п/п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Группы риска ОГЭ, определенные </a:t>
                      </a:r>
                      <a:r>
                        <a:rPr lang="ru-RU" sz="1800" dirty="0" err="1">
                          <a:effectLst/>
                        </a:rPr>
                        <a:t>Рособрнадзором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участников в группах риска ОГЭ, выявленных в Ульяновской области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23988171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effectLst/>
                          <a:latin typeface="+mn-lt"/>
                          <a:ea typeface="+mn-ea"/>
                        </a:rPr>
                        <a:t>1.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участники, имеющие удовлетворенную апелляцию по результатам ОГЭ, позволившую преодолеть минимальную границу положительного результата по соответствующему учебному предмету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effectLst/>
                        </a:rPr>
                        <a:t>2.</a:t>
                      </a:r>
                      <a:r>
                        <a:rPr lang="ru-RU" sz="1800" kern="100" dirty="0">
                          <a:effectLst/>
                        </a:rPr>
                        <a:t> 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участники, имеющие удовлетворенную апелляцию </a:t>
                      </a:r>
                      <a:endParaRPr lang="ru-RU" sz="1800" dirty="0" smtClean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 </a:t>
                      </a:r>
                      <a:r>
                        <a:rPr lang="ru-RU" sz="18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и более первичных балла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9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effectLst/>
                        </a:rPr>
                        <a:t>3.</a:t>
                      </a:r>
                      <a:r>
                        <a:rPr lang="ru-RU" sz="1800" kern="100" dirty="0">
                          <a:effectLst/>
                        </a:rPr>
                        <a:t> 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работы участников, получивших неудовлетворительные результаты и пересдавших экзамен на «5» баллов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13271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участники, получившие оценки «5» по всем сданным предметам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428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0228407"/>
                  </a:ext>
                </a:extLst>
              </a:tr>
            </a:tbl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393698" y="1383159"/>
            <a:ext cx="828275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Зоны риска ОГЭ, определенные </a:t>
            </a:r>
            <a:r>
              <a:rPr lang="ru-RU" sz="2400" b="1" dirty="0" err="1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Рособрнадзором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результатах контроля за проведением ГИА</a:t>
            </a:r>
          </a:p>
        </p:txBody>
      </p:sp>
    </p:spTree>
    <p:extLst>
      <p:ext uri="{BB962C8B-B14F-4D97-AF65-F5344CB8AC3E}">
        <p14:creationId xmlns:p14="http://schemas.microsoft.com/office/powerpoint/2010/main" val="8429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84792" y="221739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40316"/>
              </p:ext>
            </p:extLst>
          </p:nvPr>
        </p:nvGraphicFramePr>
        <p:xfrm>
          <a:off x="179512" y="1267544"/>
          <a:ext cx="8778001" cy="49800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2724">
                  <a:extLst>
                    <a:ext uri="{9D8B030D-6E8A-4147-A177-3AD203B41FA5}">
                      <a16:colId xmlns="" xmlns:a16="http://schemas.microsoft.com/office/drawing/2014/main" val="773581470"/>
                    </a:ext>
                  </a:extLst>
                </a:gridCol>
                <a:gridCol w="2345588">
                  <a:extLst>
                    <a:ext uri="{9D8B030D-6E8A-4147-A177-3AD203B41FA5}">
                      <a16:colId xmlns="" xmlns:a16="http://schemas.microsoft.com/office/drawing/2014/main" val="2285832159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72798735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876227965"/>
                    </a:ext>
                  </a:extLst>
                </a:gridCol>
                <a:gridCol w="3881457">
                  <a:extLst>
                    <a:ext uri="{9D8B030D-6E8A-4147-A177-3AD203B41FA5}">
                      <a16:colId xmlns="" xmlns:a16="http://schemas.microsoft.com/office/drawing/2014/main" val="426475014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№ п/п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Муниципальное образование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Количество </a:t>
                      </a:r>
                      <a:r>
                        <a:rPr lang="ru-RU" sz="1500" dirty="0">
                          <a:effectLst/>
                        </a:rPr>
                        <a:t>участников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ППЭ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Наименование</a:t>
                      </a:r>
                      <a:r>
                        <a:rPr lang="ru-RU" sz="1500" baseline="0" dirty="0" smtClean="0">
                          <a:effectLst/>
                        </a:rPr>
                        <a:t> образовательных организаций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 anchor="ctr"/>
                </a:tc>
                <a:extLst>
                  <a:ext uri="{0D108BD9-81ED-4DB2-BD59-A6C34878D82A}">
                    <a16:rowId xmlns="" xmlns:a16="http://schemas.microsoft.com/office/drawing/2014/main" val="241308996"/>
                  </a:ext>
                </a:extLst>
              </a:tr>
              <a:tr h="1911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город Димитровград – 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0212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МБОУ СШ № 17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3715604248"/>
                  </a:ext>
                </a:extLst>
              </a:tr>
              <a:tr h="1911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Барышский</a:t>
                      </a:r>
                      <a:r>
                        <a:rPr lang="ru-RU" sz="1500" dirty="0">
                          <a:effectLst/>
                        </a:rPr>
                        <a:t> район – 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0304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МБОУ СОШ №1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1992136618"/>
                  </a:ext>
                </a:extLst>
              </a:tr>
              <a:tr h="10247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Вешкаймский район – 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0401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МБОУ Вешкаймский лицей при УлГТУ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1786334299"/>
                  </a:ext>
                </a:extLst>
              </a:tr>
              <a:tr h="1911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Инзенский район – 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0504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МБОУ Инзенская СШ №4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1559251816"/>
                  </a:ext>
                </a:extLst>
              </a:tr>
              <a:tr h="191612">
                <a:tc row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Карсунский район – 3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0601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МБОУ </a:t>
                      </a:r>
                      <a:r>
                        <a:rPr lang="ru-RU" sz="1500" dirty="0" err="1">
                          <a:effectLst/>
                        </a:rPr>
                        <a:t>Карсунская</a:t>
                      </a:r>
                      <a:r>
                        <a:rPr lang="ru-RU" sz="1500" dirty="0">
                          <a:effectLst/>
                        </a:rPr>
                        <a:t> СШ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788599500"/>
                  </a:ext>
                </a:extLst>
              </a:tr>
              <a:tr h="19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0601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МКОУ </a:t>
                      </a:r>
                      <a:r>
                        <a:rPr lang="ru-RU" sz="1500" dirty="0" err="1">
                          <a:effectLst/>
                        </a:rPr>
                        <a:t>Уренокарлинская</a:t>
                      </a:r>
                      <a:r>
                        <a:rPr lang="ru-RU" sz="1500" dirty="0">
                          <a:effectLst/>
                        </a:rPr>
                        <a:t> СШ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1898446237"/>
                  </a:ext>
                </a:extLst>
              </a:tr>
              <a:tr h="191150">
                <a:tc row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Николаевский район – 2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МОУ Николаевская СШ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2914817932"/>
                  </a:ext>
                </a:extLst>
              </a:tr>
              <a:tr h="19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5250" algn="l"/>
                        </a:tabLst>
                      </a:pPr>
                      <a:r>
                        <a:rPr lang="ru-RU" sz="1500" dirty="0" smtClean="0">
                          <a:effectLst/>
                        </a:rPr>
                        <a:t>МБОУ </a:t>
                      </a:r>
                      <a:r>
                        <a:rPr lang="ru-RU" sz="1500" dirty="0" err="1" smtClean="0">
                          <a:effectLst/>
                        </a:rPr>
                        <a:t>Большечирклейская</a:t>
                      </a:r>
                      <a:r>
                        <a:rPr lang="ru-RU" sz="1500" dirty="0" smtClean="0">
                          <a:effectLst/>
                        </a:rPr>
                        <a:t> СШ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1148296364"/>
                  </a:ext>
                </a:extLst>
              </a:tr>
              <a:tr h="1911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Павловский район – 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1301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МКОУ Павловская ОШ №2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3270281250"/>
                  </a:ext>
                </a:extLst>
              </a:tr>
              <a:tr h="191150"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Старомайнский район – 3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0183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МБОО </a:t>
                      </a:r>
                      <a:r>
                        <a:rPr lang="ru-RU" sz="1500" dirty="0" err="1">
                          <a:effectLst/>
                        </a:rPr>
                        <a:t>Старомайнская</a:t>
                      </a:r>
                      <a:r>
                        <a:rPr lang="ru-RU" sz="1500" dirty="0">
                          <a:effectLst/>
                        </a:rPr>
                        <a:t> СШ №1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3580698551"/>
                  </a:ext>
                </a:extLst>
              </a:tr>
              <a:tr h="19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0183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МБОО </a:t>
                      </a:r>
                      <a:r>
                        <a:rPr lang="ru-RU" sz="1500" dirty="0" err="1">
                          <a:effectLst/>
                        </a:rPr>
                        <a:t>Старомайнская</a:t>
                      </a:r>
                      <a:r>
                        <a:rPr lang="ru-RU" sz="1500" dirty="0">
                          <a:effectLst/>
                        </a:rPr>
                        <a:t> СШ №2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1166997943"/>
                  </a:ext>
                </a:extLst>
              </a:tr>
              <a:tr h="115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1701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МБОО Дмитриево </a:t>
                      </a:r>
                      <a:r>
                        <a:rPr lang="ru-RU" sz="1500" dirty="0" err="1">
                          <a:effectLst/>
                        </a:rPr>
                        <a:t>Помряскинская</a:t>
                      </a:r>
                      <a:r>
                        <a:rPr lang="ru-RU" sz="1500" dirty="0">
                          <a:effectLst/>
                        </a:rPr>
                        <a:t> СШ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 anchor="b"/>
                </a:tc>
                <a:extLst>
                  <a:ext uri="{0D108BD9-81ED-4DB2-BD59-A6C34878D82A}">
                    <a16:rowId xmlns="" xmlns:a16="http://schemas.microsoft.com/office/drawing/2014/main" val="1784585133"/>
                  </a:ext>
                </a:extLst>
              </a:tr>
              <a:tr h="21165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Сенгилеевский район – 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1501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МОУ СОШ </a:t>
                      </a:r>
                      <a:r>
                        <a:rPr lang="ru-RU" sz="1500" dirty="0" err="1">
                          <a:effectLst/>
                        </a:rPr>
                        <a:t>г.Сенгилея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3381088447"/>
                  </a:ext>
                </a:extLst>
              </a:tr>
              <a:tr h="1911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Ульяновский район – 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МОУ </a:t>
                      </a:r>
                      <a:r>
                        <a:rPr lang="ru-RU" sz="1500" dirty="0" err="1">
                          <a:effectLst/>
                        </a:rPr>
                        <a:t>Ишеевский</a:t>
                      </a:r>
                      <a:r>
                        <a:rPr lang="ru-RU" sz="1500" dirty="0">
                          <a:effectLst/>
                        </a:rPr>
                        <a:t> МЛ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101418018"/>
                  </a:ext>
                </a:extLst>
              </a:tr>
              <a:tr h="191150"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Чердаклинский район – 3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2201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МБОУ </a:t>
                      </a:r>
                      <a:r>
                        <a:rPr lang="ru-RU" sz="1500" dirty="0" err="1">
                          <a:effectLst/>
                        </a:rPr>
                        <a:t>Чердаклинская</a:t>
                      </a:r>
                      <a:r>
                        <a:rPr lang="ru-RU" sz="1500" dirty="0">
                          <a:effectLst/>
                        </a:rPr>
                        <a:t> СШ №1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453501328"/>
                  </a:ext>
                </a:extLst>
              </a:tr>
              <a:tr h="19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2201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МОУ </a:t>
                      </a:r>
                      <a:r>
                        <a:rPr lang="ru-RU" sz="1500" dirty="0" err="1">
                          <a:effectLst/>
                        </a:rPr>
                        <a:t>Чердаклинская</a:t>
                      </a:r>
                      <a:r>
                        <a:rPr lang="ru-RU" sz="1500" dirty="0">
                          <a:effectLst/>
                        </a:rPr>
                        <a:t> СШ №2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2671847813"/>
                  </a:ext>
                </a:extLst>
              </a:tr>
              <a:tr h="19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2201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МОУ </a:t>
                      </a:r>
                      <a:r>
                        <a:rPr lang="ru-RU" sz="1500" dirty="0" err="1">
                          <a:effectLst/>
                        </a:rPr>
                        <a:t>Калмаюрская</a:t>
                      </a:r>
                      <a:r>
                        <a:rPr lang="ru-RU" sz="1500" dirty="0">
                          <a:effectLst/>
                        </a:rPr>
                        <a:t> СШ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/>
                </a:tc>
                <a:extLst>
                  <a:ext uri="{0D108BD9-81ED-4DB2-BD59-A6C34878D82A}">
                    <a16:rowId xmlns="" xmlns:a16="http://schemas.microsoft.com/office/drawing/2014/main" val="2232815634"/>
                  </a:ext>
                </a:extLst>
              </a:tr>
              <a:tr h="19115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rgbClr val="FFC0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МО – 11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rgbClr val="FFC0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18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rgbClr val="FFC0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</a:rPr>
                        <a:t>12</a:t>
                      </a:r>
                      <a:endParaRPr lang="ru-RU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rgbClr val="FFC0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17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2" marR="62332" marT="0" marB="0">
                    <a:solidFill>
                      <a:srgbClr val="FFC00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6437541"/>
                  </a:ext>
                </a:extLst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393698" y="836712"/>
            <a:ext cx="828275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Перепроверка экзаменационных работ участников ОГЭ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результатах контроля за проведением ГИА</a:t>
            </a:r>
          </a:p>
        </p:txBody>
      </p:sp>
    </p:spTree>
    <p:extLst>
      <p:ext uri="{BB962C8B-B14F-4D97-AF65-F5344CB8AC3E}">
        <p14:creationId xmlns:p14="http://schemas.microsoft.com/office/powerpoint/2010/main" val="348441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-22908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Количество школ, имеющих признаки необъективности результатов ВПР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1015484363"/>
              </p:ext>
            </p:extLst>
          </p:nvPr>
        </p:nvGraphicFramePr>
        <p:xfrm>
          <a:off x="642910" y="1428735"/>
          <a:ext cx="7169450" cy="480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объективности оценочных процедур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Graphic spid="3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lang="ru-RU" sz="1600" b="1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928661" y="1132207"/>
          <a:ext cx="7215239" cy="5297189"/>
        </p:xfrm>
        <a:graphic>
          <a:graphicData uri="http://schemas.openxmlformats.org/drawingml/2006/table">
            <a:tbl>
              <a:tblPr/>
              <a:tblGrid>
                <a:gridCol w="2071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7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57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88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8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Регион ПФО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ОО региона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признаками необъективных результатов ВПР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Позиция в рейтинге ПФО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ВПР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ВПР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ПФО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ПФО 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Республика Мордовия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Пензенская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Оренбургская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Кировская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Удмуртская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Республика Татарстан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Саратовская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Самарская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Ульяновская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Чувашская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Республика Марий Эл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52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500034" y="28572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Рейтинг регионов ПФО по показателю </a:t>
            </a:r>
          </a:p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«Объективность результатов ВПР»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142844" y="6530317"/>
            <a:ext cx="7093452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объективности оценочных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122723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План проведения плановых проверок на 2019 год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основных результатах контрольно-надзорной деятельности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0628" y="1447372"/>
            <a:ext cx="406800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79</a:t>
            </a:r>
            <a:r>
              <a:rPr lang="ru-RU" sz="1600" dirty="0" smtClean="0"/>
              <a:t>  общеобразовательных организаций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004594" y="1876000"/>
            <a:ext cx="4068000" cy="54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65</a:t>
            </a:r>
            <a:r>
              <a:rPr lang="ru-RU" sz="1600" dirty="0" smtClean="0"/>
              <a:t>  дошкольных образовательных</a:t>
            </a:r>
          </a:p>
          <a:p>
            <a:r>
              <a:rPr lang="ru-RU" sz="1600" dirty="0" smtClean="0"/>
              <a:t>      организаций</a:t>
            </a:r>
            <a:endParaRPr lang="ru-RU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000628" y="2518942"/>
            <a:ext cx="4068000" cy="54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29</a:t>
            </a:r>
            <a:r>
              <a:rPr lang="ru-RU" sz="1600" dirty="0" smtClean="0"/>
              <a:t> организации дополнительного</a:t>
            </a:r>
          </a:p>
          <a:p>
            <a:r>
              <a:rPr lang="ru-RU" sz="1600" dirty="0" smtClean="0"/>
              <a:t>     образования</a:t>
            </a:r>
            <a:endParaRPr lang="ru-R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5000628" y="3161884"/>
            <a:ext cx="4068000" cy="5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 </a:t>
            </a:r>
            <a:r>
              <a:rPr lang="ru-RU" sz="1600" dirty="0" smtClean="0"/>
              <a:t>профессиональные организации </a:t>
            </a:r>
          </a:p>
          <a:p>
            <a:r>
              <a:rPr lang="ru-RU" sz="1600" dirty="0" smtClean="0"/>
              <a:t>   (из них СПО – 2)</a:t>
            </a:r>
            <a:endParaRPr lang="ru-RU" sz="1600" dirty="0"/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486349744"/>
              </p:ext>
            </p:extLst>
          </p:nvPr>
        </p:nvGraphicFramePr>
        <p:xfrm>
          <a:off x="-285784" y="285728"/>
          <a:ext cx="5643586" cy="35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000628" y="3804826"/>
            <a:ext cx="4068000" cy="5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10 </a:t>
            </a:r>
            <a:r>
              <a:rPr lang="ru-RU" sz="1600" dirty="0" smtClean="0"/>
              <a:t>организации дополнительного</a:t>
            </a:r>
          </a:p>
          <a:p>
            <a:r>
              <a:rPr lang="ru-RU" sz="1600" dirty="0" smtClean="0"/>
              <a:t>     профессионального образования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000628" y="4466404"/>
            <a:ext cx="4068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6  </a:t>
            </a:r>
            <a:r>
              <a:rPr lang="ru-RU" sz="1600" dirty="0" smtClean="0"/>
              <a:t>организации для детей сирот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000628" y="4895032"/>
            <a:ext cx="4068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28 </a:t>
            </a:r>
            <a:r>
              <a:rPr lang="ru-RU" sz="1600" dirty="0" smtClean="0"/>
              <a:t>иные</a:t>
            </a:r>
            <a:r>
              <a:rPr lang="ru-RU" sz="1600" b="1" dirty="0" smtClean="0"/>
              <a:t> </a:t>
            </a:r>
            <a:r>
              <a:rPr lang="ru-RU" sz="1600" dirty="0" smtClean="0"/>
              <a:t>организации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0628" y="5376462"/>
            <a:ext cx="40680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   </a:t>
            </a:r>
            <a:r>
              <a:rPr lang="ru-RU" sz="1600" dirty="0" smtClean="0"/>
              <a:t>индивидуальный предприниматель</a:t>
            </a:r>
            <a:endParaRPr lang="ru-RU" sz="1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000628" y="785794"/>
            <a:ext cx="414337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221 организация: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1504" y="3649808"/>
            <a:ext cx="4357686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 1-3 кварталы 2019 года </a:t>
            </a:r>
          </a:p>
          <a:p>
            <a:pPr algn="ctr"/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проведено 200 проверок</a:t>
            </a:r>
            <a:endParaRPr lang="ru-RU" sz="20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4" name="Диаграмма 43"/>
          <p:cNvGraphicFramePr/>
          <p:nvPr>
            <p:extLst>
              <p:ext uri="{D42A27DB-BD31-4B8C-83A1-F6EECF244321}">
                <p14:modId xmlns:p14="http://schemas.microsoft.com/office/powerpoint/2010/main" val="2233334759"/>
              </p:ext>
            </p:extLst>
          </p:nvPr>
        </p:nvGraphicFramePr>
        <p:xfrm>
          <a:off x="-714412" y="3857628"/>
          <a:ext cx="4429156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33"/>
          <p:cNvSpPr txBox="1"/>
          <p:nvPr/>
        </p:nvSpPr>
        <p:spPr>
          <a:xfrm>
            <a:off x="2214546" y="5715016"/>
            <a:ext cx="2643206" cy="338554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157</a:t>
            </a:r>
            <a:r>
              <a:rPr lang="ru-RU" sz="1600" dirty="0" smtClean="0"/>
              <a:t>  плановых проверок</a:t>
            </a:r>
            <a:endParaRPr lang="ru-RU" sz="1600" dirty="0"/>
          </a:p>
        </p:txBody>
      </p:sp>
      <p:sp>
        <p:nvSpPr>
          <p:cNvPr id="46" name="TextBox 33"/>
          <p:cNvSpPr txBox="1"/>
          <p:nvPr/>
        </p:nvSpPr>
        <p:spPr>
          <a:xfrm>
            <a:off x="2214546" y="6072206"/>
            <a:ext cx="2643206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43</a:t>
            </a:r>
            <a:r>
              <a:rPr lang="ru-RU" sz="1600" dirty="0" smtClean="0"/>
              <a:t>    внеплановых проверок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 animBg="1"/>
      <p:bldP spid="35" grpId="0" animBg="1"/>
      <p:bldP spid="36" grpId="0" animBg="1"/>
      <p:bldP spid="37" grpId="0" animBg="1"/>
      <p:bldGraphic spid="33" grpId="0">
        <p:bldAsOne/>
      </p:bldGraphic>
      <p:bldP spid="38" grpId="0" animBg="1"/>
      <p:bldP spid="39" grpId="0" animBg="1"/>
      <p:bldP spid="40" grpId="0" animBg="1"/>
      <p:bldP spid="41" grpId="0" animBg="1"/>
      <p:bldP spid="42" grpId="0"/>
      <p:bldP spid="43" grpId="0"/>
      <p:bldGraphic spid="44" grpId="0">
        <p:bldAsOne/>
      </p:bldGraphic>
      <p:bldP spid="45" grpId="0" animBg="1"/>
      <p:bldP spid="4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5856"/>
              </p:ext>
            </p:extLst>
          </p:nvPr>
        </p:nvGraphicFramePr>
        <p:xfrm>
          <a:off x="145703" y="1340768"/>
          <a:ext cx="8858312" cy="5152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4700">
                  <a:extLst>
                    <a:ext uri="{9D8B030D-6E8A-4147-A177-3AD203B41FA5}">
                      <a16:colId xmlns="" xmlns:a16="http://schemas.microsoft.com/office/drawing/2014/main" val="3843643756"/>
                    </a:ext>
                  </a:extLst>
                </a:gridCol>
                <a:gridCol w="1581317">
                  <a:extLst>
                    <a:ext uri="{9D8B030D-6E8A-4147-A177-3AD203B41FA5}">
                      <a16:colId xmlns="" xmlns:a16="http://schemas.microsoft.com/office/drawing/2014/main" val="827558118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951448195"/>
                    </a:ext>
                  </a:extLst>
                </a:gridCol>
                <a:gridCol w="3927959">
                  <a:extLst>
                    <a:ext uri="{9D8B030D-6E8A-4147-A177-3AD203B41FA5}">
                      <a16:colId xmlns="" xmlns:a16="http://schemas.microsoft.com/office/drawing/2014/main" val="3033802513"/>
                    </a:ext>
                  </a:extLst>
                </a:gridCol>
              </a:tblGrid>
              <a:tr h="464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образовательной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Результаты проверок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 anchor="ctr"/>
                </a:tc>
                <a:extLst>
                  <a:ext uri="{0D108BD9-81ED-4DB2-BD59-A6C34878D82A}">
                    <a16:rowId xmlns="" xmlns:a16="http://schemas.microsoft.com/office/drawing/2014/main" val="3057912750"/>
                  </a:ext>
                </a:extLst>
              </a:tr>
              <a:tr h="4508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1.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 Ульяновск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МБОУ города Ульяновска «Средняя школа № 5 им. </a:t>
                      </a:r>
                      <a:r>
                        <a:rPr lang="ru-RU" sz="1400" dirty="0" err="1">
                          <a:effectLst/>
                        </a:rPr>
                        <a:t>С.М.Кирова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 проведении тестирования в рамках проверки признаков необъективности не выявлено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extLst>
                  <a:ext uri="{0D108BD9-81ED-4DB2-BD59-A6C34878D82A}">
                    <a16:rowId xmlns="" xmlns:a16="http://schemas.microsoft.com/office/drawing/2014/main" val="160220952"/>
                  </a:ext>
                </a:extLst>
              </a:tr>
              <a:tr h="68316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2.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Карсунский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</a:t>
                      </a:r>
                      <a:r>
                        <a:rPr lang="ru-RU" sz="1400" dirty="0" err="1">
                          <a:effectLst/>
                        </a:rPr>
                        <a:t>Большекандаратская</a:t>
                      </a:r>
                      <a:r>
                        <a:rPr lang="ru-RU" sz="1400" dirty="0">
                          <a:effectLst/>
                        </a:rPr>
                        <a:t> средняя школа имени Героя Советского Союза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И.К. Морозова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попала в список организаций с признаками необъективности по результатам ВПР в 2019 году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extLst>
                  <a:ext uri="{0D108BD9-81ED-4DB2-BD59-A6C34878D82A}">
                    <a16:rowId xmlns="" xmlns:a16="http://schemas.microsoft.com/office/drawing/2014/main" val="2436955788"/>
                  </a:ext>
                </a:extLst>
              </a:tr>
              <a:tr h="63609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3.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Кузоватовский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основная общеобразовательная школа </a:t>
                      </a:r>
                      <a:r>
                        <a:rPr lang="ru-RU" sz="1400" dirty="0" err="1">
                          <a:effectLst/>
                        </a:rPr>
                        <a:t>с.Чириково</a:t>
                      </a:r>
                      <a:r>
                        <a:rPr lang="ru-RU" sz="1400" dirty="0">
                          <a:effectLst/>
                        </a:rPr>
                        <a:t> имени Героя Советского Союза </a:t>
                      </a:r>
                      <a:r>
                        <a:rPr lang="ru-RU" sz="1400" dirty="0" err="1" smtClean="0">
                          <a:effectLst/>
                        </a:rPr>
                        <a:t>Б.А.Кротова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 проведении тестирования в рамках проверки признаков необъективности не выявлено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extLst>
                  <a:ext uri="{0D108BD9-81ED-4DB2-BD59-A6C34878D82A}">
                    <a16:rowId xmlns="" xmlns:a16="http://schemas.microsoft.com/office/drawing/2014/main" val="2499749804"/>
                  </a:ext>
                </a:extLst>
              </a:tr>
              <a:tr h="4508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Новоспасский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</a:t>
                      </a:r>
                      <a:r>
                        <a:rPr lang="ru-RU" sz="1400" dirty="0" err="1">
                          <a:effectLst/>
                        </a:rPr>
                        <a:t>Красносельская</a:t>
                      </a:r>
                      <a:r>
                        <a:rPr lang="ru-RU" sz="1400" dirty="0">
                          <a:effectLst/>
                        </a:rPr>
                        <a:t> средняя школа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попала в список организаций с признаками необъективности по результатам ВПР в 2019 году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extLst>
                  <a:ext uri="{0D108BD9-81ED-4DB2-BD59-A6C34878D82A}">
                    <a16:rowId xmlns="" xmlns:a16="http://schemas.microsoft.com/office/drawing/2014/main" val="1395988369"/>
                  </a:ext>
                </a:extLst>
              </a:tr>
              <a:tr h="91543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5.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Старокулаткинский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МБОО – </a:t>
                      </a:r>
                      <a:r>
                        <a:rPr lang="ru-RU" sz="1400" dirty="0" err="1">
                          <a:effectLst/>
                        </a:rPr>
                        <a:t>Старокулаткинская</a:t>
                      </a:r>
                      <a:r>
                        <a:rPr lang="ru-RU" sz="1400" dirty="0">
                          <a:effectLst/>
                        </a:rPr>
                        <a:t> средняя школа №2 имени Героя Российской Федерации </a:t>
                      </a:r>
                      <a:r>
                        <a:rPr lang="ru-RU" sz="1400" dirty="0" err="1">
                          <a:effectLst/>
                        </a:rPr>
                        <a:t>Ряфагатя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Махмутовича</a:t>
                      </a:r>
                      <a:r>
                        <a:rPr lang="ru-RU" sz="1400" dirty="0">
                          <a:effectLst/>
                        </a:rPr>
                        <a:t> Хабибуллина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При проведении тестирования в рамках проверки подтверждены признаки необъективности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extLst>
                  <a:ext uri="{0D108BD9-81ED-4DB2-BD59-A6C34878D82A}">
                    <a16:rowId xmlns="" xmlns:a16="http://schemas.microsoft.com/office/drawing/2014/main" val="1882351177"/>
                  </a:ext>
                </a:extLst>
              </a:tr>
              <a:tr h="4508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6.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Старокулаткинский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МКОО «Среднетерешанская средняя школа»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попала в список организаций с признаками необъективности по результатам ВПР в 2019 году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extLst>
                  <a:ext uri="{0D108BD9-81ED-4DB2-BD59-A6C34878D82A}">
                    <a16:rowId xmlns="" xmlns:a16="http://schemas.microsoft.com/office/drawing/2014/main" val="3142185389"/>
                  </a:ext>
                </a:extLst>
              </a:tr>
              <a:tr h="6968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7.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Чердаклинский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Бряндинская средняя школа имени Народной артистки РФ Е.А.Сапоговой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Проведение </a:t>
                      </a:r>
                      <a:r>
                        <a:rPr lang="ru-RU" sz="1400" dirty="0">
                          <a:effectLst/>
                        </a:rPr>
                        <a:t>проверки запланировано на декабрь 2019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4" marR="34584" marT="0" marB="0"/>
                </a:tc>
                <a:extLst>
                  <a:ext uri="{0D108BD9-81ED-4DB2-BD59-A6C34878D82A}">
                    <a16:rowId xmlns="" xmlns:a16="http://schemas.microsoft.com/office/drawing/2014/main" val="176135957"/>
                  </a:ext>
                </a:extLst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884792" y="260648"/>
            <a:ext cx="829572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Объективность оценки образовательных результатов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755993"/>
            <a:ext cx="885831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ea typeface="Calibri" panose="020F0502020204030204" pitchFamily="34" charset="0"/>
              </a:rPr>
              <a:t>Результаты проверок в образовательных организациях, в отношении которых </a:t>
            </a:r>
            <a:r>
              <a:rPr lang="ru-RU" sz="1600" b="1" dirty="0" err="1">
                <a:ea typeface="Calibri" panose="020F0502020204030204" pitchFamily="34" charset="0"/>
              </a:rPr>
              <a:t>Рособрнадзором</a:t>
            </a:r>
            <a:r>
              <a:rPr lang="ru-RU" sz="1600" b="1" dirty="0">
                <a:ea typeface="Calibri" panose="020F0502020204030204" pitchFamily="34" charset="0"/>
              </a:rPr>
              <a:t> выявлены признаки </a:t>
            </a:r>
            <a:r>
              <a:rPr lang="ru-RU" sz="1600" b="1" dirty="0" smtClean="0">
                <a:ea typeface="Calibri" panose="020F0502020204030204" pitchFamily="34" charset="0"/>
              </a:rPr>
              <a:t>необъективности </a:t>
            </a:r>
            <a:r>
              <a:rPr lang="ru-RU" sz="1600" b="1" dirty="0">
                <a:ea typeface="Calibri" panose="020F0502020204030204" pitchFamily="34" charset="0"/>
              </a:rPr>
              <a:t>ВПР в 2018 г.</a:t>
            </a:r>
            <a:endParaRPr lang="ru-RU" sz="1600" b="1" dirty="0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объективности оценочных процедур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Рейтинг муниципальных образований по показателю </a:t>
            </a:r>
          </a:p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«Объективность результатов ВПР»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197504"/>
              </p:ext>
            </p:extLst>
          </p:nvPr>
        </p:nvGraphicFramePr>
        <p:xfrm>
          <a:off x="642911" y="1067946"/>
          <a:ext cx="7786741" cy="5147136"/>
        </p:xfrm>
        <a:graphic>
          <a:graphicData uri="http://schemas.openxmlformats.org/drawingml/2006/table">
            <a:tbl>
              <a:tblPr/>
              <a:tblGrid>
                <a:gridCol w="2928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5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муниципального образования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ОО муниципалитета c признаками необъективных результатов</a:t>
                      </a:r>
                    </a:p>
                  </a:txBody>
                  <a:tcPr marL="6695" marR="6695" marT="6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Позиция в рейтинге МО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ВПР 2018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ВПР 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 2018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 2019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5389">
                <a:tc>
                  <a:txBody>
                    <a:bodyPr/>
                    <a:lstStyle/>
                    <a:p>
                      <a:pPr marL="8890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г.Димитровград,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Базарносызганский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Сурский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Новомалыклинский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Павловский и Ульяновский районы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г.Новоульяновск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20,0%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Чердаклинский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Мелекесский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4,8%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город Ульяновск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4,9%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Инзенский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5,3%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Карсунский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5,6%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5,6%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Николаевский 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5,6%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5,6%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Цильнинский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5,6%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Кузоватовский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17,6%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Новоспасский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18,2%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9,1%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Сенгилеевский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18,2%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9,1%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Старомайнский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9,1%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Вешкаймский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10,0%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Радищевский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10,0%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Тереньгульский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10,0%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Старокулаткинский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22,2%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11,1%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Барышский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5,0%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373">
                <a:tc>
                  <a:txBody>
                    <a:bodyPr/>
                    <a:lstStyle/>
                    <a:p>
                      <a:pPr marL="88900" indent="-88900"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Майнский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район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17,6%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3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объективности оценочных процедур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84792" y="221739"/>
            <a:ext cx="829572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Объективность оценки образовательных результатов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4541" y="606217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Список ОО с признаками необъективных результатов ВПР 2019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объективности оценочных процедур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784367"/>
              </p:ext>
            </p:extLst>
          </p:nvPr>
        </p:nvGraphicFramePr>
        <p:xfrm>
          <a:off x="611560" y="1052736"/>
          <a:ext cx="8081549" cy="55035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4146">
                  <a:extLst>
                    <a:ext uri="{9D8B030D-6E8A-4147-A177-3AD203B41FA5}">
                      <a16:colId xmlns="" xmlns:a16="http://schemas.microsoft.com/office/drawing/2014/main" val="3235452566"/>
                    </a:ext>
                  </a:extLst>
                </a:gridCol>
                <a:gridCol w="2002780">
                  <a:extLst>
                    <a:ext uri="{9D8B030D-6E8A-4147-A177-3AD203B41FA5}">
                      <a16:colId xmlns="" xmlns:a16="http://schemas.microsoft.com/office/drawing/2014/main" val="2046584533"/>
                    </a:ext>
                  </a:extLst>
                </a:gridCol>
                <a:gridCol w="2218465">
                  <a:extLst>
                    <a:ext uri="{9D8B030D-6E8A-4147-A177-3AD203B41FA5}">
                      <a16:colId xmlns="" xmlns:a16="http://schemas.microsoft.com/office/drawing/2014/main" val="3856025869"/>
                    </a:ext>
                  </a:extLst>
                </a:gridCol>
                <a:gridCol w="3486158">
                  <a:extLst>
                    <a:ext uri="{9D8B030D-6E8A-4147-A177-3AD203B41FA5}">
                      <a16:colId xmlns="" xmlns:a16="http://schemas.microsoft.com/office/drawing/2014/main" val="3195069916"/>
                    </a:ext>
                  </a:extLst>
                </a:gridCol>
              </a:tblGrid>
              <a:tr h="442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№ п/п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Муниципалитет/район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 ОО муниципалитета c признаками необъективных результатов ВПР 2019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Краткое название ОО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1869659277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Барышский</a:t>
                      </a:r>
                      <a:r>
                        <a:rPr lang="ru-RU" sz="1200" b="1" dirty="0">
                          <a:effectLst/>
                        </a:rPr>
                        <a:t> район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15,0%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СОШ №1 МО </a:t>
                      </a:r>
                      <a:r>
                        <a:rPr lang="ru-RU" sz="1200" b="1" dirty="0" err="1">
                          <a:effectLst/>
                        </a:rPr>
                        <a:t>Барышский</a:t>
                      </a:r>
                      <a:r>
                        <a:rPr lang="ru-RU" sz="1200" b="1" dirty="0">
                          <a:effectLst/>
                        </a:rPr>
                        <a:t> район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0369404"/>
                  </a:ext>
                </a:extLst>
              </a:tr>
              <a:tr h="222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СОШ р. п. Жадовка МО </a:t>
                      </a:r>
                      <a:r>
                        <a:rPr lang="ru-RU" sz="1200" b="1" dirty="0" err="1">
                          <a:effectLst/>
                        </a:rPr>
                        <a:t>Барышский</a:t>
                      </a:r>
                      <a:r>
                        <a:rPr lang="ru-RU" sz="1200" b="1" dirty="0">
                          <a:effectLst/>
                        </a:rPr>
                        <a:t> район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350002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3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СОШ п. </a:t>
                      </a:r>
                      <a:r>
                        <a:rPr lang="ru-RU" sz="1200" b="1" dirty="0" err="1">
                          <a:effectLst/>
                        </a:rPr>
                        <a:t>Поливаново</a:t>
                      </a:r>
                      <a:r>
                        <a:rPr lang="ru-RU" sz="1200" b="1" dirty="0">
                          <a:effectLst/>
                        </a:rPr>
                        <a:t> МО </a:t>
                      </a:r>
                      <a:r>
                        <a:rPr lang="ru-RU" sz="1200" b="1" dirty="0" err="1">
                          <a:effectLst/>
                        </a:rPr>
                        <a:t>Барышский</a:t>
                      </a:r>
                      <a:r>
                        <a:rPr lang="ru-RU" sz="1200" b="1" dirty="0">
                          <a:effectLst/>
                        </a:rPr>
                        <a:t> район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5937986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Вешкаймский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10,0%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</a:t>
                      </a:r>
                      <a:r>
                        <a:rPr lang="ru-RU" sz="1200" b="1" dirty="0" err="1">
                          <a:effectLst/>
                        </a:rPr>
                        <a:t>Ермоловская</a:t>
                      </a:r>
                      <a:r>
                        <a:rPr lang="ru-RU" sz="1200" b="1" dirty="0">
                          <a:effectLst/>
                        </a:rPr>
                        <a:t> СШ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2347743"/>
                  </a:ext>
                </a:extLst>
              </a:tr>
              <a:tr h="10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5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город Ульяновск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4,9%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Начальная школа №200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2157612893"/>
                  </a:ext>
                </a:extLst>
              </a:tr>
              <a:tr h="10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Средняя школа № 82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3768172265"/>
                  </a:ext>
                </a:extLst>
              </a:tr>
              <a:tr h="10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7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</a:t>
                      </a:r>
                      <a:r>
                        <a:rPr lang="ru-RU" sz="1200" b="1" dirty="0" err="1">
                          <a:effectLst/>
                        </a:rPr>
                        <a:t>Лаишевская</a:t>
                      </a:r>
                      <a:r>
                        <a:rPr lang="ru-RU" sz="1200" b="1" dirty="0">
                          <a:effectLst/>
                        </a:rPr>
                        <a:t> СШ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3418572147"/>
                  </a:ext>
                </a:extLst>
              </a:tr>
              <a:tr h="10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8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</a:t>
                      </a:r>
                      <a:r>
                        <a:rPr lang="ru-RU" sz="1200" b="1" dirty="0" err="1">
                          <a:effectLst/>
                        </a:rPr>
                        <a:t>Луговская</a:t>
                      </a:r>
                      <a:r>
                        <a:rPr lang="ru-RU" sz="1200" b="1" dirty="0">
                          <a:effectLst/>
                        </a:rPr>
                        <a:t> ОШ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2677082086"/>
                  </a:ext>
                </a:extLst>
              </a:tr>
              <a:tr h="10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9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Инзенский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5,3%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МКОУ </a:t>
                      </a:r>
                      <a:r>
                        <a:rPr lang="ru-RU" sz="1200" b="1" dirty="0" err="1">
                          <a:effectLst/>
                        </a:rPr>
                        <a:t>Панциревская</a:t>
                      </a:r>
                      <a:r>
                        <a:rPr lang="ru-RU" sz="1200" b="1" dirty="0">
                          <a:effectLst/>
                        </a:rPr>
                        <a:t> СШ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3754184859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Карсунский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5,6%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МКОУ </a:t>
                      </a:r>
                      <a:r>
                        <a:rPr lang="ru-RU" sz="1200" b="1" dirty="0" err="1">
                          <a:effectLst/>
                        </a:rPr>
                        <a:t>Устьуренская</a:t>
                      </a:r>
                      <a:r>
                        <a:rPr lang="ru-RU" sz="1200" b="1" dirty="0">
                          <a:effectLst/>
                        </a:rPr>
                        <a:t> СШ им. Н.Г. Варакина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4048023378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11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Кузоватовский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5,9%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ОШ с. </a:t>
                      </a:r>
                      <a:r>
                        <a:rPr lang="ru-RU" sz="1200" b="1" dirty="0" err="1">
                          <a:effectLst/>
                        </a:rPr>
                        <a:t>Коромысловка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540076638"/>
                  </a:ext>
                </a:extLst>
              </a:tr>
              <a:tr h="10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12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Майнский</a:t>
                      </a:r>
                      <a:r>
                        <a:rPr lang="ru-RU" sz="1200" b="1" dirty="0">
                          <a:effectLst/>
                        </a:rPr>
                        <a:t> район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17,6%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МКОУ </a:t>
                      </a:r>
                      <a:r>
                        <a:rPr lang="ru-RU" sz="1200" b="1" dirty="0" err="1">
                          <a:effectLst/>
                        </a:rPr>
                        <a:t>Гимовская</a:t>
                      </a:r>
                      <a:r>
                        <a:rPr lang="ru-RU" sz="1200" b="1" dirty="0">
                          <a:effectLst/>
                        </a:rPr>
                        <a:t> СШ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1598960"/>
                  </a:ext>
                </a:extLst>
              </a:tr>
              <a:tr h="106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13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МКОУ </a:t>
                      </a:r>
                      <a:r>
                        <a:rPr lang="ru-RU" sz="1200" b="1" dirty="0" err="1">
                          <a:effectLst/>
                        </a:rPr>
                        <a:t>Тагайская</a:t>
                      </a:r>
                      <a:r>
                        <a:rPr lang="ru-RU" sz="1200" b="1" dirty="0">
                          <a:effectLst/>
                        </a:rPr>
                        <a:t> СШ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2233271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14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</a:t>
                      </a:r>
                      <a:r>
                        <a:rPr lang="ru-RU" sz="1200" b="1" dirty="0" err="1">
                          <a:effectLst/>
                        </a:rPr>
                        <a:t>Загоскинская</a:t>
                      </a:r>
                      <a:r>
                        <a:rPr lang="ru-RU" sz="1200" b="1" dirty="0">
                          <a:effectLst/>
                        </a:rPr>
                        <a:t> СОШ имени Зимина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5168186"/>
                  </a:ext>
                </a:extLst>
              </a:tr>
              <a:tr h="74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15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Мелекесский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4,8%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МКОУ Средняя школа </a:t>
                      </a:r>
                      <a:r>
                        <a:rPr lang="ru-RU" sz="1200" b="1" dirty="0" smtClean="0">
                          <a:effectLst/>
                        </a:rPr>
                        <a:t>с</a:t>
                      </a:r>
                      <a:r>
                        <a:rPr lang="ru-RU" sz="1200" b="1" dirty="0">
                          <a:effectLst/>
                        </a:rPr>
                        <a:t>. Александровка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3929116169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Николаевский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5,6%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</a:t>
                      </a:r>
                      <a:r>
                        <a:rPr lang="ru-RU" sz="1200" b="1" dirty="0" err="1">
                          <a:effectLst/>
                        </a:rPr>
                        <a:t>Чувашско-Сайманская</a:t>
                      </a:r>
                      <a:r>
                        <a:rPr lang="ru-RU" sz="1200" b="1" dirty="0">
                          <a:effectLst/>
                        </a:rPr>
                        <a:t> НШ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1969601219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17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Новоспасский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9,1%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Ново-</a:t>
                      </a:r>
                      <a:r>
                        <a:rPr lang="ru-RU" sz="1200" b="1" dirty="0" err="1">
                          <a:effectLst/>
                        </a:rPr>
                        <a:t>Томышевская</a:t>
                      </a:r>
                      <a:r>
                        <a:rPr lang="ru-RU" sz="1200" b="1" dirty="0">
                          <a:effectLst/>
                        </a:rPr>
                        <a:t> ОШ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3927165398"/>
                  </a:ext>
                </a:extLst>
              </a:tr>
              <a:tr h="11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18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Радищевский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10,0%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Калиновская СШ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3469696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19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Сенгилеевский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9,1%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</a:t>
                      </a:r>
                      <a:r>
                        <a:rPr lang="ru-RU" sz="1200" b="1" dirty="0" err="1">
                          <a:effectLst/>
                        </a:rPr>
                        <a:t>Алешкинская</a:t>
                      </a:r>
                      <a:r>
                        <a:rPr lang="ru-RU" sz="1200" b="1" dirty="0">
                          <a:effectLst/>
                        </a:rPr>
                        <a:t> ОШ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3823245461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rgbClr val="E8271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</a:rPr>
                        <a:t>Старокулаткинский</a:t>
                      </a:r>
                      <a:r>
                        <a:rPr lang="ru-RU" sz="1200" b="1" dirty="0">
                          <a:effectLst/>
                        </a:rPr>
                        <a:t> район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E8271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11,1%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E8271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МБОО-</a:t>
                      </a:r>
                      <a:r>
                        <a:rPr lang="ru-RU" sz="1200" b="1" dirty="0" err="1">
                          <a:effectLst/>
                        </a:rPr>
                        <a:t>Старокулаткинская</a:t>
                      </a:r>
                      <a:r>
                        <a:rPr lang="ru-RU" sz="1200" b="1" dirty="0">
                          <a:effectLst/>
                        </a:rPr>
                        <a:t> СШ №2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E82718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6562793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21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Старомайнский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9,1%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</a:t>
                      </a:r>
                      <a:r>
                        <a:rPr lang="ru-RU" sz="1200" b="1" dirty="0" err="1">
                          <a:effectLst/>
                        </a:rPr>
                        <a:t>Краснореченская</a:t>
                      </a:r>
                      <a:r>
                        <a:rPr lang="ru-RU" sz="1200" b="1" dirty="0">
                          <a:effectLst/>
                        </a:rPr>
                        <a:t> средняя школа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3155612522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22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Тереньгульский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10,0%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МОУ Сосновская СОШ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0882589"/>
                  </a:ext>
                </a:extLst>
              </a:tr>
              <a:tr h="21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23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Цильнинский район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5,6%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</a:t>
                      </a:r>
                      <a:r>
                        <a:rPr lang="ru-RU" sz="1200" b="1" dirty="0" err="1">
                          <a:effectLst/>
                        </a:rPr>
                        <a:t>Староалгашинская</a:t>
                      </a:r>
                      <a:r>
                        <a:rPr lang="ru-RU" sz="1200" b="1" dirty="0">
                          <a:effectLst/>
                        </a:rPr>
                        <a:t> СШ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85" marR="34585" marT="0" marB="0" anchor="ctr"/>
                </a:tc>
                <a:extLst>
                  <a:ext uri="{0D108BD9-81ED-4DB2-BD59-A6C34878D82A}">
                    <a16:rowId xmlns="" xmlns:a16="http://schemas.microsoft.com/office/drawing/2014/main" val="2011953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19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объективности оценочных процедур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86347"/>
              </p:ext>
            </p:extLst>
          </p:nvPr>
        </p:nvGraphicFramePr>
        <p:xfrm>
          <a:off x="251518" y="1196752"/>
          <a:ext cx="8669326" cy="22082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9057">
                  <a:extLst>
                    <a:ext uri="{9D8B030D-6E8A-4147-A177-3AD203B41FA5}">
                      <a16:colId xmlns="" xmlns:a16="http://schemas.microsoft.com/office/drawing/2014/main" val="2237222344"/>
                    </a:ext>
                  </a:extLst>
                </a:gridCol>
                <a:gridCol w="1969217">
                  <a:extLst>
                    <a:ext uri="{9D8B030D-6E8A-4147-A177-3AD203B41FA5}">
                      <a16:colId xmlns="" xmlns:a16="http://schemas.microsoft.com/office/drawing/2014/main" val="1112407288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44212578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3368695913"/>
                    </a:ext>
                  </a:extLst>
                </a:gridCol>
                <a:gridCol w="1612540">
                  <a:extLst>
                    <a:ext uri="{9D8B030D-6E8A-4147-A177-3AD203B41FA5}">
                      <a16:colId xmlns="" xmlns:a16="http://schemas.microsoft.com/office/drawing/2014/main" val="179431748"/>
                    </a:ext>
                  </a:extLst>
                </a:gridCol>
              </a:tblGrid>
              <a:tr h="3435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п/п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Муниципальное образование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образовательной организации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Признаки необъективных результатов ВПР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549927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2019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75969908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effectLst/>
                          <a:latin typeface="+mn-lt"/>
                          <a:ea typeface="+mn-ea"/>
                        </a:rPr>
                        <a:t>1.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93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51095" algn="l"/>
                        </a:tabLst>
                      </a:pPr>
                      <a:r>
                        <a:rPr lang="ru-RU" sz="1800">
                          <a:effectLst/>
                        </a:rPr>
                        <a:t>город Ульяновск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СШ № 82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39025158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effectLst/>
                        </a:rPr>
                        <a:t>2.</a:t>
                      </a:r>
                      <a:r>
                        <a:rPr lang="ru-RU" sz="1800" kern="100" dirty="0">
                          <a:effectLst/>
                        </a:rPr>
                        <a:t> 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</a:t>
                      </a:r>
                      <a:r>
                        <a:rPr lang="ru-RU" sz="1800" dirty="0" err="1">
                          <a:effectLst/>
                        </a:rPr>
                        <a:t>Лаишевская</a:t>
                      </a:r>
                      <a:r>
                        <a:rPr lang="ru-RU" sz="1800" dirty="0">
                          <a:effectLst/>
                        </a:rPr>
                        <a:t> СШ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20499108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effectLst/>
                        </a:rPr>
                        <a:t>3.</a:t>
                      </a:r>
                      <a:r>
                        <a:rPr lang="ru-RU" sz="1800" kern="100" dirty="0">
                          <a:effectLst/>
                        </a:rPr>
                        <a:t> 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Барышский район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 № 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2589427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00" dirty="0" smtClean="0">
                          <a:effectLst/>
                        </a:rPr>
                        <a:t>4.</a:t>
                      </a:r>
                      <a:r>
                        <a:rPr lang="ru-RU" sz="1800" kern="100" dirty="0">
                          <a:effectLst/>
                        </a:rPr>
                        <a:t> 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93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51095" algn="l"/>
                        </a:tabLst>
                      </a:pPr>
                      <a:r>
                        <a:rPr lang="ru-RU" sz="1800">
                          <a:effectLst/>
                        </a:rPr>
                        <a:t>Карсунский район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Устьуренская</a:t>
                      </a:r>
                      <a:r>
                        <a:rPr lang="ru-RU" sz="1800" dirty="0">
                          <a:effectLst/>
                        </a:rPr>
                        <a:t> СШ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7612484"/>
                  </a:ext>
                </a:extLst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884792" y="221739"/>
            <a:ext cx="829572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Объективность оценки образовательных результатов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0" y="591071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Дополнения в зону риска по итогам ВПР-2019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-36512" y="3429000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ОО с признаками необъективности оценки результатов ВПР, выявленные в ходе проверок по контролю качества образования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095241"/>
              </p:ext>
            </p:extLst>
          </p:nvPr>
        </p:nvGraphicFramePr>
        <p:xfrm>
          <a:off x="251518" y="4293096"/>
          <a:ext cx="8669326" cy="1682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0042">
                  <a:extLst>
                    <a:ext uri="{9D8B030D-6E8A-4147-A177-3AD203B41FA5}">
                      <a16:colId xmlns="" xmlns:a16="http://schemas.microsoft.com/office/drawing/2014/main" val="1687558886"/>
                    </a:ext>
                  </a:extLst>
                </a:gridCol>
                <a:gridCol w="8309284">
                  <a:extLst>
                    <a:ext uri="{9D8B030D-6E8A-4147-A177-3AD203B41FA5}">
                      <a16:colId xmlns="" xmlns:a16="http://schemas.microsoft.com/office/drawing/2014/main" val="31977916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 smtClean="0">
                          <a:effectLst/>
                        </a:rPr>
                        <a:t>Новоалгашинская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СШ МО «</a:t>
                      </a:r>
                      <a:r>
                        <a:rPr lang="ru-RU" sz="1600" dirty="0" err="1">
                          <a:effectLst/>
                        </a:rPr>
                        <a:t>Цильнинский</a:t>
                      </a:r>
                      <a:r>
                        <a:rPr lang="ru-RU" sz="1600" dirty="0">
                          <a:effectLst/>
                        </a:rPr>
                        <a:t> район» Ульяновской области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3673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МКОУ </a:t>
                      </a:r>
                      <a:r>
                        <a:rPr lang="ru-RU" sz="1600" dirty="0" err="1" smtClean="0">
                          <a:effectLst/>
                        </a:rPr>
                        <a:t>Новопогореловская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СШ имени генерала-майора Л. И. </a:t>
                      </a:r>
                      <a:r>
                        <a:rPr lang="ru-RU" sz="1600" dirty="0" err="1">
                          <a:effectLst/>
                        </a:rPr>
                        <a:t>Буинцева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22946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«Средняя школа имени Героя Социалистического Труда В.П. Игонина с. Лесная Хмелевка МО «</a:t>
                      </a:r>
                      <a:r>
                        <a:rPr lang="ru-RU" sz="1600" dirty="0" err="1">
                          <a:effectLst/>
                        </a:rPr>
                        <a:t>Мелекесский</a:t>
                      </a:r>
                      <a:r>
                        <a:rPr lang="ru-RU" sz="1600" dirty="0">
                          <a:effectLst/>
                        </a:rPr>
                        <a:t> район»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82935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 ОШ </a:t>
                      </a:r>
                      <a:r>
                        <a:rPr lang="ru-RU" sz="1600" dirty="0" err="1">
                          <a:effectLst/>
                        </a:rPr>
                        <a:t>с.Чириково</a:t>
                      </a:r>
                      <a:r>
                        <a:rPr lang="ru-RU" sz="1600" dirty="0">
                          <a:effectLst/>
                        </a:rPr>
                        <a:t> имени Героя Советского Союза </a:t>
                      </a:r>
                      <a:r>
                        <a:rPr lang="ru-RU" sz="1600" dirty="0" err="1">
                          <a:effectLst/>
                        </a:rPr>
                        <a:t>Б.А.Кротова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Кузоватовского</a:t>
                      </a:r>
                      <a:r>
                        <a:rPr lang="ru-RU" sz="1600" dirty="0">
                          <a:effectLst/>
                        </a:rPr>
                        <a:t> района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13205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Шарловская</a:t>
                      </a:r>
                      <a:r>
                        <a:rPr lang="ru-RU" sz="1600" dirty="0">
                          <a:effectLst/>
                        </a:rPr>
                        <a:t> СШ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57627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5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3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47" name="Прямоугольник 46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ый треугольник 4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45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43" name="Прямоугольный треугольник 4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7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57" name="Прямоугольник 56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ый треугольник 5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55" name="Прямоугольный треугольник 5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53" name="Прямоугольник 5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ый треугольник 5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642911" y="1116319"/>
            <a:ext cx="7858179" cy="5124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  <a:sp3d extrusionH="57150">
              <a:bevelT w="38100" h="38100"/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Обеспечение объективности образовательных результатов в рамках конкретной оценочной процедуры в образовательных организациях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8596" y="1979688"/>
            <a:ext cx="2928958" cy="3788405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использование научно обоснованной концепции 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и качественных КИМ;</a:t>
            </a:r>
          </a:p>
          <a:p>
            <a:pPr>
              <a:lnSpc>
                <a:spcPct val="80000"/>
              </a:lnSpc>
            </a:pP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Helvetica Neue Medium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применение единых организационно-технологических решений, мер защиты информации;</a:t>
            </a:r>
          </a:p>
          <a:p>
            <a:pPr>
              <a:lnSpc>
                <a:spcPct val="80000"/>
              </a:lnSpc>
            </a:pP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Helvetica Neue Medium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привлечение квалифицированных специалистов на всех этапах;</a:t>
            </a:r>
          </a:p>
          <a:p>
            <a:pPr>
              <a:lnSpc>
                <a:spcPct val="80000"/>
              </a:lnSpc>
            </a:pP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Helvetica Neue Medium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</a:t>
            </a:r>
            <a:r>
              <a:rPr lang="ru-RU" sz="1400" dirty="0" smtClean="0">
                <a:solidFill>
                  <a:srgbClr val="000099"/>
                </a:solidFill>
                <a:latin typeface="Helvetica Neue Medium"/>
              </a:rPr>
              <a:t>устранение конфликта интересов в отношении всех специалистов, привлечённых к проведению оценочной процедуры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85786" y="357166"/>
            <a:ext cx="7929618" cy="7525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70000"/>
              </a:lnSpc>
            </a:pPr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Рекомендации по повышению объективности оценки образовательных результатов                                                                            </a:t>
            </a:r>
            <a:b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20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422A86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5786" y="857232"/>
            <a:ext cx="7786742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/>
              <a:t>Письмо </a:t>
            </a:r>
            <a:r>
              <a:rPr lang="ru-RU" b="1" dirty="0" err="1" smtClean="0"/>
              <a:t>Рособрнадзора</a:t>
            </a:r>
            <a:r>
              <a:rPr lang="ru-RU" b="1" dirty="0" smtClean="0"/>
              <a:t> от 16.03.2018 № 05-71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8597" y="1624689"/>
            <a:ext cx="3000396" cy="648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1. Наличие описания оценочной процедуры, закрепляющего соответствие принципам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55404" y="2203216"/>
            <a:ext cx="4860000" cy="1493175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привлечения независимых, общественных наблюдателей;</a:t>
            </a:r>
          </a:p>
          <a:p>
            <a:pPr>
              <a:lnSpc>
                <a:spcPct val="80000"/>
              </a:lnSpc>
            </a:pP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Helvetica Neue Medium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выезда в пункты проведения представителей муниципальных и региональных ОИВ;</a:t>
            </a:r>
          </a:p>
          <a:p>
            <a:pPr>
              <a:lnSpc>
                <a:spcPct val="80000"/>
              </a:lnSpc>
            </a:pPr>
            <a:endParaRPr lang="ru-RU" sz="1000" dirty="0" smtClean="0">
              <a:solidFill>
                <a:schemeClr val="accent1">
                  <a:lumMod val="50000"/>
                </a:schemeClr>
              </a:solidFill>
              <a:latin typeface="Helvetica Neue Medium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организации видеонаблюдения и т.п.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55403" y="1624689"/>
            <a:ext cx="4860000" cy="8393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2. Организация на региональном и муниципальном уровнях контроля соблюдения всех положений и регламентов, приведённых в описании оценочной процедуры, в том числе посредством:</a:t>
            </a:r>
          </a:p>
        </p:txBody>
      </p:sp>
      <p:sp>
        <p:nvSpPr>
          <p:cNvPr id="38" name="Стрелка вправо 37"/>
          <p:cNvSpPr/>
          <p:nvPr/>
        </p:nvSpPr>
        <p:spPr>
          <a:xfrm>
            <a:off x="3357554" y="4696523"/>
            <a:ext cx="428628" cy="35719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855404" y="3839267"/>
            <a:ext cx="4860000" cy="2038005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endParaRPr lang="ru-RU" sz="200" dirty="0" smtClean="0">
              <a:solidFill>
                <a:schemeClr val="accent1">
                  <a:lumMod val="50000"/>
                </a:schemeClr>
              </a:solidFill>
              <a:latin typeface="Helvetica Neue Medium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Helvetica Neue Medium"/>
              </a:rPr>
              <a:t> </a:t>
            </a:r>
            <a:r>
              <a:rPr lang="ru-RU" sz="1400" dirty="0" smtClean="0">
                <a:solidFill>
                  <a:srgbClr val="000099"/>
                </a:solidFill>
                <a:latin typeface="Helvetica Neue Medium"/>
              </a:rPr>
              <a:t>в качестве наблюдателей не могут выступать родители учащихся класса, который принимает участие в оценочной процедуре;</a:t>
            </a:r>
          </a:p>
          <a:p>
            <a:pPr>
              <a:lnSpc>
                <a:spcPct val="80000"/>
              </a:lnSpc>
            </a:pPr>
            <a:endParaRPr lang="ru-RU" sz="800" dirty="0" smtClean="0">
              <a:solidFill>
                <a:srgbClr val="000099"/>
              </a:solidFill>
              <a:latin typeface="Helvetica Neue Medium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rgbClr val="000099"/>
                </a:solidFill>
                <a:latin typeface="Helvetica Neue Medium"/>
              </a:rPr>
              <a:t> учитель, ведущий данный предмет и работающий в данном классе, не должен выступать организатором работы и участвовать в проверке работ;</a:t>
            </a:r>
          </a:p>
          <a:p>
            <a:pPr>
              <a:lnSpc>
                <a:spcPct val="80000"/>
              </a:lnSpc>
            </a:pPr>
            <a:endParaRPr lang="ru-RU" sz="800" dirty="0" smtClean="0">
              <a:solidFill>
                <a:srgbClr val="000099"/>
              </a:solidFill>
              <a:latin typeface="Helvetica Neue Medium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1400" dirty="0" smtClean="0">
                <a:solidFill>
                  <a:srgbClr val="000099"/>
                </a:solidFill>
                <a:latin typeface="Helvetica Neue Medium"/>
              </a:rPr>
              <a:t> проверка работ должны проводиться по стандартизированным критериям с предварительным коллегиальным обсуждением подходов к оцениванию</a:t>
            </a:r>
          </a:p>
        </p:txBody>
      </p:sp>
      <p:pic>
        <p:nvPicPr>
          <p:cNvPr id="3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40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объективности оценочных процедур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2798" y="5949280"/>
            <a:ext cx="7858179" cy="5124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  <a:sp3d extrusionH="57150">
              <a:bevelT w="38100" h="38100"/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Helvetica Neue Medium"/>
              </a:rPr>
              <a:t>Формирование позитивного отношения к объективности результатов оценочных процедур в образовательных организациях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3" grpId="0"/>
      <p:bldP spid="34" grpId="0" animBg="1"/>
      <p:bldP spid="36" grpId="0" animBg="1"/>
      <p:bldP spid="37" grpId="0" animBg="1"/>
      <p:bldP spid="38" grpId="0" animBg="1"/>
      <p:bldP spid="39" grpId="0" animBg="1"/>
      <p:bldP spid="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основных результатах контрольно-надзорной деятельности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86000" y="313661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результатах контроля за проведением ГИА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69709" y="2967335"/>
            <a:ext cx="74045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</a:t>
            </a:r>
            <a:endParaRPr lang="ru-RU" sz="6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485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План проведения плановых проверок на 2019 год </a:t>
            </a:r>
          </a:p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«О результатах контрольно-надзорной деятельности департамента в январе-сентябре 2019 г.»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основных результатах контрольно-надзорной деятельности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855327"/>
              </p:ext>
            </p:extLst>
          </p:nvPr>
        </p:nvGraphicFramePr>
        <p:xfrm>
          <a:off x="205258" y="1484784"/>
          <a:ext cx="8715586" cy="47670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8105">
                  <a:extLst>
                    <a:ext uri="{9D8B030D-6E8A-4147-A177-3AD203B41FA5}">
                      <a16:colId xmlns="" xmlns:a16="http://schemas.microsoft.com/office/drawing/2014/main" val="1769410146"/>
                    </a:ext>
                  </a:extLst>
                </a:gridCol>
                <a:gridCol w="3188557">
                  <a:extLst>
                    <a:ext uri="{9D8B030D-6E8A-4147-A177-3AD203B41FA5}">
                      <a16:colId xmlns="" xmlns:a16="http://schemas.microsoft.com/office/drawing/2014/main" val="96143815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37220571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416533218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3810759363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317480060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150955978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3232333160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410264726"/>
                    </a:ext>
                  </a:extLst>
                </a:gridCol>
                <a:gridCol w="676436">
                  <a:extLst>
                    <a:ext uri="{9D8B030D-6E8A-4147-A177-3AD203B41FA5}">
                      <a16:colId xmlns="" xmlns:a16="http://schemas.microsoft.com/office/drawing/2014/main" val="3557613844"/>
                    </a:ext>
                  </a:extLst>
                </a:gridCol>
              </a:tblGrid>
              <a:tr h="542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п/п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Наименование </a:t>
                      </a:r>
                      <a:r>
                        <a:rPr lang="ru-RU" sz="1600" b="1" dirty="0">
                          <a:effectLst/>
                        </a:rPr>
                        <a:t>показателя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Всего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ДОО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ОО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СПО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ДПО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ДД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Иные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84496443"/>
                  </a:ext>
                </a:extLst>
              </a:tr>
              <a:tr h="423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проверенных объектов надзора и контроля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151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3369798"/>
                  </a:ext>
                </a:extLst>
              </a:tr>
              <a:tr h="512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проведенных плановых комплексных проверок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157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3717553"/>
                  </a:ext>
                </a:extLst>
              </a:tr>
              <a:tr h="419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проведенных внеплановых проверок по исполнению предписания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8507493"/>
                  </a:ext>
                </a:extLst>
              </a:tr>
              <a:tr h="23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г. Ульяновск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23812815"/>
                  </a:ext>
                </a:extLst>
              </a:tr>
              <a:tr h="23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г. </a:t>
                      </a:r>
                      <a:r>
                        <a:rPr lang="ru-RU" sz="1600" b="1" dirty="0" err="1">
                          <a:effectLst/>
                        </a:rPr>
                        <a:t>Новоульяновск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09130985"/>
                  </a:ext>
                </a:extLst>
              </a:tr>
              <a:tr h="23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г. Димитровград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1942843"/>
                  </a:ext>
                </a:extLst>
              </a:tr>
              <a:tr h="23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Базарносызганский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23322618"/>
                  </a:ext>
                </a:extLst>
              </a:tr>
              <a:tr h="23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Барышский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39598600"/>
                  </a:ext>
                </a:extLst>
              </a:tr>
              <a:tr h="23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Вешкаймский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44480078"/>
                  </a:ext>
                </a:extLst>
              </a:tr>
              <a:tr h="23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Инзенский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89225562"/>
                  </a:ext>
                </a:extLst>
              </a:tr>
              <a:tr h="23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Карсунский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79764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79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План проведения плановых проверок на 2019 год </a:t>
            </a:r>
          </a:p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«О результатах контрольно-надзорной деятельности департамента в январе-сентябре 2019 г.»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основных результатах контрольно-надзорной деятельности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28583"/>
              </p:ext>
            </p:extLst>
          </p:nvPr>
        </p:nvGraphicFramePr>
        <p:xfrm>
          <a:off x="142845" y="1477856"/>
          <a:ext cx="8777998" cy="5047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1387">
                  <a:extLst>
                    <a:ext uri="{9D8B030D-6E8A-4147-A177-3AD203B41FA5}">
                      <a16:colId xmlns="" xmlns:a16="http://schemas.microsoft.com/office/drawing/2014/main" val="2483348050"/>
                    </a:ext>
                  </a:extLst>
                </a:gridCol>
                <a:gridCol w="2959656">
                  <a:extLst>
                    <a:ext uri="{9D8B030D-6E8A-4147-A177-3AD203B41FA5}">
                      <a16:colId xmlns="" xmlns:a16="http://schemas.microsoft.com/office/drawing/2014/main" val="421832305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188346044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764077029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1985933785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881004287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974061897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4071841528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777465889"/>
                    </a:ext>
                  </a:extLst>
                </a:gridCol>
                <a:gridCol w="604427">
                  <a:extLst>
                    <a:ext uri="{9D8B030D-6E8A-4147-A177-3AD203B41FA5}">
                      <a16:colId xmlns="" xmlns:a16="http://schemas.microsoft.com/office/drawing/2014/main" val="2056663690"/>
                    </a:ext>
                  </a:extLst>
                </a:gridCol>
              </a:tblGrid>
              <a:tr h="300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п/п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Наименование показателя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Всего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ДОО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ОО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СПО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ДПО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ДД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Иные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 anchor="ctr"/>
                </a:tc>
                <a:extLst>
                  <a:ext uri="{0D108BD9-81ED-4DB2-BD59-A6C34878D82A}">
                    <a16:rowId xmlns="" xmlns:a16="http://schemas.microsoft.com/office/drawing/2014/main" val="153122392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Кузоватовский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3007488383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Майнский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2294842987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Мелекесский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1910513262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Николаевский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519778945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Новомалыклинский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773073887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Новоспасский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1543509151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Павловский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3863968857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Радищевский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2105095459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Старокулаткинский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1049121621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Сенгилеевский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3085415811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Старомайнский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3102515014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20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Сурский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4078323461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21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Тереньгульский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3206149174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22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Ульяновский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2012562797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23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Цильнинский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1626031265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24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Чердаклинский</a:t>
                      </a:r>
                      <a:r>
                        <a:rPr lang="ru-RU" sz="1600" b="1" dirty="0">
                          <a:effectLst/>
                        </a:rPr>
                        <a:t> район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0" marR="43230" marT="0" marB="0"/>
                </a:tc>
                <a:extLst>
                  <a:ext uri="{0D108BD9-81ED-4DB2-BD59-A6C34878D82A}">
                    <a16:rowId xmlns="" xmlns:a16="http://schemas.microsoft.com/office/drawing/2014/main" val="1322982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32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Результаты контрольно-надзорных мероприятий </a:t>
            </a:r>
          </a:p>
          <a:p>
            <a:pPr algn="ctr"/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основных результатах контрольно-надзорной деятельности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0628" y="620688"/>
            <a:ext cx="414337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145 предписаний: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612265"/>
              </p:ext>
            </p:extLst>
          </p:nvPr>
        </p:nvGraphicFramePr>
        <p:xfrm>
          <a:off x="142844" y="1124744"/>
          <a:ext cx="8778000" cy="47226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2812">
                  <a:extLst>
                    <a:ext uri="{9D8B030D-6E8A-4147-A177-3AD203B41FA5}">
                      <a16:colId xmlns="" xmlns:a16="http://schemas.microsoft.com/office/drawing/2014/main" val="185620197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768737507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2907886418"/>
                    </a:ext>
                  </a:extLst>
                </a:gridCol>
                <a:gridCol w="1900572">
                  <a:extLst>
                    <a:ext uri="{9D8B030D-6E8A-4147-A177-3AD203B41FA5}">
                      <a16:colId xmlns="" xmlns:a16="http://schemas.microsoft.com/office/drawing/2014/main" val="3314272674"/>
                    </a:ext>
                  </a:extLst>
                </a:gridCol>
              </a:tblGrid>
              <a:tr h="518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Вид контроля (надзора)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1-3 квартал 2019 года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Количество повторно выданных </a:t>
                      </a:r>
                      <a:r>
                        <a:rPr lang="ru-RU" sz="1500" dirty="0" smtClean="0">
                          <a:effectLst/>
                        </a:rPr>
                        <a:t>предписаний/Наименование организации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Результат контроля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/>
                </a:tc>
                <a:extLst>
                  <a:ext uri="{0D108BD9-81ED-4DB2-BD59-A6C34878D82A}">
                    <a16:rowId xmlns="" xmlns:a16="http://schemas.microsoft.com/office/drawing/2014/main" val="3716831277"/>
                  </a:ext>
                </a:extLst>
              </a:tr>
              <a:tr h="518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Общее количество предписаний, в том числе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145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8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Деятельность прекращена –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Исполнено – 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Срок не истек – 1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2851513"/>
                  </a:ext>
                </a:extLst>
              </a:tr>
              <a:tr h="518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ФГН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</a:rPr>
                        <a:t>126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6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Деятельность прекращена –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Исполнено –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Срок не истек – 1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9954597"/>
                  </a:ext>
                </a:extLst>
              </a:tr>
              <a:tr h="1282171">
                <a:tc>
                  <a:txBody>
                    <a:bodyPr/>
                    <a:lstStyle/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/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1.Духовная профессиональная образовательная религиозная организация «Медресе «</a:t>
                      </a:r>
                      <a:r>
                        <a:rPr lang="ru-RU" sz="12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Биляр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Центрального духовного управления мусульман России, 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200" b="1" i="1" u="sng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2.МДОУ </a:t>
                      </a:r>
                      <a:r>
                        <a:rPr lang="ru-RU" sz="1200" b="1" i="1" u="sng" kern="1200" dirty="0" err="1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Ермоловский</a:t>
                      </a:r>
                      <a:r>
                        <a:rPr lang="ru-RU" sz="1200" b="1" i="1" u="sng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детский сад «Василек»</a:t>
                      </a:r>
                      <a:r>
                        <a:rPr lang="ru-RU" sz="1200" i="1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ru-RU" sz="1200" kern="120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3.ОГКОУ «Барановская школа-интернат», 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200" b="1" i="1" u="sng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4.МКУ ДО Детско-юношеская спортивная школа </a:t>
                      </a:r>
                      <a:r>
                        <a:rPr lang="ru-RU" sz="1200" b="1" i="1" u="sng" kern="1200" dirty="0" err="1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р.п</a:t>
                      </a:r>
                      <a:r>
                        <a:rPr lang="ru-RU" sz="1200" b="1" i="1" u="sng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Вешкайма, </a:t>
                      </a:r>
                      <a:endParaRPr lang="ru-RU" sz="1200" b="1" u="sng" kern="120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200" b="1" i="1" u="sng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5.МОУ </a:t>
                      </a:r>
                      <a:r>
                        <a:rPr lang="ru-RU" sz="1200" b="1" i="1" u="sng" kern="1200" dirty="0" err="1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Мордовско-Канадейская</a:t>
                      </a:r>
                      <a:r>
                        <a:rPr lang="ru-RU" sz="1200" b="1" i="1" u="sng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ОШ МО «Николаевский район», </a:t>
                      </a:r>
                      <a:endParaRPr lang="ru-RU" sz="1200" b="1" u="sng" kern="1200" dirty="0" smtClean="0">
                        <a:solidFill>
                          <a:srgbClr val="00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i="1" u="sng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6.МБДОУ «Детский сад № 132»</a:t>
                      </a:r>
                      <a:endParaRPr lang="ru-RU" sz="1200" b="1" u="sng" kern="1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2281" marR="42281" marT="0" marB="0"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22555" algn="l"/>
                        </a:tabLst>
                      </a:pP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2281" marR="42281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r>
                        <a:rPr lang="ru-RU" sz="1200" i="0" kern="100" dirty="0" smtClean="0">
                          <a:effectLst/>
                        </a:rPr>
                        <a:t>Деятельность прекращена</a:t>
                      </a:r>
                      <a:endParaRPr lang="ru-RU" sz="1200" i="0" kern="100" dirty="0"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endParaRPr lang="ru-RU" sz="1200" i="0" kern="100" dirty="0" smtClean="0"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r>
                        <a:rPr lang="ru-RU" sz="1200" i="0" kern="100" dirty="0" smtClean="0">
                          <a:effectLst/>
                        </a:rPr>
                        <a:t>Исполнено</a:t>
                      </a:r>
                      <a:endParaRPr lang="ru-RU" sz="1200" i="0" kern="100" dirty="0">
                        <a:effectLst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r>
                        <a:rPr lang="ru-RU" sz="1200" i="0" kern="100" dirty="0" smtClean="0">
                          <a:effectLst/>
                        </a:rPr>
                        <a:t>Исполнено</a:t>
                      </a:r>
                      <a:endParaRPr lang="ru-RU" sz="1200" i="0" kern="100" dirty="0">
                        <a:effectLst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r>
                        <a:rPr lang="ru-RU" sz="1200" i="0" kern="100" dirty="0" smtClean="0">
                          <a:effectLst/>
                        </a:rPr>
                        <a:t>Исполнено</a:t>
                      </a:r>
                      <a:endParaRPr lang="ru-RU" sz="1200" i="0" kern="100" dirty="0">
                        <a:effectLst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r>
                        <a:rPr lang="ru-RU" sz="1200" i="0" kern="100" dirty="0" smtClean="0">
                          <a:effectLst/>
                        </a:rPr>
                        <a:t>Исполнено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r>
                        <a:rPr lang="ru-RU" sz="1200" i="0" kern="100" dirty="0" smtClean="0">
                          <a:effectLst/>
                        </a:rPr>
                        <a:t>Срок </a:t>
                      </a:r>
                      <a:r>
                        <a:rPr lang="ru-RU" sz="1200" i="0" kern="100" dirty="0">
                          <a:effectLst/>
                        </a:rPr>
                        <a:t>не истек</a:t>
                      </a:r>
                      <a:endParaRPr lang="ru-RU" sz="1200" i="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2281" marR="42281" marT="0" marB="0"/>
                </a:tc>
                <a:extLst>
                  <a:ext uri="{0D108BD9-81ED-4DB2-BD59-A6C34878D82A}">
                    <a16:rowId xmlns="" xmlns:a16="http://schemas.microsoft.com/office/drawing/2014/main" val="2188390122"/>
                  </a:ext>
                </a:extLst>
              </a:tr>
              <a:tr h="151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ЛК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</a:rPr>
                        <a:t>19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2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Исполнено – 2</a:t>
                      </a:r>
                      <a:endParaRPr lang="ru-R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6011252"/>
                  </a:ext>
                </a:extLst>
              </a:tr>
              <a:tr h="385182">
                <a:tc>
                  <a:txBody>
                    <a:bodyPr/>
                    <a:lstStyle/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81" marR="42281" marT="0" marB="0"/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20015" algn="l"/>
                        </a:tabLst>
                      </a:pPr>
                      <a:r>
                        <a:rPr lang="ru-RU" sz="1200" b="1" i="1" u="sng" kern="100" dirty="0" smtClean="0">
                          <a:solidFill>
                            <a:srgbClr val="000099"/>
                          </a:solidFill>
                          <a:effectLst/>
                        </a:rPr>
                        <a:t>1.МКОУ </a:t>
                      </a:r>
                      <a:r>
                        <a:rPr lang="ru-RU" sz="1200" b="1" i="1" u="sng" kern="100" dirty="0" err="1">
                          <a:solidFill>
                            <a:srgbClr val="000099"/>
                          </a:solidFill>
                          <a:effectLst/>
                        </a:rPr>
                        <a:t>Уренокарлинская</a:t>
                      </a:r>
                      <a:r>
                        <a:rPr lang="ru-RU" sz="1200" b="1" i="1" u="sng" kern="100" dirty="0">
                          <a:solidFill>
                            <a:srgbClr val="000099"/>
                          </a:solidFill>
                          <a:effectLst/>
                        </a:rPr>
                        <a:t> средняя школа имени Героя Советского Союза </a:t>
                      </a:r>
                      <a:r>
                        <a:rPr lang="ru-RU" sz="1200" b="1" i="1" u="sng" kern="100" dirty="0" err="1">
                          <a:solidFill>
                            <a:srgbClr val="000099"/>
                          </a:solidFill>
                          <a:effectLst/>
                        </a:rPr>
                        <a:t>И.Т.Пименова</a:t>
                      </a:r>
                      <a:r>
                        <a:rPr lang="ru-RU" sz="1200" b="1" i="1" u="sng" kern="100" dirty="0">
                          <a:solidFill>
                            <a:srgbClr val="000099"/>
                          </a:solidFill>
                          <a:effectLst/>
                        </a:rPr>
                        <a:t> (по результатам внеплановой проверки 2018 года),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20015" algn="l"/>
                        </a:tabLst>
                      </a:pPr>
                      <a:r>
                        <a:rPr lang="ru-RU" sz="1200" b="1" i="1" u="sng" kern="100" dirty="0" smtClean="0">
                          <a:solidFill>
                            <a:srgbClr val="000099"/>
                          </a:solidFill>
                          <a:effectLst/>
                        </a:rPr>
                        <a:t>2. МОУ </a:t>
                      </a:r>
                      <a:r>
                        <a:rPr lang="ru-RU" sz="1200" b="1" i="1" u="sng" kern="100" dirty="0" err="1">
                          <a:solidFill>
                            <a:srgbClr val="000099"/>
                          </a:solidFill>
                          <a:effectLst/>
                        </a:rPr>
                        <a:t>Прасковьинская</a:t>
                      </a:r>
                      <a:r>
                        <a:rPr lang="ru-RU" sz="1200" b="1" i="1" u="sng" kern="100" dirty="0">
                          <a:solidFill>
                            <a:srgbClr val="000099"/>
                          </a:solidFill>
                          <a:effectLst/>
                        </a:rPr>
                        <a:t> средняя школа</a:t>
                      </a:r>
                      <a:endParaRPr lang="ru-RU" sz="1200" b="1" i="1" u="sng" kern="1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2281" marR="42281" marT="0" marB="0"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20015" algn="l"/>
                        </a:tabLst>
                      </a:pP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2281" marR="42281" marT="0" marB="0"/>
                </a:tc>
                <a:tc>
                  <a:txBody>
                    <a:bodyPr/>
                    <a:lstStyle/>
                    <a:p>
                      <a:pPr marL="457200" indent="450215" algn="just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endParaRPr lang="ru-RU" sz="1200" kern="100" dirty="0" smtClean="0">
                        <a:effectLst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22555" algn="l"/>
                        </a:tabLst>
                      </a:pPr>
                      <a:r>
                        <a:rPr lang="ru-RU" sz="1200" kern="100" dirty="0" smtClean="0">
                          <a:effectLst/>
                        </a:rPr>
                        <a:t>Исполнено</a:t>
                      </a:r>
                      <a:endParaRPr lang="ru-RU" sz="1200" kern="100" dirty="0">
                        <a:effectLst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21285" algn="l"/>
                        </a:tabLst>
                      </a:pPr>
                      <a:r>
                        <a:rPr lang="ru-RU" sz="1200" kern="100" dirty="0">
                          <a:effectLst/>
                        </a:rPr>
                        <a:t> </a:t>
                      </a:r>
                      <a:r>
                        <a:rPr lang="ru-RU" sz="1200" kern="100" dirty="0" smtClean="0">
                          <a:effectLst/>
                        </a:rPr>
                        <a:t>Исполнено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42281" marR="42281" marT="0" marB="0"/>
                </a:tc>
                <a:extLst>
                  <a:ext uri="{0D108BD9-81ED-4DB2-BD59-A6C34878D82A}">
                    <a16:rowId xmlns="" xmlns:a16="http://schemas.microsoft.com/office/drawing/2014/main" val="89847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7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Результаты контрольно-надзорных мероприятий </a:t>
            </a:r>
          </a:p>
          <a:p>
            <a:pPr algn="ct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Нарушения требований законодательства об образовании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основных результатах контрольно-надзорной деятельности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0712" y="1124744"/>
            <a:ext cx="8925784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при организации и осуществлении образовательной деятельности</a:t>
            </a:r>
            <a:r>
              <a:rPr lang="ru-RU" dirty="0"/>
              <a:t> по реализуемым образовательным программам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07504" y="1918573"/>
            <a:ext cx="892578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при приёме</a:t>
            </a:r>
            <a:r>
              <a:rPr lang="ru-RU" dirty="0"/>
              <a:t> в образовательное учреждение, </a:t>
            </a:r>
            <a:r>
              <a:rPr lang="ru-RU" b="1" dirty="0"/>
              <a:t>переводе, отчислении, исключении, восстановлении обучающихся</a:t>
            </a:r>
            <a:endParaRPr lang="ru-RU" sz="16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107504" y="2708920"/>
            <a:ext cx="8925784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при организации обучения и воспитания детей с ограниченными возможностями здоровья</a:t>
            </a:r>
            <a:r>
              <a:rPr lang="ru-RU" dirty="0"/>
              <a:t> </a:t>
            </a:r>
            <a:endParaRPr lang="ru-RU" sz="16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107504" y="3501008"/>
            <a:ext cx="892578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при оказании</a:t>
            </a:r>
            <a:r>
              <a:rPr lang="ru-RU" dirty="0"/>
              <a:t> образовательной организацией </a:t>
            </a:r>
            <a:r>
              <a:rPr lang="ru-RU" b="1" dirty="0"/>
              <a:t>платных образовательных услуг </a:t>
            </a:r>
            <a:endParaRPr lang="ru-RU" sz="16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07504" y="4005064"/>
            <a:ext cx="892578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осуществление </a:t>
            </a:r>
            <a:r>
              <a:rPr lang="ru-RU" dirty="0"/>
              <a:t>образовательной деятельности </a:t>
            </a:r>
            <a:r>
              <a:rPr lang="ru-RU" b="1" dirty="0"/>
              <a:t>без специального разрешения (лицензии</a:t>
            </a:r>
            <a:r>
              <a:rPr lang="ru-RU" b="1" dirty="0" smtClean="0"/>
              <a:t>)</a:t>
            </a:r>
            <a:endParaRPr lang="ru-RU" sz="16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107504" y="4797152"/>
            <a:ext cx="892578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осуществление образовательной деятельности </a:t>
            </a:r>
            <a:r>
              <a:rPr lang="ru-RU" b="1" dirty="0" smtClean="0"/>
              <a:t>с </a:t>
            </a:r>
            <a:r>
              <a:rPr lang="ru-RU" b="1" dirty="0"/>
              <a:t>нарушениями лицензионных требований</a:t>
            </a:r>
            <a:r>
              <a:rPr lang="ru-RU" dirty="0"/>
              <a:t> 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126346" y="5590981"/>
            <a:ext cx="892578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неисполнение </a:t>
            </a:r>
            <a:r>
              <a:rPr lang="ru-RU" b="1" dirty="0"/>
              <a:t>предписания</a:t>
            </a:r>
            <a:r>
              <a:rPr lang="ru-RU" dirty="0"/>
              <a:t> об устранении нарушений законодательства об образовании в установленный срок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8621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Результаты контрольно-надзорных мероприятий </a:t>
            </a: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основных результатах контрольно-надзорной деятельности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0" y="1053897"/>
            <a:ext cx="9143999" cy="43088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2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Соста</a:t>
            </a:r>
            <a:r>
              <a:rPr lang="ru-RU" sz="22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влено 20 протоколов по факту неисполнения в срок предписания</a:t>
            </a:r>
            <a:endParaRPr lang="ru-RU" sz="22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02050"/>
              </p:ext>
            </p:extLst>
          </p:nvPr>
        </p:nvGraphicFramePr>
        <p:xfrm>
          <a:off x="2555775" y="1502455"/>
          <a:ext cx="6437080" cy="36611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5">
                  <a:extLst>
                    <a:ext uri="{9D8B030D-6E8A-4147-A177-3AD203B41FA5}">
                      <a16:colId xmlns="" xmlns:a16="http://schemas.microsoft.com/office/drawing/2014/main" val="106430886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4161258567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94200751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757188053"/>
                    </a:ext>
                  </a:extLst>
                </a:gridCol>
                <a:gridCol w="1468527">
                  <a:extLst>
                    <a:ext uri="{9D8B030D-6E8A-4147-A177-3AD203B41FA5}">
                      <a16:colId xmlns="" xmlns:a16="http://schemas.microsoft.com/office/drawing/2014/main" val="1416914807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Количество штрафов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Сумма наложенных штрафов, тыс. </a:t>
                      </a:r>
                      <a:r>
                        <a:rPr lang="ru-RU" sz="1400" b="1" dirty="0" err="1">
                          <a:effectLst/>
                        </a:rPr>
                        <a:t>руб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Сумма взысканных штрафов, тыс. </a:t>
                      </a:r>
                      <a:r>
                        <a:rPr lang="ru-RU" sz="1400" b="1" dirty="0" err="1">
                          <a:effectLst/>
                        </a:rPr>
                        <a:t>руб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Должники по состоянию на 15.10.2019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5725824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взыскано по постановлениям за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2018 год (долги)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Сосновская СОШ </a:t>
                      </a:r>
                      <a:r>
                        <a:rPr lang="ru-RU" sz="1400" dirty="0" smtClean="0">
                          <a:effectLst/>
                        </a:rPr>
                        <a:t>– 10 </a:t>
                      </a:r>
                      <a:r>
                        <a:rPr lang="ru-RU" sz="1400" dirty="0">
                          <a:effectLst/>
                        </a:rPr>
                        <a:t>тыс. </a:t>
                      </a:r>
                      <a:r>
                        <a:rPr lang="ru-RU" sz="1400" dirty="0" err="1">
                          <a:effectLst/>
                        </a:rPr>
                        <a:t>руб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453712"/>
                  </a:ext>
                </a:extLst>
              </a:tr>
              <a:tr h="381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взыскано в 2019 году, в том числе: 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079314"/>
                  </a:ext>
                </a:extLst>
              </a:tr>
              <a:tr h="41372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 протоколам 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2018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года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МОУ СШ с. </a:t>
                      </a:r>
                      <a:r>
                        <a:rPr lang="ru-RU" sz="1200" dirty="0" err="1">
                          <a:effectLst/>
                        </a:rPr>
                        <a:t>Кирзять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– 50 </a:t>
                      </a:r>
                      <a:r>
                        <a:rPr lang="ru-RU" sz="1200" dirty="0">
                          <a:effectLst/>
                        </a:rPr>
                        <a:t>тыс. </a:t>
                      </a:r>
                      <a:r>
                        <a:rPr lang="ru-RU" sz="1200" dirty="0" err="1">
                          <a:effectLst/>
                        </a:rPr>
                        <a:t>руб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78444571"/>
                  </a:ext>
                </a:extLst>
              </a:tr>
              <a:tr h="66910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 протоколам 2019 года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318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effectLst/>
                        </a:rPr>
                        <a:t>МОУ </a:t>
                      </a:r>
                      <a:r>
                        <a:rPr lang="ru-RU" sz="1200" spc="-30" dirty="0" err="1">
                          <a:effectLst/>
                        </a:rPr>
                        <a:t>Прасковьинская</a:t>
                      </a:r>
                      <a:r>
                        <a:rPr lang="ru-RU" sz="1200" spc="-30" dirty="0">
                          <a:effectLst/>
                        </a:rPr>
                        <a:t> СШ </a:t>
                      </a:r>
                      <a:r>
                        <a:rPr lang="ru-RU" sz="1200" dirty="0">
                          <a:effectLst/>
                        </a:rPr>
                        <a:t>– 10 тыс. </a:t>
                      </a:r>
                      <a:r>
                        <a:rPr lang="ru-RU" sz="1200" dirty="0" err="1">
                          <a:effectLst/>
                        </a:rPr>
                        <a:t>руб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1710343"/>
                  </a:ext>
                </a:extLst>
              </a:tr>
              <a:tr h="336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Итого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788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70 тыс. </a:t>
                      </a:r>
                      <a:r>
                        <a:rPr lang="ru-RU" sz="1400" b="1" dirty="0" err="1">
                          <a:effectLst/>
                        </a:rPr>
                        <a:t>руб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6852948"/>
                  </a:ext>
                </a:extLst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857224" y="663079"/>
            <a:ext cx="828677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Возбуждено 56 дел об административном правонарушении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43808" y="5157192"/>
            <a:ext cx="62565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Сумма уплаченных (взысканных) в 1-3 квартале 2019 года (включая долги по постановлениям 2018 года) штрафов составила 777830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тыс.руб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6" name="Диаграмма 45"/>
          <p:cNvGraphicFramePr/>
          <p:nvPr>
            <p:extLst>
              <p:ext uri="{D42A27DB-BD31-4B8C-83A1-F6EECF244321}">
                <p14:modId xmlns:p14="http://schemas.microsoft.com/office/powerpoint/2010/main" val="3430335845"/>
              </p:ext>
            </p:extLst>
          </p:nvPr>
        </p:nvGraphicFramePr>
        <p:xfrm>
          <a:off x="1" y="1484784"/>
          <a:ext cx="2555774" cy="434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85728"/>
            <a:ext cx="829572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Профилактическая работа</a:t>
            </a: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 основных результатах контрольно-надзорной деятельности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0712" y="1124744"/>
            <a:ext cx="8925784" cy="1015663"/>
          </a:xfrm>
          <a:prstGeom prst="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информирование юридических лиц, индивидуальных предпринимателей по вопросам соблюдения обязательных требований законодательства в сфере образования</a:t>
            </a:r>
            <a:r>
              <a:rPr lang="ru-RU" sz="1300" dirty="0"/>
              <a:t> посредством размещения соответствующей информации на официальном сайте Министерства образования и науки Ульяновской области, а также в ходе разъяснительной работы в средствах массовой информации;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504" y="2204864"/>
            <a:ext cx="8925784" cy="1415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обобщение практики осуществления государственного контроля (надзора)по вопросам соблюдения требований законодательства Российской Федерации в сфере образования</a:t>
            </a:r>
            <a:r>
              <a:rPr lang="ru-RU" sz="1300" dirty="0"/>
              <a:t>, включая мониторинг и анализ результатов контрольно-надзорной деятельности в рамках исполнения переданных полномочий, направление информационных и инструктивных писем о результатах проверок подведомственных организаций, о типичных нарушениях законодательства об образовании, несоответствиях ФГОС, а также по результатам проведения лицензионного контроля;</a:t>
            </a:r>
            <a:endParaRPr lang="ru-RU" sz="13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07504" y="3660120"/>
            <a:ext cx="8925784" cy="1785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информационно-методическое обеспечение деятельности по предупреждению нарушений обязательных требований законодательства Российской Федерации в сфере образовании</a:t>
            </a:r>
            <a:r>
              <a:rPr lang="ru-RU" sz="1300" dirty="0"/>
              <a:t>, в том числе проведение семинаров, конференций, совещаний, круглых столов по вопросам соблюдения законодательства Российской Федерации в сфере образования, а также консультирование руководителей и специалистов органов управления образованием, руководителей и педагогических работников образовательных организаций по вопросам обязательных требований законодательства в сфере образования, организацию работы «Прямых телефонных линий», личный приём, издание и распространение сборников, журналов, методических рекомендаций по вопросам соблюдения законодательства об образовании;</a:t>
            </a:r>
            <a:r>
              <a:rPr lang="ru-RU" sz="1300" dirty="0" smtClean="0"/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0712" y="5517232"/>
            <a:ext cx="892578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принятие мер в случае выявления в ходе профилактических мероприятий признаков нарушений обязательных требований</a:t>
            </a:r>
            <a:r>
              <a:rPr lang="ru-RU" sz="1300" dirty="0"/>
              <a:t>, в том числе посредством направления предупреждений, а также во взаимодействии с учредителями организаций, правоохранительными органами, судебными органами, государственными органами, осуществляющими государственный контроль (надзор).</a:t>
            </a:r>
            <a:r>
              <a:rPr lang="ru-RU" sz="1300" b="1" dirty="0" smtClean="0"/>
              <a:t> </a:t>
            </a:r>
            <a:endParaRPr lang="ru-RU" sz="1300" dirty="0" smtClean="0"/>
          </a:p>
        </p:txBody>
      </p:sp>
      <p:sp>
        <p:nvSpPr>
          <p:cNvPr id="37" name="Прямоугольник 36"/>
          <p:cNvSpPr/>
          <p:nvPr/>
        </p:nvSpPr>
        <p:spPr>
          <a:xfrm>
            <a:off x="0" y="692696"/>
            <a:ext cx="9144000" cy="38472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19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Программа профилактики включает в себя такие направления деятельности, как:</a:t>
            </a:r>
            <a:endParaRPr lang="ru-RU" sz="19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1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785786" y="0"/>
            <a:ext cx="6579741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125275"/>
              </p:ext>
            </p:extLst>
          </p:nvPr>
        </p:nvGraphicFramePr>
        <p:xfrm>
          <a:off x="142844" y="2132856"/>
          <a:ext cx="8800615" cy="39790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8716">
                  <a:extLst>
                    <a:ext uri="{9D8B030D-6E8A-4147-A177-3AD203B41FA5}">
                      <a16:colId xmlns="" xmlns:a16="http://schemas.microsoft.com/office/drawing/2014/main" val="469056772"/>
                    </a:ext>
                  </a:extLst>
                </a:gridCol>
                <a:gridCol w="4824536">
                  <a:extLst>
                    <a:ext uri="{9D8B030D-6E8A-4147-A177-3AD203B41FA5}">
                      <a16:colId xmlns="" xmlns:a16="http://schemas.microsoft.com/office/drawing/2014/main" val="373858744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692546085"/>
                    </a:ext>
                  </a:extLst>
                </a:gridCol>
                <a:gridCol w="1342933">
                  <a:extLst>
                    <a:ext uri="{9D8B030D-6E8A-4147-A177-3AD203B41FA5}">
                      <a16:colId xmlns="" xmlns:a16="http://schemas.microsoft.com/office/drawing/2014/main" val="1666280205"/>
                    </a:ext>
                  </a:extLst>
                </a:gridCol>
                <a:gridCol w="1228326">
                  <a:extLst>
                    <a:ext uri="{9D8B030D-6E8A-4147-A177-3AD203B41FA5}">
                      <a16:colId xmlns="" xmlns:a16="http://schemas.microsoft.com/office/drawing/2014/main" val="28808209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п/п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Нарушения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пункта порядка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 нарушений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 ППЭ,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 которых выявлены нарушения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74042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Помещения, не использующиеся для проведения экзамена, были не заперты и не опечатаны, либо заперты, но не опечатаны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п. 56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98261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Допуск в ППЭ лиц, привлекаемых к проведению ЕГЭ, </a:t>
                      </a:r>
                      <a:r>
                        <a:rPr lang="ru-RU" sz="1600" dirty="0" smtClean="0">
                          <a:effectLst/>
                        </a:rPr>
                        <a:t>осуществлялся без </a:t>
                      </a:r>
                      <a:r>
                        <a:rPr lang="ru-RU" sz="1600" dirty="0">
                          <a:effectLst/>
                        </a:rPr>
                        <a:t>проверки у них документов, удостоверяющих их личность и подтверждающих их полномочия либо без регистрации их в списках работников ППЭ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п. 61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90394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день проведения экзамена (в период с момента входа в </a:t>
                      </a:r>
                      <a:r>
                        <a:rPr lang="ru-RU" sz="1600" dirty="0" smtClean="0">
                          <a:effectLst/>
                        </a:rPr>
                        <a:t>ППЭ и </a:t>
                      </a:r>
                      <a:r>
                        <a:rPr lang="ru-RU" sz="1600" dirty="0">
                          <a:effectLst/>
                        </a:rPr>
                        <a:t>до окончания экзамена) в ППЭ обучающиеся, выпускники прошлых лет имели при себе справочные материалы, письменные заметки, средства связи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п. 65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 </a:t>
                      </a:r>
                    </a:p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(по количеству составленных протоколов)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5327804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42326" y="869811"/>
            <a:ext cx="400850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+mj-lt"/>
                <a:ea typeface="Calibri" panose="020F0502020204030204" pitchFamily="34" charset="0"/>
              </a:rPr>
              <a:t>Осуществлено </a:t>
            </a:r>
            <a:r>
              <a:rPr lang="ru-RU" b="1" dirty="0">
                <a:latin typeface="+mj-lt"/>
                <a:ea typeface="Calibri" panose="020F0502020204030204" pitchFamily="34" charset="0"/>
              </a:rPr>
              <a:t>23 выезда в 17 </a:t>
            </a:r>
            <a:r>
              <a:rPr lang="ru-RU" b="1" dirty="0" smtClean="0">
                <a:latin typeface="+mj-lt"/>
                <a:ea typeface="Calibri" panose="020F0502020204030204" pitchFamily="34" charset="0"/>
              </a:rPr>
              <a:t>ППЭ:</a:t>
            </a:r>
          </a:p>
          <a:p>
            <a:pPr algn="ctr"/>
            <a:r>
              <a:rPr lang="ru-RU" b="1" dirty="0" smtClean="0">
                <a:latin typeface="+mj-lt"/>
                <a:ea typeface="Calibri" panose="020F0502020204030204" pitchFamily="34" charset="0"/>
              </a:rPr>
              <a:t>в </a:t>
            </a:r>
            <a:r>
              <a:rPr lang="ru-RU" b="1" dirty="0">
                <a:latin typeface="+mj-lt"/>
                <a:ea typeface="Calibri" panose="020F0502020204030204" pitchFamily="34" charset="0"/>
              </a:rPr>
              <a:t>досрочный этап – 5 выездов, </a:t>
            </a:r>
            <a:br>
              <a:rPr lang="ru-RU" b="1" dirty="0">
                <a:latin typeface="+mj-lt"/>
                <a:ea typeface="Calibri" panose="020F0502020204030204" pitchFamily="34" charset="0"/>
              </a:rPr>
            </a:br>
            <a:r>
              <a:rPr lang="ru-RU" b="1" dirty="0">
                <a:latin typeface="+mj-lt"/>
                <a:ea typeface="Calibri" panose="020F0502020204030204" pitchFamily="34" charset="0"/>
              </a:rPr>
              <a:t>в основной этап – 18 выездов</a:t>
            </a:r>
            <a:endParaRPr lang="ru-RU" b="1" dirty="0"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1118" y="1126485"/>
            <a:ext cx="464492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ea typeface="Calibri" panose="020F0502020204030204" pitchFamily="34" charset="0"/>
              </a:rPr>
              <a:t>Мониторинг </a:t>
            </a:r>
            <a:r>
              <a:rPr lang="ru-RU" b="1" dirty="0">
                <a:ea typeface="Calibri" panose="020F0502020204030204" pitchFamily="34" charset="0"/>
              </a:rPr>
              <a:t>хода проведения </a:t>
            </a:r>
            <a:r>
              <a:rPr lang="ru-RU" b="1" dirty="0" smtClean="0">
                <a:ea typeface="Calibri" panose="020F0502020204030204" pitchFamily="34" charset="0"/>
              </a:rPr>
              <a:t>ЕГЭ в </a:t>
            </a:r>
            <a:r>
              <a:rPr lang="ru-RU" b="1" dirty="0">
                <a:ea typeface="Calibri" panose="020F0502020204030204" pitchFamily="34" charset="0"/>
              </a:rPr>
              <a:t>режиме «онлайн» на сайте </a:t>
            </a:r>
            <a:r>
              <a:rPr lang="ru-RU" b="1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b="1" u="sng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www.smotriege.ru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84792" y="260648"/>
            <a:ext cx="829572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Контроль за проведением государственной итоговой аттестации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660" y="1700808"/>
            <a:ext cx="9150364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Нарушения, зафиксированные в ходе контрольных мероприятий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>
          <a:xfrm>
            <a:off x="357158" y="6500834"/>
            <a:ext cx="7072362" cy="428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результатах контроля за проведением ГИА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1671191"/>
            <a:ext cx="9150364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4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Нарушения, зафиксированные в ходе контрольных мероприятий</a:t>
            </a:r>
            <a:endParaRPr lang="ru-RU" sz="24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3792</Words>
  <Application>Microsoft Office PowerPoint</Application>
  <PresentationFormat>Экран (4:3)</PresentationFormat>
  <Paragraphs>1150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Helvetica Neue Medium</vt:lpstr>
      <vt:lpstr>Lucida Sans Unicode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Пользователь</cp:lastModifiedBy>
  <cp:revision>72</cp:revision>
  <dcterms:created xsi:type="dcterms:W3CDTF">2019-10-16T15:33:10Z</dcterms:created>
  <dcterms:modified xsi:type="dcterms:W3CDTF">2019-10-18T08:01:37Z</dcterms:modified>
</cp:coreProperties>
</file>