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16" r:id="rId2"/>
    <p:sldId id="331" r:id="rId3"/>
    <p:sldId id="332" r:id="rId4"/>
    <p:sldId id="327" r:id="rId5"/>
    <p:sldId id="333" r:id="rId6"/>
    <p:sldId id="336" r:id="rId7"/>
    <p:sldId id="337" r:id="rId8"/>
    <p:sldId id="334" r:id="rId9"/>
    <p:sldId id="33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B9CA0-4DDF-473C-88C1-D47E95F1CC16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B164F-AFF4-4EA2-B6A0-6784CAD9DB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238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1CF8-16F5-419F-A0C0-461859D8DF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DA80-3F7B-4557-8C93-5BB44F0369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5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1CF8-16F5-419F-A0C0-461859D8DF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DA80-3F7B-4557-8C93-5BB44F0369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4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1CF8-16F5-419F-A0C0-461859D8DF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DA80-3F7B-4557-8C93-5BB44F0369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23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1CF8-16F5-419F-A0C0-461859D8DF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DA80-3F7B-4557-8C93-5BB44F0369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79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1CF8-16F5-419F-A0C0-461859D8DF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DA80-3F7B-4557-8C93-5BB44F0369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7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1CF8-16F5-419F-A0C0-461859D8DF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DA80-3F7B-4557-8C93-5BB44F0369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550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1CF8-16F5-419F-A0C0-461859D8DF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DA80-3F7B-4557-8C93-5BB44F0369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48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1CF8-16F5-419F-A0C0-461859D8DF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DA80-3F7B-4557-8C93-5BB44F0369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73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1CF8-16F5-419F-A0C0-461859D8DF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DA80-3F7B-4557-8C93-5BB44F0369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05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1CF8-16F5-419F-A0C0-461859D8DF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DA80-3F7B-4557-8C93-5BB44F0369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5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1CF8-16F5-419F-A0C0-461859D8DF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DA80-3F7B-4557-8C93-5BB44F0369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60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F1CF8-16F5-419F-A0C0-461859D8DF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CDA80-3F7B-4557-8C93-5BB44F0369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7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jpe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614" y="3513694"/>
            <a:ext cx="3774902" cy="315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91461" y="651372"/>
            <a:ext cx="88600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  <a:latin typeface="Comic Sans MS" panose="030F0702030302020204" pitchFamily="66" charset="0"/>
                <a:ea typeface="PT Astra Serif" panose="020A0603040505020204" pitchFamily="18" charset="-52"/>
                <a:cs typeface="Arial" panose="020B0604020202020204" pitchFamily="34" charset="0"/>
              </a:rPr>
              <a:t>О задачах стоящих перед муниципальными образованиями Ульяновской области в рамках реализации федерального проекта «Цифровая образовательная среда»</a:t>
            </a:r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61138" y="5301208"/>
            <a:ext cx="423885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Андреев Сергей Алексеевич</a:t>
            </a:r>
          </a:p>
          <a:p>
            <a:pPr algn="ctr"/>
            <a:endParaRPr lang="ru-RU" altLang="ru-RU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alt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Директор Областного государственного автономного учреждения </a:t>
            </a:r>
          </a:p>
          <a:p>
            <a:pPr algn="ctr"/>
            <a:r>
              <a:rPr lang="ru-RU" alt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«Институт развития образования»</a:t>
            </a:r>
            <a:endParaRPr lang="ru-RU" altLang="ru-RU" sz="1500" dirty="0">
              <a:solidFill>
                <a:schemeClr val="tx1">
                  <a:lumMod val="50000"/>
                  <a:lumOff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31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334675" y="3497059"/>
            <a:ext cx="8360797" cy="784830"/>
            <a:chOff x="334675" y="2348880"/>
            <a:chExt cx="8360797" cy="784830"/>
          </a:xfrm>
        </p:grpSpPr>
        <p:sp>
          <p:nvSpPr>
            <p:cNvPr id="16" name="Прямоугольник 1"/>
            <p:cNvSpPr>
              <a:spLocks noChangeArrowheads="1"/>
            </p:cNvSpPr>
            <p:nvPr/>
          </p:nvSpPr>
          <p:spPr bwMode="auto">
            <a:xfrm>
              <a:off x="1055124" y="2348880"/>
              <a:ext cx="7621368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ru-RU" alt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itchFamily="66" charset="0"/>
                </a:rPr>
                <a:t>обеспечение глобальной конкурентоспособности российского образования и вхождение Российской Федерации в число 10 ведущих стран мира по качеству общего образования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endParaRPr>
            </a:p>
          </p:txBody>
        </p:sp>
        <p:grpSp>
          <p:nvGrpSpPr>
            <p:cNvPr id="17" name="Группа 16"/>
            <p:cNvGrpSpPr/>
            <p:nvPr/>
          </p:nvGrpSpPr>
          <p:grpSpPr>
            <a:xfrm>
              <a:off x="334675" y="2370856"/>
              <a:ext cx="8360797" cy="740879"/>
              <a:chOff x="529944" y="3305642"/>
              <a:chExt cx="8360797" cy="740879"/>
            </a:xfrm>
          </p:grpSpPr>
          <p:sp>
            <p:nvSpPr>
              <p:cNvPr id="18" name="Овал 17"/>
              <p:cNvSpPr/>
              <p:nvPr/>
            </p:nvSpPr>
            <p:spPr>
              <a:xfrm>
                <a:off x="529944" y="3305642"/>
                <a:ext cx="739429" cy="7408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1999</a:t>
                </a:r>
                <a:endParaRPr lang="ru-RU" dirty="0"/>
              </a:p>
            </p:txBody>
          </p: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819108" y="4046521"/>
                <a:ext cx="8071633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730061" y="3468332"/>
                <a:ext cx="369012" cy="4723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75000"/>
                  </a:lnSpc>
                </a:pPr>
                <a:r>
                  <a:rPr lang="ru-RU" sz="3200" dirty="0" smtClean="0">
                    <a:solidFill>
                      <a:srgbClr val="0070C0"/>
                    </a:solidFill>
                    <a:latin typeface="Comic Sans MS" panose="030F0702030302020204" pitchFamily="66" charset="0"/>
                    <a:ea typeface="PT Astra Serif" panose="020A0603040505020204" pitchFamily="18" charset="-52"/>
                  </a:rPr>
                  <a:t>1</a:t>
                </a:r>
              </a:p>
            </p:txBody>
          </p:sp>
        </p:grpSp>
      </p:grpSp>
      <p:grpSp>
        <p:nvGrpSpPr>
          <p:cNvPr id="28" name="Группа 27"/>
          <p:cNvGrpSpPr/>
          <p:nvPr/>
        </p:nvGrpSpPr>
        <p:grpSpPr>
          <a:xfrm>
            <a:off x="353900" y="4760459"/>
            <a:ext cx="8355728" cy="828781"/>
            <a:chOff x="339744" y="3301755"/>
            <a:chExt cx="8355728" cy="828781"/>
          </a:xfrm>
        </p:grpSpPr>
        <p:sp>
          <p:nvSpPr>
            <p:cNvPr id="21" name="Прямоугольник 1"/>
            <p:cNvSpPr>
              <a:spLocks noChangeArrowheads="1"/>
            </p:cNvSpPr>
            <p:nvPr/>
          </p:nvSpPr>
          <p:spPr bwMode="auto">
            <a:xfrm>
              <a:off x="1087022" y="3301755"/>
              <a:ext cx="7608450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ru-RU" alt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itchFamily="66" charset="0"/>
                </a:rPr>
                <a:t>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</a:t>
              </a:r>
              <a:endPara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endParaRPr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339744" y="3345706"/>
              <a:ext cx="8355728" cy="784830"/>
              <a:chOff x="529944" y="3305642"/>
              <a:chExt cx="8355728" cy="784830"/>
            </a:xfrm>
          </p:grpSpPr>
          <p:sp>
            <p:nvSpPr>
              <p:cNvPr id="23" name="Овал 22"/>
              <p:cNvSpPr/>
              <p:nvPr/>
            </p:nvSpPr>
            <p:spPr>
              <a:xfrm>
                <a:off x="529944" y="3305642"/>
                <a:ext cx="739429" cy="7408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1999</a:t>
                </a:r>
                <a:endParaRPr lang="ru-RU" dirty="0"/>
              </a:p>
            </p:txBody>
          </p: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819108" y="4046521"/>
                <a:ext cx="8066564" cy="43951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534792" y="3532691"/>
              <a:ext cx="369012" cy="472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ru-RU" sz="3200" dirty="0">
                  <a:solidFill>
                    <a:srgbClr val="0070C0"/>
                  </a:solidFill>
                  <a:latin typeface="Comic Sans MS" panose="030F0702030302020204" pitchFamily="66" charset="0"/>
                  <a:ea typeface="PT Astra Serif" panose="020A0603040505020204" pitchFamily="18" charset="-52"/>
                </a:rPr>
                <a:t>2</a:t>
              </a:r>
              <a:endParaRPr lang="ru-RU" sz="3200" dirty="0" smtClean="0">
                <a:solidFill>
                  <a:srgbClr val="0070C0"/>
                </a:solidFill>
                <a:latin typeface="Comic Sans MS" panose="030F0702030302020204" pitchFamily="66" charset="0"/>
                <a:ea typeface="PT Astra Serif" panose="020A0603040505020204" pitchFamily="18" charset="-52"/>
              </a:endParaRPr>
            </a:p>
          </p:txBody>
        </p:sp>
      </p:grpSp>
      <p:pic>
        <p:nvPicPr>
          <p:cNvPr id="12290" name="Picture 2" descr="C:\Users\Каширская\Desktop\Новая папка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222" y="804468"/>
            <a:ext cx="4014704" cy="194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Каширская\Desktop\Новая папка\5d709933cedc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8"/>
          <a:stretch/>
        </p:blipFill>
        <p:spPr bwMode="auto">
          <a:xfrm>
            <a:off x="1055124" y="692696"/>
            <a:ext cx="2300302" cy="216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6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аширская\Desktop\Новая папка\22c2b4df980e24d943d1e6170bf074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7" r="1113" b="23041"/>
          <a:stretch/>
        </p:blipFill>
        <p:spPr bwMode="auto">
          <a:xfrm>
            <a:off x="179513" y="332656"/>
            <a:ext cx="896448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12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Каширская\Desktop\Новая папка\812574d6412332173f4614640f71d76a_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3" b="23252"/>
          <a:stretch/>
        </p:blipFill>
        <p:spPr bwMode="auto">
          <a:xfrm>
            <a:off x="1691680" y="3639778"/>
            <a:ext cx="6192688" cy="301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Каширская\Desktop\Новая папка\812574d6412332173f4614640f71d76a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54" y="673737"/>
            <a:ext cx="1219994" cy="102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323528" y="692696"/>
            <a:ext cx="864096" cy="86409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>
            <a:stCxn id="5" idx="6"/>
          </p:cNvCxnSpPr>
          <p:nvPr/>
        </p:nvCxnSpPr>
        <p:spPr>
          <a:xfrm>
            <a:off x="1187624" y="1124744"/>
            <a:ext cx="43924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13666" y="116632"/>
            <a:ext cx="60228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70C0"/>
                </a:solidFill>
                <a:latin typeface="Comic Sans MS" panose="030F0702030302020204" pitchFamily="66" charset="0"/>
                <a:ea typeface="PT Astra Serif" panose="020A0603040505020204" pitchFamily="18" charset="-52"/>
                <a:cs typeface="Arial" panose="020B0604020202020204" pitchFamily="34" charset="0"/>
              </a:rPr>
              <a:t>Федеральный проект </a:t>
            </a:r>
          </a:p>
          <a:p>
            <a:pPr algn="ctr"/>
            <a:r>
              <a:rPr lang="ru-RU" sz="2200" dirty="0" smtClean="0">
                <a:solidFill>
                  <a:srgbClr val="0070C0"/>
                </a:solidFill>
                <a:latin typeface="Comic Sans MS" panose="030F0702030302020204" pitchFamily="66" charset="0"/>
                <a:ea typeface="PT Astra Serif" panose="020A0603040505020204" pitchFamily="18" charset="-52"/>
                <a:cs typeface="Arial" panose="020B0604020202020204" pitchFamily="34" charset="0"/>
              </a:rPr>
              <a:t>«ЦИФРОВАЯ ОБРАЗОВАТЕЛЬНАЯ СРЕДА»</a:t>
            </a:r>
            <a:endParaRPr lang="ru-RU" sz="2200" dirty="0">
              <a:solidFill>
                <a:srgbClr val="0070C0"/>
              </a:solidFill>
              <a:latin typeface="Comic Sans MS" panose="030F0702030302020204" pitchFamily="66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32" name="Прямоугольник 1"/>
          <p:cNvSpPr>
            <a:spLocks noChangeArrowheads="1"/>
          </p:cNvSpPr>
          <p:nvPr/>
        </p:nvSpPr>
        <p:spPr bwMode="auto">
          <a:xfrm>
            <a:off x="435354" y="1885483"/>
            <a:ext cx="828091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Создание условий для внедрения </a:t>
            </a:r>
            <a:r>
              <a:rPr lang="ru-RU" alt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современной </a:t>
            </a:r>
            <a:r>
              <a:rPr lang="ru-RU" altLang="ru-RU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и безопасной цифровой образовательной среды, обеспечивающей формирование ценности к саморазвитию и самообразованию у обучающихся образовательных организаций всех видов и уровней, путем обновления информационно-коммуникационной инфраструктуры, подготовки кадров, использования федеральной цифровой платформы в образовательной деятельности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23528" y="1814609"/>
            <a:ext cx="8568952" cy="1548202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9050">
                <a:solidFill>
                  <a:srgbClr val="0070C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756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Группа 73"/>
          <p:cNvGrpSpPr/>
          <p:nvPr/>
        </p:nvGrpSpPr>
        <p:grpSpPr>
          <a:xfrm>
            <a:off x="93478" y="2348880"/>
            <a:ext cx="8986332" cy="1959108"/>
            <a:chOff x="93478" y="2741439"/>
            <a:chExt cx="8986332" cy="1959108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34" t="24897" r="64666" b="55365"/>
            <a:stretch/>
          </p:blipFill>
          <p:spPr bwMode="auto">
            <a:xfrm>
              <a:off x="3707904" y="3861048"/>
              <a:ext cx="1240108" cy="839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2" descr="C:\Users\Каширская\Desktop\Новая папка\812574d6412332173f4614640f71d76a_L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2979175"/>
              <a:ext cx="1219994" cy="1022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C:\Users\Каширская\Desktop\Новая папка\e59864ad72e5dd0f91b7fafbb5e8772b_M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78" y="2945363"/>
              <a:ext cx="1454186" cy="1127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Овал 37"/>
            <p:cNvSpPr/>
            <p:nvPr/>
          </p:nvSpPr>
          <p:spPr>
            <a:xfrm>
              <a:off x="349558" y="3046131"/>
              <a:ext cx="864096" cy="864096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39" name="Прямая соединительная линия 38"/>
            <p:cNvCxnSpPr>
              <a:stCxn id="38" idx="6"/>
              <a:endCxn id="41" idx="2"/>
            </p:cNvCxnSpPr>
            <p:nvPr/>
          </p:nvCxnSpPr>
          <p:spPr>
            <a:xfrm>
              <a:off x="1213654" y="3478179"/>
              <a:ext cx="3668266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989660" y="2945363"/>
              <a:ext cx="40496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0070C0"/>
                  </a:solidFill>
                  <a:latin typeface="Comic Sans MS" panose="030F0702030302020204" pitchFamily="66" charset="0"/>
                  <a:ea typeface="PT Astra Serif" panose="020A0603040505020204" pitchFamily="18" charset="-52"/>
                  <a:cs typeface="Arial" panose="020B0604020202020204" pitchFamily="34" charset="0"/>
                </a:rPr>
                <a:t>«УСПЕХ КАЖДОГО РЕБЁНКА»</a:t>
              </a:r>
              <a:endParaRPr lang="ru-RU" dirty="0">
                <a:solidFill>
                  <a:srgbClr val="0070C0"/>
                </a:solidFill>
                <a:latin typeface="Comic Sans MS" panose="030F0702030302020204" pitchFamily="66" charset="0"/>
                <a:ea typeface="PT Astra Serif" panose="020A0603040505020204" pitchFamily="18" charset="-52"/>
                <a:cs typeface="Arial" panose="020B0604020202020204" pitchFamily="34" charset="0"/>
              </a:endParaRPr>
            </a:p>
          </p:txBody>
        </p:sp>
        <p:sp>
          <p:nvSpPr>
            <p:cNvPr id="41" name="Овал 40"/>
            <p:cNvSpPr/>
            <p:nvPr/>
          </p:nvSpPr>
          <p:spPr>
            <a:xfrm>
              <a:off x="4881920" y="3046131"/>
              <a:ext cx="864096" cy="864096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580112" y="2741439"/>
              <a:ext cx="349969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700" dirty="0" smtClean="0">
                  <a:solidFill>
                    <a:srgbClr val="0070C0"/>
                  </a:solidFill>
                  <a:latin typeface="Comic Sans MS" panose="030F0702030302020204" pitchFamily="66" charset="0"/>
                  <a:ea typeface="PT Astra Serif" panose="020A0603040505020204" pitchFamily="18" charset="-52"/>
                  <a:cs typeface="Arial" panose="020B0604020202020204" pitchFamily="34" charset="0"/>
                </a:rPr>
                <a:t>«ЦИФРОВАЯ ОБРАЗОВАТЕЛЬНАЯ СРЕДА»</a:t>
              </a:r>
              <a:endParaRPr lang="ru-RU" sz="1700" dirty="0">
                <a:solidFill>
                  <a:srgbClr val="0070C0"/>
                </a:solidFill>
                <a:latin typeface="Comic Sans MS" panose="030F0702030302020204" pitchFamily="66" charset="0"/>
                <a:ea typeface="PT Astra Serif" panose="020A0603040505020204" pitchFamily="18" charset="-52"/>
                <a:cs typeface="Arial" panose="020B0604020202020204" pitchFamily="34" charset="0"/>
              </a:endParaRPr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>
              <a:off x="5746016" y="3462861"/>
              <a:ext cx="3290479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Скругленный прямоугольник 45"/>
            <p:cNvSpPr/>
            <p:nvPr/>
          </p:nvSpPr>
          <p:spPr>
            <a:xfrm>
              <a:off x="93478" y="2741439"/>
              <a:ext cx="8943017" cy="1959108"/>
            </a:xfrm>
            <a:prstGeom prst="round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 w="19050">
                  <a:solidFill>
                    <a:srgbClr val="0070C0"/>
                  </a:solidFill>
                </a:ln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531339" y="3839458"/>
              <a:ext cx="2217125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00" dirty="0" smtClean="0">
                  <a:solidFill>
                    <a:srgbClr val="0070C0"/>
                  </a:solidFill>
                  <a:latin typeface="Comic Sans MS" panose="030F0702030302020204" pitchFamily="66" charset="0"/>
                  <a:ea typeface="PT Astra Serif" panose="020A0603040505020204" pitchFamily="18" charset="-52"/>
                  <a:cs typeface="Arial" panose="020B0604020202020204" pitchFamily="34" charset="0"/>
                </a:rPr>
                <a:t>Центры цифрового </a:t>
              </a:r>
            </a:p>
            <a:p>
              <a:pPr algn="ctr"/>
              <a:r>
                <a:rPr lang="ru-RU" sz="1300" dirty="0" smtClean="0">
                  <a:solidFill>
                    <a:srgbClr val="0070C0"/>
                  </a:solidFill>
                  <a:latin typeface="Comic Sans MS" panose="030F0702030302020204" pitchFamily="66" charset="0"/>
                  <a:ea typeface="PT Astra Serif" panose="020A0603040505020204" pitchFamily="18" charset="-52"/>
                  <a:cs typeface="Arial" panose="020B0604020202020204" pitchFamily="34" charset="0"/>
                </a:rPr>
                <a:t>образования детей</a:t>
              </a:r>
            </a:p>
            <a:p>
              <a:pPr algn="ctr"/>
              <a:r>
                <a:rPr lang="ru-RU" sz="1300" dirty="0" smtClean="0">
                  <a:solidFill>
                    <a:srgbClr val="0070C0"/>
                  </a:solidFill>
                  <a:latin typeface="Comic Sans MS" panose="030F0702030302020204" pitchFamily="66" charset="0"/>
                  <a:ea typeface="PT Astra Serif" panose="020A0603040505020204" pitchFamily="18" charset="-52"/>
                  <a:cs typeface="Arial" panose="020B0604020202020204" pitchFamily="34" charset="0"/>
                </a:rPr>
                <a:t> «</a:t>
              </a:r>
              <a:r>
                <a:rPr lang="en-US" sz="1300" dirty="0" smtClean="0">
                  <a:solidFill>
                    <a:srgbClr val="0070C0"/>
                  </a:solidFill>
                  <a:latin typeface="Comic Sans MS" panose="030F0702030302020204" pitchFamily="66" charset="0"/>
                  <a:ea typeface="PT Astra Serif" panose="020A0603040505020204" pitchFamily="18" charset="-52"/>
                  <a:cs typeface="Arial" panose="020B0604020202020204" pitchFamily="34" charset="0"/>
                </a:rPr>
                <a:t>IT</a:t>
              </a:r>
              <a:r>
                <a:rPr lang="ru-RU" sz="1300" dirty="0" smtClean="0">
                  <a:solidFill>
                    <a:srgbClr val="0070C0"/>
                  </a:solidFill>
                  <a:latin typeface="Comic Sans MS" panose="030F0702030302020204" pitchFamily="66" charset="0"/>
                  <a:ea typeface="PT Astra Serif" panose="020A0603040505020204" pitchFamily="18" charset="-52"/>
                  <a:cs typeface="Arial" panose="020B0604020202020204" pitchFamily="34" charset="0"/>
                </a:rPr>
                <a:t>-куб»</a:t>
              </a:r>
              <a:endParaRPr lang="ru-RU" sz="1300" dirty="0">
                <a:solidFill>
                  <a:srgbClr val="0070C0"/>
                </a:solidFill>
                <a:latin typeface="Comic Sans MS" panose="030F0702030302020204" pitchFamily="66" charset="0"/>
                <a:ea typeface="PT Astra Serif" panose="020A0603040505020204" pitchFamily="18" charset="-52"/>
                <a:cs typeface="Arial" panose="020B0604020202020204" pitchFamily="34" charset="0"/>
              </a:endParaRPr>
            </a:p>
          </p:txBody>
        </p:sp>
        <p:cxnSp>
          <p:nvCxnSpPr>
            <p:cNvPr id="56" name="Прямая соединительная линия 55"/>
            <p:cNvCxnSpPr/>
            <p:nvPr/>
          </p:nvCxnSpPr>
          <p:spPr>
            <a:xfrm>
              <a:off x="93478" y="3476904"/>
              <a:ext cx="255054" cy="255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6013" y="3812746"/>
              <a:ext cx="798513" cy="768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5" name="Picture 3" descr="C:\Users\Каширская\Desktop\Новая папка (5)\КАРТИНКИ\logo-Kvantorium2-min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868"/>
            <a:stretch/>
          </p:blipFill>
          <p:spPr bwMode="auto">
            <a:xfrm>
              <a:off x="957416" y="3893940"/>
              <a:ext cx="703760" cy="643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" name="TextBox 95"/>
            <p:cNvSpPr txBox="1"/>
            <p:nvPr/>
          </p:nvSpPr>
          <p:spPr>
            <a:xfrm>
              <a:off x="1714195" y="3930591"/>
              <a:ext cx="22171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00" dirty="0" smtClean="0">
                  <a:solidFill>
                    <a:srgbClr val="0070C0"/>
                  </a:solidFill>
                  <a:latin typeface="Comic Sans MS" panose="030F0702030302020204" pitchFamily="66" charset="0"/>
                  <a:ea typeface="PT Astra Serif" panose="020A0603040505020204" pitchFamily="18" charset="-52"/>
                  <a:cs typeface="Arial" panose="020B0604020202020204" pitchFamily="34" charset="0"/>
                </a:rPr>
                <a:t>Детские технопарки «</a:t>
              </a:r>
              <a:r>
                <a:rPr lang="ru-RU" sz="1300" dirty="0" err="1" smtClean="0">
                  <a:solidFill>
                    <a:srgbClr val="0070C0"/>
                  </a:solidFill>
                  <a:latin typeface="Comic Sans MS" panose="030F0702030302020204" pitchFamily="66" charset="0"/>
                  <a:ea typeface="PT Astra Serif" panose="020A0603040505020204" pitchFamily="18" charset="-52"/>
                  <a:cs typeface="Arial" panose="020B0604020202020204" pitchFamily="34" charset="0"/>
                </a:rPr>
                <a:t>Кванториум</a:t>
              </a:r>
              <a:r>
                <a:rPr lang="ru-RU" sz="1300" dirty="0" smtClean="0">
                  <a:solidFill>
                    <a:srgbClr val="0070C0"/>
                  </a:solidFill>
                  <a:latin typeface="Comic Sans MS" panose="030F0702030302020204" pitchFamily="66" charset="0"/>
                  <a:ea typeface="PT Astra Serif" panose="020A0603040505020204" pitchFamily="18" charset="-52"/>
                  <a:cs typeface="Arial" panose="020B0604020202020204" pitchFamily="34" charset="0"/>
                </a:rPr>
                <a:t>»</a:t>
              </a:r>
              <a:endParaRPr lang="ru-RU" sz="1300" dirty="0">
                <a:solidFill>
                  <a:srgbClr val="0070C0"/>
                </a:solidFill>
                <a:latin typeface="Comic Sans MS" panose="030F0702030302020204" pitchFamily="66" charset="0"/>
                <a:ea typeface="PT Astra Serif" panose="020A0603040505020204" pitchFamily="18" charset="-52"/>
                <a:cs typeface="Arial" panose="020B0604020202020204" pitchFamily="34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93477" y="221158"/>
            <a:ext cx="8986333" cy="1612053"/>
            <a:chOff x="93477" y="221158"/>
            <a:chExt cx="8986333" cy="1612053"/>
          </a:xfrm>
        </p:grpSpPr>
        <p:pic>
          <p:nvPicPr>
            <p:cNvPr id="15" name="Picture 2" descr="C:\Users\Каширская\Desktop\Новая папка\812574d6412332173f4614640f71d76a_L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484693"/>
              <a:ext cx="1219994" cy="1022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30" t="50000" r="41745" b="20756"/>
            <a:stretch/>
          </p:blipFill>
          <p:spPr bwMode="auto">
            <a:xfrm>
              <a:off x="354885" y="642516"/>
              <a:ext cx="760731" cy="720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Овал 4"/>
            <p:cNvSpPr/>
            <p:nvPr/>
          </p:nvSpPr>
          <p:spPr>
            <a:xfrm>
              <a:off x="323528" y="498738"/>
              <a:ext cx="864096" cy="864096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7" name="Прямая соединительная линия 6"/>
            <p:cNvCxnSpPr>
              <a:stCxn id="5" idx="6"/>
              <a:endCxn id="11" idx="2"/>
            </p:cNvCxnSpPr>
            <p:nvPr/>
          </p:nvCxnSpPr>
          <p:spPr>
            <a:xfrm>
              <a:off x="1187624" y="930786"/>
              <a:ext cx="3668266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598760" y="415414"/>
              <a:ext cx="2898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0070C0"/>
                  </a:solidFill>
                  <a:latin typeface="Comic Sans MS" panose="030F0702030302020204" pitchFamily="66" charset="0"/>
                  <a:ea typeface="PT Astra Serif" panose="020A0603040505020204" pitchFamily="18" charset="-52"/>
                  <a:cs typeface="Arial" panose="020B0604020202020204" pitchFamily="34" charset="0"/>
                </a:rPr>
                <a:t>«УЧИТЕЛЬ БУДУЩЕГО»</a:t>
              </a:r>
              <a:endParaRPr lang="ru-RU" dirty="0">
                <a:solidFill>
                  <a:srgbClr val="0070C0"/>
                </a:solidFill>
                <a:latin typeface="Comic Sans MS" panose="030F0702030302020204" pitchFamily="66" charset="0"/>
                <a:ea typeface="PT Astra Serif" panose="020A0603040505020204" pitchFamily="18" charset="-52"/>
                <a:cs typeface="Arial" panose="020B0604020202020204" pitchFamily="34" charset="0"/>
              </a:endParaRPr>
            </a:p>
          </p:txBody>
        </p:sp>
        <p:sp>
          <p:nvSpPr>
            <p:cNvPr id="32" name="Прямоугольник 1"/>
            <p:cNvSpPr>
              <a:spLocks noChangeArrowheads="1"/>
            </p:cNvSpPr>
            <p:nvPr/>
          </p:nvSpPr>
          <p:spPr bwMode="auto">
            <a:xfrm>
              <a:off x="435354" y="1340768"/>
              <a:ext cx="828091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3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itchFamily="66" charset="0"/>
                </a:rPr>
                <a:t>Повышение цифровой грамотности педагогов в рамках внедрение </a:t>
              </a:r>
              <a:r>
                <a:rPr lang="ru-RU" altLang="ru-RU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itchFamily="66" charset="0"/>
                </a:rPr>
                <a:t>национальной системы профессионального роста педагогических </a:t>
              </a:r>
              <a:r>
                <a:rPr lang="ru-RU" altLang="ru-RU" sz="13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itchFamily="66" charset="0"/>
                </a:rPr>
                <a:t>работников</a:t>
              </a:r>
              <a:endParaRPr lang="ru-RU" alt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4855890" y="498738"/>
              <a:ext cx="864096" cy="864096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80112" y="221159"/>
              <a:ext cx="349969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700" dirty="0" smtClean="0">
                  <a:solidFill>
                    <a:srgbClr val="0070C0"/>
                  </a:solidFill>
                  <a:latin typeface="Comic Sans MS" panose="030F0702030302020204" pitchFamily="66" charset="0"/>
                  <a:ea typeface="PT Astra Serif" panose="020A0603040505020204" pitchFamily="18" charset="-52"/>
                  <a:cs typeface="Arial" panose="020B0604020202020204" pitchFamily="34" charset="0"/>
                </a:rPr>
                <a:t>«ЦИФРОВАЯ ОБРАЗОВАТЕЛЬНАЯ СРЕДА»</a:t>
              </a:r>
              <a:endParaRPr lang="ru-RU" sz="1700" dirty="0">
                <a:solidFill>
                  <a:srgbClr val="0070C0"/>
                </a:solidFill>
                <a:latin typeface="Comic Sans MS" panose="030F0702030302020204" pitchFamily="66" charset="0"/>
                <a:ea typeface="PT Astra Serif" panose="020A0603040505020204" pitchFamily="18" charset="-52"/>
                <a:cs typeface="Arial" panose="020B0604020202020204" pitchFamily="34" charset="0"/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5719986" y="915468"/>
              <a:ext cx="3316509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93477" y="915468"/>
              <a:ext cx="219569" cy="255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Скругленный прямоугольник 70"/>
            <p:cNvSpPr/>
            <p:nvPr/>
          </p:nvSpPr>
          <p:spPr>
            <a:xfrm>
              <a:off x="93477" y="221158"/>
              <a:ext cx="8943017" cy="1612053"/>
            </a:xfrm>
            <a:prstGeom prst="round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 w="19050">
                  <a:solidFill>
                    <a:srgbClr val="0070C0"/>
                  </a:solidFill>
                </a:ln>
              </a:endParaRPr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56016" y="4901679"/>
            <a:ext cx="9023794" cy="1839689"/>
            <a:chOff x="56016" y="4901679"/>
            <a:chExt cx="9023794" cy="1839689"/>
          </a:xfrm>
        </p:grpSpPr>
        <p:pic>
          <p:nvPicPr>
            <p:cNvPr id="91" name="Picture 2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5991761"/>
              <a:ext cx="1499214" cy="749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9" name="Группа 88"/>
            <p:cNvGrpSpPr/>
            <p:nvPr/>
          </p:nvGrpSpPr>
          <p:grpSpPr>
            <a:xfrm>
              <a:off x="56016" y="4901679"/>
              <a:ext cx="9023794" cy="1767682"/>
              <a:chOff x="56016" y="4901679"/>
              <a:chExt cx="9023794" cy="1767682"/>
            </a:xfrm>
          </p:grpSpPr>
          <p:pic>
            <p:nvPicPr>
              <p:cNvPr id="88" name="Picture 2" descr="C:\Users\Каширская\Desktop\Новая папка\СШ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16" y="5029223"/>
                <a:ext cx="1421923" cy="11644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6" name="Группа 75"/>
              <p:cNvGrpSpPr/>
              <p:nvPr/>
            </p:nvGrpSpPr>
            <p:grpSpPr>
              <a:xfrm>
                <a:off x="105714" y="4901679"/>
                <a:ext cx="8974096" cy="1767682"/>
                <a:chOff x="93477" y="205704"/>
                <a:chExt cx="8974096" cy="1767682"/>
              </a:xfrm>
            </p:grpSpPr>
            <p:pic>
              <p:nvPicPr>
                <p:cNvPr id="77" name="Picture 2" descr="C:\Users\Каширская\Desktop\Новая папка\812574d6412332173f4614640f71d76a_L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16016" y="484693"/>
                  <a:ext cx="1219994" cy="10221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9" name="Овал 78"/>
                <p:cNvSpPr/>
                <p:nvPr/>
              </p:nvSpPr>
              <p:spPr>
                <a:xfrm>
                  <a:off x="323528" y="498738"/>
                  <a:ext cx="864096" cy="864096"/>
                </a:xfrm>
                <a:prstGeom prst="ellipse">
                  <a:avLst/>
                </a:pr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cxnSp>
              <p:nvCxnSpPr>
                <p:cNvPr id="80" name="Прямая соединительная линия 79"/>
                <p:cNvCxnSpPr>
                  <a:stCxn id="79" idx="6"/>
                  <a:endCxn id="83" idx="2"/>
                </p:cNvCxnSpPr>
                <p:nvPr/>
              </p:nvCxnSpPr>
              <p:spPr>
                <a:xfrm>
                  <a:off x="1187624" y="930786"/>
                  <a:ext cx="3668266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TextBox 80"/>
                <p:cNvSpPr txBox="1"/>
                <p:nvPr/>
              </p:nvSpPr>
              <p:spPr>
                <a:xfrm>
                  <a:off x="1335818" y="415414"/>
                  <a:ext cx="301378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>
                      <a:solidFill>
                        <a:srgbClr val="0070C0"/>
                      </a:solidFill>
                      <a:latin typeface="Comic Sans MS" panose="030F0702030302020204" pitchFamily="66" charset="0"/>
                      <a:ea typeface="PT Astra Serif" panose="020A0603040505020204" pitchFamily="18" charset="-52"/>
                      <a:cs typeface="Arial" panose="020B0604020202020204" pitchFamily="34" charset="0"/>
                    </a:rPr>
                    <a:t>«СОВРЕМЕНАЯ ШКОЛА»</a:t>
                  </a:r>
                  <a:endParaRPr lang="ru-RU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PT Astra Serif" panose="020A0603040505020204" pitchFamily="18" charset="-5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3" name="Овал 82"/>
                <p:cNvSpPr/>
                <p:nvPr/>
              </p:nvSpPr>
              <p:spPr>
                <a:xfrm>
                  <a:off x="4855890" y="498738"/>
                  <a:ext cx="864096" cy="864096"/>
                </a:xfrm>
                <a:prstGeom prst="ellipse">
                  <a:avLst/>
                </a:pr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>
                  <a:off x="5567875" y="205704"/>
                  <a:ext cx="3499698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700" dirty="0" smtClean="0">
                      <a:solidFill>
                        <a:srgbClr val="0070C0"/>
                      </a:solidFill>
                      <a:latin typeface="Comic Sans MS" panose="030F0702030302020204" pitchFamily="66" charset="0"/>
                      <a:ea typeface="PT Astra Serif" panose="020A0603040505020204" pitchFamily="18" charset="-52"/>
                      <a:cs typeface="Arial" panose="020B0604020202020204" pitchFamily="34" charset="0"/>
                    </a:rPr>
                    <a:t>«ЦИФРОВАЯ ОБРАЗОВАТЕЛЬНАЯ СРЕДА»</a:t>
                  </a:r>
                  <a:endParaRPr lang="ru-RU" sz="170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PT Astra Serif" panose="020A0603040505020204" pitchFamily="18" charset="-5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85" name="Прямая соединительная линия 84"/>
                <p:cNvCxnSpPr/>
                <p:nvPr/>
              </p:nvCxnSpPr>
              <p:spPr>
                <a:xfrm>
                  <a:off x="5719986" y="915468"/>
                  <a:ext cx="3316509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Прямая соединительная линия 85"/>
                <p:cNvCxnSpPr/>
                <p:nvPr/>
              </p:nvCxnSpPr>
              <p:spPr>
                <a:xfrm>
                  <a:off x="93477" y="915468"/>
                  <a:ext cx="219569" cy="255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7" name="Скругленный прямоугольник 86"/>
                <p:cNvSpPr/>
                <p:nvPr/>
              </p:nvSpPr>
              <p:spPr>
                <a:xfrm>
                  <a:off x="93477" y="205704"/>
                  <a:ext cx="8943017" cy="1767682"/>
                </a:xfrm>
                <a:prstGeom prst="roundRect">
                  <a:avLst/>
                </a:prstGeom>
                <a:noFill/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 w="19050">
                      <a:solidFill>
                        <a:srgbClr val="0070C0"/>
                      </a:solidFill>
                    </a:ln>
                  </a:endParaRPr>
                </a:p>
              </p:txBody>
            </p:sp>
          </p:grpSp>
        </p:grpSp>
        <p:sp>
          <p:nvSpPr>
            <p:cNvPr id="90" name="TextBox 89"/>
            <p:cNvSpPr txBox="1"/>
            <p:nvPr/>
          </p:nvSpPr>
          <p:spPr>
            <a:xfrm>
              <a:off x="3769747" y="6074132"/>
              <a:ext cx="369043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300" dirty="0" smtClean="0">
                  <a:solidFill>
                    <a:srgbClr val="0070C0"/>
                  </a:solidFill>
                  <a:latin typeface="Comic Sans MS" panose="030F0702030302020204" pitchFamily="66" charset="0"/>
                  <a:ea typeface="PT Astra Serif" panose="020A0603040505020204" pitchFamily="18" charset="-52"/>
                  <a:cs typeface="Arial" panose="020B0604020202020204" pitchFamily="34" charset="0"/>
                </a:rPr>
                <a:t>Центры образования цифрового и </a:t>
              </a:r>
            </a:p>
            <a:p>
              <a:pPr algn="ctr"/>
              <a:r>
                <a:rPr lang="ru-RU" sz="1300" dirty="0" smtClean="0">
                  <a:solidFill>
                    <a:srgbClr val="0070C0"/>
                  </a:solidFill>
                  <a:latin typeface="Comic Sans MS" panose="030F0702030302020204" pitchFamily="66" charset="0"/>
                  <a:ea typeface="PT Astra Serif" panose="020A0603040505020204" pitchFamily="18" charset="-52"/>
                  <a:cs typeface="Arial" panose="020B0604020202020204" pitchFamily="34" charset="0"/>
                </a:rPr>
                <a:t>гуманитарного профилей «ТОЧКА РОСТА»</a:t>
              </a:r>
              <a:endParaRPr lang="ru-RU" sz="1300" dirty="0">
                <a:solidFill>
                  <a:srgbClr val="0070C0"/>
                </a:solidFill>
                <a:latin typeface="Comic Sans MS" panose="030F0702030302020204" pitchFamily="66" charset="0"/>
                <a:ea typeface="PT Astra Serif" panose="020A0603040505020204" pitchFamily="18" charset="-5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840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аширская\Desktop\Новая папка\812574d6412332173f4614640f71d76a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54" y="673737"/>
            <a:ext cx="1219994" cy="102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323528" y="692696"/>
            <a:ext cx="864096" cy="86409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>
            <a:stCxn id="5" idx="6"/>
          </p:cNvCxnSpPr>
          <p:nvPr/>
        </p:nvCxnSpPr>
        <p:spPr>
          <a:xfrm>
            <a:off x="1187624" y="1124744"/>
            <a:ext cx="43924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50088" y="116632"/>
            <a:ext cx="60612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Comic Sans MS" panose="030F0702030302020204" pitchFamily="66" charset="0"/>
                <a:ea typeface="PT Astra Serif" panose="020A0603040505020204" pitchFamily="18" charset="-52"/>
                <a:cs typeface="Arial" panose="020B0604020202020204" pitchFamily="34" charset="0"/>
              </a:rPr>
              <a:t>Создание </a:t>
            </a:r>
            <a:r>
              <a:rPr lang="ru-RU" sz="2800" dirty="0">
                <a:solidFill>
                  <a:srgbClr val="0070C0"/>
                </a:solidFill>
                <a:latin typeface="Comic Sans MS" panose="030F0702030302020204" pitchFamily="66" charset="0"/>
                <a:ea typeface="PT Astra Serif" panose="020A0603040505020204" pitchFamily="18" charset="-52"/>
                <a:cs typeface="Arial" panose="020B0604020202020204" pitchFamily="34" charset="0"/>
              </a:rPr>
              <a:t>цифровой </a:t>
            </a:r>
            <a:endParaRPr lang="ru-RU" sz="2800" dirty="0" smtClean="0">
              <a:solidFill>
                <a:srgbClr val="0070C0"/>
              </a:solidFill>
              <a:latin typeface="Comic Sans MS" panose="030F0702030302020204" pitchFamily="66" charset="0"/>
              <a:ea typeface="PT Astra Serif" panose="020A0603040505020204" pitchFamily="18" charset="-52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Comic Sans MS" panose="030F0702030302020204" pitchFamily="66" charset="0"/>
                <a:ea typeface="PT Astra Serif" panose="020A0603040505020204" pitchFamily="18" charset="-52"/>
                <a:cs typeface="Arial" panose="020B0604020202020204" pitchFamily="34" charset="0"/>
              </a:rPr>
              <a:t>образовательной </a:t>
            </a:r>
            <a:r>
              <a:rPr lang="ru-RU" sz="2800" dirty="0">
                <a:solidFill>
                  <a:srgbClr val="0070C0"/>
                </a:solidFill>
                <a:latin typeface="Comic Sans MS" panose="030F0702030302020204" pitchFamily="66" charset="0"/>
                <a:ea typeface="PT Astra Serif" panose="020A0603040505020204" pitchFamily="18" charset="-52"/>
                <a:cs typeface="Arial" panose="020B0604020202020204" pitchFamily="34" charset="0"/>
              </a:rPr>
              <a:t>инфраструктуры</a:t>
            </a:r>
          </a:p>
        </p:txBody>
      </p:sp>
      <p:grpSp>
        <p:nvGrpSpPr>
          <p:cNvPr id="51" name="Группа 50"/>
          <p:cNvGrpSpPr/>
          <p:nvPr/>
        </p:nvGrpSpPr>
        <p:grpSpPr>
          <a:xfrm>
            <a:off x="5220072" y="1687934"/>
            <a:ext cx="3767234" cy="2037482"/>
            <a:chOff x="5125246" y="4201448"/>
            <a:chExt cx="3767234" cy="2037482"/>
          </a:xfrm>
        </p:grpSpPr>
        <p:pic>
          <p:nvPicPr>
            <p:cNvPr id="52" name="Picture 2" descr="C:\Users\Каширская\Desktop\Новая папка\emblema-COS-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132" y="5535040"/>
              <a:ext cx="792286" cy="703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C:\Users\Каширская\Desktop\Новая папка\emblema-COS-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6899" y="4885206"/>
              <a:ext cx="792286" cy="703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C:\Users\Каширская\Desktop\Новая папка\emblema-COS-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6899" y="4201448"/>
              <a:ext cx="792286" cy="703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5" name="Группа 54"/>
            <p:cNvGrpSpPr/>
            <p:nvPr/>
          </p:nvGrpSpPr>
          <p:grpSpPr>
            <a:xfrm>
              <a:off x="5125246" y="4281857"/>
              <a:ext cx="3767234" cy="1928871"/>
              <a:chOff x="430319" y="4896728"/>
              <a:chExt cx="3767234" cy="1928871"/>
            </a:xfrm>
          </p:grpSpPr>
          <p:grpSp>
            <p:nvGrpSpPr>
              <p:cNvPr id="58" name="Группа 57"/>
              <p:cNvGrpSpPr/>
              <p:nvPr/>
            </p:nvGrpSpPr>
            <p:grpSpPr>
              <a:xfrm>
                <a:off x="430319" y="6216739"/>
                <a:ext cx="3746466" cy="608860"/>
                <a:chOff x="566034" y="3791518"/>
                <a:chExt cx="3746466" cy="608860"/>
              </a:xfrm>
            </p:grpSpPr>
            <p:grpSp>
              <p:nvGrpSpPr>
                <p:cNvPr id="72" name="Группа 71"/>
                <p:cNvGrpSpPr/>
                <p:nvPr/>
              </p:nvGrpSpPr>
              <p:grpSpPr>
                <a:xfrm>
                  <a:off x="566034" y="3791518"/>
                  <a:ext cx="3746466" cy="608860"/>
                  <a:chOff x="519730" y="3437661"/>
                  <a:chExt cx="3746466" cy="608860"/>
                </a:xfrm>
              </p:grpSpPr>
              <p:sp>
                <p:nvSpPr>
                  <p:cNvPr id="74" name="Овал 73"/>
                  <p:cNvSpPr/>
                  <p:nvPr/>
                </p:nvSpPr>
                <p:spPr>
                  <a:xfrm>
                    <a:off x="529945" y="3437661"/>
                    <a:ext cx="647396" cy="60886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dirty="0" smtClean="0"/>
                      <a:t>1999</a:t>
                    </a:r>
                    <a:endParaRPr lang="ru-RU" dirty="0"/>
                  </a:p>
                </p:txBody>
              </p:sp>
              <p:cxnSp>
                <p:nvCxnSpPr>
                  <p:cNvPr id="75" name="Прямая соединительная линия 74"/>
                  <p:cNvCxnSpPr/>
                  <p:nvPr/>
                </p:nvCxnSpPr>
                <p:spPr>
                  <a:xfrm flipV="1">
                    <a:off x="763185" y="4030565"/>
                    <a:ext cx="3503011" cy="15956"/>
                  </a:xfrm>
                  <a:prstGeom prst="line">
                    <a:avLst/>
                  </a:prstGeom>
                  <a:ln w="1905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519730" y="3563499"/>
                    <a:ext cx="652743" cy="44358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>
                      <a:lnSpc>
                        <a:spcPct val="75000"/>
                      </a:lnSpc>
                    </a:pPr>
                    <a:r>
                      <a:rPr lang="ru-RU" sz="1500" dirty="0" smtClean="0">
                        <a:solidFill>
                          <a:srgbClr val="0070C0"/>
                        </a:solidFill>
                        <a:latin typeface="Comic Sans MS" panose="030F0702030302020204" pitchFamily="66" charset="0"/>
                        <a:ea typeface="PT Astra Serif" panose="020A0603040505020204" pitchFamily="18" charset="-52"/>
                      </a:rPr>
                      <a:t>2022</a:t>
                    </a:r>
                  </a:p>
                  <a:p>
                    <a:pPr algn="ctr">
                      <a:lnSpc>
                        <a:spcPct val="75000"/>
                      </a:lnSpc>
                    </a:pPr>
                    <a:r>
                      <a:rPr lang="ru-RU" sz="1500" dirty="0" smtClean="0">
                        <a:solidFill>
                          <a:srgbClr val="0070C0"/>
                        </a:solidFill>
                        <a:latin typeface="Comic Sans MS" panose="030F0702030302020204" pitchFamily="66" charset="0"/>
                        <a:ea typeface="PT Astra Serif" panose="020A0603040505020204" pitchFamily="18" charset="-52"/>
                      </a:rPr>
                      <a:t>год</a:t>
                    </a:r>
                  </a:p>
                </p:txBody>
              </p:sp>
            </p:grpSp>
            <p:sp>
              <p:nvSpPr>
                <p:cNvPr id="73" name="TextBox 72"/>
                <p:cNvSpPr txBox="1"/>
                <p:nvPr/>
              </p:nvSpPr>
              <p:spPr>
                <a:xfrm>
                  <a:off x="1175660" y="3959835"/>
                  <a:ext cx="609462" cy="346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75000"/>
                    </a:lnSpc>
                  </a:pPr>
                  <a:r>
                    <a:rPr lang="ru-RU" sz="2200" dirty="0" smtClean="0">
                      <a:solidFill>
                        <a:srgbClr val="FF0000"/>
                      </a:solidFill>
                      <a:latin typeface="Comic Sans MS" panose="030F0702030302020204" pitchFamily="66" charset="0"/>
                      <a:ea typeface="PT Astra Serif" panose="020A0603040505020204" pitchFamily="18" charset="-52"/>
                    </a:rPr>
                    <a:t>131</a:t>
                  </a:r>
                </a:p>
              </p:txBody>
            </p:sp>
          </p:grpSp>
          <p:grpSp>
            <p:nvGrpSpPr>
              <p:cNvPr id="59" name="Группа 58"/>
              <p:cNvGrpSpPr/>
              <p:nvPr/>
            </p:nvGrpSpPr>
            <p:grpSpPr>
              <a:xfrm>
                <a:off x="451047" y="5557007"/>
                <a:ext cx="3736251" cy="608860"/>
                <a:chOff x="576249" y="3791518"/>
                <a:chExt cx="3736251" cy="608860"/>
              </a:xfrm>
            </p:grpSpPr>
            <p:grpSp>
              <p:nvGrpSpPr>
                <p:cNvPr id="67" name="Группа 66"/>
                <p:cNvGrpSpPr/>
                <p:nvPr/>
              </p:nvGrpSpPr>
              <p:grpSpPr>
                <a:xfrm>
                  <a:off x="576249" y="3791518"/>
                  <a:ext cx="3736251" cy="608860"/>
                  <a:chOff x="529945" y="3437661"/>
                  <a:chExt cx="3736251" cy="608860"/>
                </a:xfrm>
              </p:grpSpPr>
              <p:sp>
                <p:nvSpPr>
                  <p:cNvPr id="69" name="Овал 68"/>
                  <p:cNvSpPr/>
                  <p:nvPr/>
                </p:nvSpPr>
                <p:spPr>
                  <a:xfrm>
                    <a:off x="529945" y="3437661"/>
                    <a:ext cx="647396" cy="60886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dirty="0" smtClean="0"/>
                      <a:t>1999</a:t>
                    </a:r>
                    <a:endParaRPr lang="ru-RU" dirty="0"/>
                  </a:p>
                </p:txBody>
              </p:sp>
              <p:cxnSp>
                <p:nvCxnSpPr>
                  <p:cNvPr id="70" name="Прямая соединительная линия 69"/>
                  <p:cNvCxnSpPr/>
                  <p:nvPr/>
                </p:nvCxnSpPr>
                <p:spPr>
                  <a:xfrm flipV="1">
                    <a:off x="763185" y="4030565"/>
                    <a:ext cx="3503011" cy="15956"/>
                  </a:xfrm>
                  <a:prstGeom prst="line">
                    <a:avLst/>
                  </a:prstGeom>
                  <a:ln w="1905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534959" y="3563499"/>
                    <a:ext cx="622285" cy="44358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>
                      <a:lnSpc>
                        <a:spcPct val="75000"/>
                      </a:lnSpc>
                    </a:pPr>
                    <a:r>
                      <a:rPr lang="ru-RU" sz="1500" dirty="0" smtClean="0">
                        <a:solidFill>
                          <a:srgbClr val="0070C0"/>
                        </a:solidFill>
                        <a:latin typeface="Comic Sans MS" panose="030F0702030302020204" pitchFamily="66" charset="0"/>
                        <a:ea typeface="PT Astra Serif" panose="020A0603040505020204" pitchFamily="18" charset="-52"/>
                      </a:rPr>
                      <a:t>2021</a:t>
                    </a:r>
                  </a:p>
                  <a:p>
                    <a:pPr algn="ctr">
                      <a:lnSpc>
                        <a:spcPct val="75000"/>
                      </a:lnSpc>
                    </a:pPr>
                    <a:r>
                      <a:rPr lang="ru-RU" sz="1500" dirty="0" smtClean="0">
                        <a:solidFill>
                          <a:srgbClr val="0070C0"/>
                        </a:solidFill>
                        <a:latin typeface="Comic Sans MS" panose="030F0702030302020204" pitchFamily="66" charset="0"/>
                        <a:ea typeface="PT Astra Serif" panose="020A0603040505020204" pitchFamily="18" charset="-52"/>
                      </a:rPr>
                      <a:t>год</a:t>
                    </a:r>
                  </a:p>
                </p:txBody>
              </p:sp>
            </p:grpSp>
            <p:sp>
              <p:nvSpPr>
                <p:cNvPr id="68" name="TextBox 67"/>
                <p:cNvSpPr txBox="1"/>
                <p:nvPr/>
              </p:nvSpPr>
              <p:spPr>
                <a:xfrm>
                  <a:off x="1153218" y="3959835"/>
                  <a:ext cx="654346" cy="3536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75000"/>
                    </a:lnSpc>
                  </a:pPr>
                  <a:r>
                    <a:rPr lang="ru-RU" sz="2200" dirty="0" smtClean="0">
                      <a:solidFill>
                        <a:srgbClr val="FF0000"/>
                      </a:solidFill>
                      <a:latin typeface="Comic Sans MS" panose="030F0702030302020204" pitchFamily="66" charset="0"/>
                      <a:ea typeface="PT Astra Serif" panose="020A0603040505020204" pitchFamily="18" charset="-52"/>
                    </a:rPr>
                    <a:t>126</a:t>
                  </a:r>
                </a:p>
              </p:txBody>
            </p:sp>
          </p:grpSp>
          <p:grpSp>
            <p:nvGrpSpPr>
              <p:cNvPr id="60" name="Группа 59"/>
              <p:cNvGrpSpPr/>
              <p:nvPr/>
            </p:nvGrpSpPr>
            <p:grpSpPr>
              <a:xfrm>
                <a:off x="451087" y="4896728"/>
                <a:ext cx="3746466" cy="608860"/>
                <a:chOff x="566034" y="3791518"/>
                <a:chExt cx="3746466" cy="608860"/>
              </a:xfrm>
            </p:grpSpPr>
            <p:grpSp>
              <p:nvGrpSpPr>
                <p:cNvPr id="61" name="Группа 60"/>
                <p:cNvGrpSpPr/>
                <p:nvPr/>
              </p:nvGrpSpPr>
              <p:grpSpPr>
                <a:xfrm>
                  <a:off x="566034" y="3791518"/>
                  <a:ext cx="3746466" cy="608860"/>
                  <a:chOff x="519730" y="3437661"/>
                  <a:chExt cx="3746466" cy="608860"/>
                </a:xfrm>
              </p:grpSpPr>
              <p:sp>
                <p:nvSpPr>
                  <p:cNvPr id="63" name="Прямоугольник 62"/>
                  <p:cNvSpPr/>
                  <p:nvPr/>
                </p:nvSpPr>
                <p:spPr>
                  <a:xfrm>
                    <a:off x="1629311" y="3465092"/>
                    <a:ext cx="1828066" cy="55399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ru-RU" sz="15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mic Sans MS" panose="030F0702030302020204" pitchFamily="66" charset="0"/>
                        <a:ea typeface="PT Astra Serif" panose="020A0603040505020204" pitchFamily="18" charset="-52"/>
                        <a:cs typeface="Times New Roman" pitchFamily="18" charset="0"/>
                      </a:rPr>
                      <a:t>образовательная организация</a:t>
                    </a:r>
                    <a:endParaRPr lang="ru-RU" sz="1500" dirty="0"/>
                  </a:p>
                </p:txBody>
              </p:sp>
              <p:sp>
                <p:nvSpPr>
                  <p:cNvPr id="64" name="Овал 63"/>
                  <p:cNvSpPr/>
                  <p:nvPr/>
                </p:nvSpPr>
                <p:spPr>
                  <a:xfrm>
                    <a:off x="529945" y="3437661"/>
                    <a:ext cx="647396" cy="60886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dirty="0" smtClean="0"/>
                      <a:t>1999</a:t>
                    </a:r>
                    <a:endParaRPr lang="ru-RU" dirty="0"/>
                  </a:p>
                </p:txBody>
              </p:sp>
              <p:cxnSp>
                <p:nvCxnSpPr>
                  <p:cNvPr id="65" name="Прямая соединительная линия 64"/>
                  <p:cNvCxnSpPr/>
                  <p:nvPr/>
                </p:nvCxnSpPr>
                <p:spPr>
                  <a:xfrm flipV="1">
                    <a:off x="763185" y="4030565"/>
                    <a:ext cx="3503011" cy="15956"/>
                  </a:xfrm>
                  <a:prstGeom prst="line">
                    <a:avLst/>
                  </a:prstGeom>
                  <a:ln w="1905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519730" y="3563499"/>
                    <a:ext cx="652744" cy="43858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>
                      <a:lnSpc>
                        <a:spcPct val="75000"/>
                      </a:lnSpc>
                    </a:pPr>
                    <a:r>
                      <a:rPr lang="ru-RU" sz="1500" dirty="0" smtClean="0">
                        <a:solidFill>
                          <a:srgbClr val="0070C0"/>
                        </a:solidFill>
                        <a:latin typeface="Comic Sans MS" panose="030F0702030302020204" pitchFamily="66" charset="0"/>
                        <a:ea typeface="PT Astra Serif" panose="020A0603040505020204" pitchFamily="18" charset="-52"/>
                      </a:rPr>
                      <a:t>2020</a:t>
                    </a:r>
                  </a:p>
                  <a:p>
                    <a:pPr algn="ctr">
                      <a:lnSpc>
                        <a:spcPct val="75000"/>
                      </a:lnSpc>
                    </a:pPr>
                    <a:r>
                      <a:rPr lang="ru-RU" sz="1500" dirty="0" smtClean="0">
                        <a:solidFill>
                          <a:srgbClr val="0070C0"/>
                        </a:solidFill>
                        <a:latin typeface="Comic Sans MS" panose="030F0702030302020204" pitchFamily="66" charset="0"/>
                        <a:ea typeface="PT Astra Serif" panose="020A0603040505020204" pitchFamily="18" charset="-52"/>
                      </a:rPr>
                      <a:t>год</a:t>
                    </a:r>
                  </a:p>
                </p:txBody>
              </p:sp>
            </p:grpSp>
            <p:sp>
              <p:nvSpPr>
                <p:cNvPr id="62" name="TextBox 61"/>
                <p:cNvSpPr txBox="1"/>
                <p:nvPr/>
              </p:nvSpPr>
              <p:spPr>
                <a:xfrm>
                  <a:off x="1175660" y="3959835"/>
                  <a:ext cx="609462" cy="3536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75000"/>
                    </a:lnSpc>
                  </a:pPr>
                  <a:r>
                    <a:rPr lang="ru-RU" sz="2200" dirty="0" smtClean="0">
                      <a:solidFill>
                        <a:srgbClr val="FF0000"/>
                      </a:solidFill>
                      <a:latin typeface="Comic Sans MS" panose="030F0702030302020204" pitchFamily="66" charset="0"/>
                      <a:ea typeface="PT Astra Serif" panose="020A0603040505020204" pitchFamily="18" charset="-52"/>
                    </a:rPr>
                    <a:t>101</a:t>
                  </a:r>
                </a:p>
              </p:txBody>
            </p:sp>
          </p:grpSp>
        </p:grpSp>
        <p:sp>
          <p:nvSpPr>
            <p:cNvPr id="56" name="Прямоугольник 55"/>
            <p:cNvSpPr/>
            <p:nvPr/>
          </p:nvSpPr>
          <p:spPr>
            <a:xfrm>
              <a:off x="6286176" y="5015686"/>
              <a:ext cx="182806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anose="030F0702030302020204" pitchFamily="66" charset="0"/>
                  <a:ea typeface="PT Astra Serif" panose="020A0603040505020204" pitchFamily="18" charset="-52"/>
                  <a:cs typeface="Times New Roman" pitchFamily="18" charset="0"/>
                </a:rPr>
                <a:t>образовательных организаций</a:t>
              </a:r>
              <a:endParaRPr lang="ru-RU" sz="1500" dirty="0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6286176" y="5640774"/>
              <a:ext cx="182806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anose="030F0702030302020204" pitchFamily="66" charset="0"/>
                  <a:ea typeface="PT Astra Serif" panose="020A0603040505020204" pitchFamily="18" charset="-52"/>
                  <a:cs typeface="Times New Roman" pitchFamily="18" charset="0"/>
                </a:rPr>
                <a:t>образовательная организация</a:t>
              </a:r>
              <a:endParaRPr lang="ru-RU" sz="1500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5553985" y="5831454"/>
            <a:ext cx="3129779" cy="680815"/>
            <a:chOff x="254089" y="3868650"/>
            <a:chExt cx="3129779" cy="680815"/>
          </a:xfrm>
        </p:grpSpPr>
        <p:pic>
          <p:nvPicPr>
            <p:cNvPr id="1028" name="Picture 4" descr="Картинки по запросу &quot;ltybub vcbvdjk&quot;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988798"/>
              <a:ext cx="660779" cy="440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Скругленный прямоугольник 49"/>
            <p:cNvSpPr/>
            <p:nvPr/>
          </p:nvSpPr>
          <p:spPr>
            <a:xfrm>
              <a:off x="254089" y="3868650"/>
              <a:ext cx="3129779" cy="680815"/>
            </a:xfrm>
            <a:prstGeom prst="round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 w="19050">
                  <a:solidFill>
                    <a:srgbClr val="0070C0"/>
                  </a:solidFill>
                </a:ln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99592" y="3914468"/>
              <a:ext cx="23048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dirty="0" smtClean="0">
                  <a:solidFill>
                    <a:schemeClr val="bg1">
                      <a:lumMod val="50000"/>
                    </a:schemeClr>
                  </a:solidFill>
                  <a:latin typeface="Comic Sans MS" panose="030F0702030302020204" pitchFamily="66" charset="0"/>
                  <a:ea typeface="PT Astra Serif" panose="020A0603040505020204" pitchFamily="18" charset="-52"/>
                  <a:cs typeface="Arial" panose="020B0604020202020204" pitchFamily="34" charset="0"/>
                </a:rPr>
                <a:t>2020 </a:t>
              </a:r>
              <a:r>
                <a:rPr lang="ru-RU" sz="1500" dirty="0">
                  <a:solidFill>
                    <a:schemeClr val="bg1">
                      <a:lumMod val="50000"/>
                    </a:schemeClr>
                  </a:solidFill>
                  <a:latin typeface="Comic Sans MS" panose="030F0702030302020204" pitchFamily="66" charset="0"/>
                  <a:ea typeface="PT Astra Serif" panose="020A0603040505020204" pitchFamily="18" charset="-52"/>
                  <a:cs typeface="Arial" panose="020B0604020202020204" pitchFamily="34" charset="0"/>
                </a:rPr>
                <a:t>год </a:t>
              </a:r>
              <a:r>
                <a:rPr lang="ru-RU" sz="1500" dirty="0" smtClean="0">
                  <a:solidFill>
                    <a:schemeClr val="bg1">
                      <a:lumMod val="50000"/>
                    </a:schemeClr>
                  </a:solidFill>
                  <a:latin typeface="Comic Sans MS" panose="030F0702030302020204" pitchFamily="66" charset="0"/>
                  <a:ea typeface="PT Astra Serif" panose="020A0603040505020204" pitchFamily="18" charset="-52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ru-RU" sz="1500" dirty="0" smtClean="0">
                  <a:solidFill>
                    <a:schemeClr val="bg1">
                      <a:lumMod val="50000"/>
                    </a:schemeClr>
                  </a:solidFill>
                  <a:latin typeface="Comic Sans MS" panose="030F0702030302020204" pitchFamily="66" charset="0"/>
                  <a:ea typeface="PT Astra Serif" panose="020A0603040505020204" pitchFamily="18" charset="-52"/>
                  <a:cs typeface="Arial" panose="020B0604020202020204" pitchFamily="34" charset="0"/>
                </a:rPr>
                <a:t>221 </a:t>
              </a:r>
              <a:r>
                <a:rPr lang="ru-RU" sz="1500" dirty="0">
                  <a:solidFill>
                    <a:schemeClr val="bg1">
                      <a:lumMod val="50000"/>
                    </a:schemeClr>
                  </a:solidFill>
                  <a:latin typeface="Comic Sans MS" panose="030F0702030302020204" pitchFamily="66" charset="0"/>
                  <a:ea typeface="PT Astra Serif" panose="020A0603040505020204" pitchFamily="18" charset="-52"/>
                  <a:cs typeface="Arial" panose="020B0604020202020204" pitchFamily="34" charset="0"/>
                </a:rPr>
                <a:t>331,2 тыс. рублей  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467544" y="5229646"/>
            <a:ext cx="3756722" cy="1269139"/>
            <a:chOff x="5135758" y="4281857"/>
            <a:chExt cx="3756722" cy="1269139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5135758" y="4281857"/>
              <a:ext cx="3756722" cy="1269139"/>
              <a:chOff x="440831" y="4896728"/>
              <a:chExt cx="3756722" cy="1269139"/>
            </a:xfrm>
          </p:grpSpPr>
          <p:grpSp>
            <p:nvGrpSpPr>
              <p:cNvPr id="77" name="Группа 76"/>
              <p:cNvGrpSpPr/>
              <p:nvPr/>
            </p:nvGrpSpPr>
            <p:grpSpPr>
              <a:xfrm>
                <a:off x="440831" y="5557007"/>
                <a:ext cx="3746467" cy="608860"/>
                <a:chOff x="566033" y="3791518"/>
                <a:chExt cx="3746467" cy="608860"/>
              </a:xfrm>
            </p:grpSpPr>
            <p:grpSp>
              <p:nvGrpSpPr>
                <p:cNvPr id="85" name="Группа 84"/>
                <p:cNvGrpSpPr/>
                <p:nvPr/>
              </p:nvGrpSpPr>
              <p:grpSpPr>
                <a:xfrm>
                  <a:off x="566033" y="3791518"/>
                  <a:ext cx="3746467" cy="608860"/>
                  <a:chOff x="519729" y="3437661"/>
                  <a:chExt cx="3746467" cy="608860"/>
                </a:xfrm>
              </p:grpSpPr>
              <p:sp>
                <p:nvSpPr>
                  <p:cNvPr id="87" name="Овал 86"/>
                  <p:cNvSpPr/>
                  <p:nvPr/>
                </p:nvSpPr>
                <p:spPr>
                  <a:xfrm>
                    <a:off x="529945" y="3437661"/>
                    <a:ext cx="647396" cy="60886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dirty="0" smtClean="0"/>
                      <a:t>1999</a:t>
                    </a:r>
                    <a:endParaRPr lang="ru-RU" dirty="0"/>
                  </a:p>
                </p:txBody>
              </p:sp>
              <p:cxnSp>
                <p:nvCxnSpPr>
                  <p:cNvPr id="88" name="Прямая соединительная линия 87"/>
                  <p:cNvCxnSpPr/>
                  <p:nvPr/>
                </p:nvCxnSpPr>
                <p:spPr>
                  <a:xfrm flipV="1">
                    <a:off x="763185" y="4030565"/>
                    <a:ext cx="3503011" cy="15956"/>
                  </a:xfrm>
                  <a:prstGeom prst="line">
                    <a:avLst/>
                  </a:prstGeom>
                  <a:ln w="1905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519729" y="3563499"/>
                    <a:ext cx="652744" cy="43858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>
                      <a:lnSpc>
                        <a:spcPct val="75000"/>
                      </a:lnSpc>
                    </a:pPr>
                    <a:r>
                      <a:rPr lang="ru-RU" sz="1500" dirty="0" smtClean="0">
                        <a:solidFill>
                          <a:srgbClr val="0070C0"/>
                        </a:solidFill>
                        <a:latin typeface="Comic Sans MS" panose="030F0702030302020204" pitchFamily="66" charset="0"/>
                        <a:ea typeface="PT Astra Serif" panose="020A0603040505020204" pitchFamily="18" charset="-52"/>
                      </a:rPr>
                      <a:t>2020</a:t>
                    </a:r>
                  </a:p>
                  <a:p>
                    <a:pPr algn="ctr">
                      <a:lnSpc>
                        <a:spcPct val="75000"/>
                      </a:lnSpc>
                    </a:pPr>
                    <a:r>
                      <a:rPr lang="ru-RU" sz="1500" dirty="0" smtClean="0">
                        <a:solidFill>
                          <a:srgbClr val="0070C0"/>
                        </a:solidFill>
                        <a:latin typeface="Comic Sans MS" panose="030F0702030302020204" pitchFamily="66" charset="0"/>
                        <a:ea typeface="PT Astra Serif" panose="020A0603040505020204" pitchFamily="18" charset="-52"/>
                      </a:rPr>
                      <a:t>год</a:t>
                    </a:r>
                  </a:p>
                </p:txBody>
              </p:sp>
            </p:grpSp>
            <p:sp>
              <p:nvSpPr>
                <p:cNvPr id="86" name="TextBox 85"/>
                <p:cNvSpPr txBox="1"/>
                <p:nvPr/>
              </p:nvSpPr>
              <p:spPr>
                <a:xfrm>
                  <a:off x="1238979" y="3959835"/>
                  <a:ext cx="482824" cy="3536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75000"/>
                    </a:lnSpc>
                  </a:pPr>
                  <a:r>
                    <a:rPr lang="ru-RU" sz="2200" dirty="0" smtClean="0">
                      <a:solidFill>
                        <a:srgbClr val="FF0000"/>
                      </a:solidFill>
                      <a:latin typeface="Comic Sans MS" panose="030F0702030302020204" pitchFamily="66" charset="0"/>
                      <a:ea typeface="PT Astra Serif" panose="020A0603040505020204" pitchFamily="18" charset="-52"/>
                    </a:rPr>
                    <a:t>61</a:t>
                  </a:r>
                </a:p>
              </p:txBody>
            </p:sp>
          </p:grpSp>
          <p:grpSp>
            <p:nvGrpSpPr>
              <p:cNvPr id="78" name="Группа 77"/>
              <p:cNvGrpSpPr/>
              <p:nvPr/>
            </p:nvGrpSpPr>
            <p:grpSpPr>
              <a:xfrm>
                <a:off x="461302" y="4896728"/>
                <a:ext cx="3736251" cy="608860"/>
                <a:chOff x="576249" y="3791518"/>
                <a:chExt cx="3736251" cy="608860"/>
              </a:xfrm>
            </p:grpSpPr>
            <p:grpSp>
              <p:nvGrpSpPr>
                <p:cNvPr id="79" name="Группа 78"/>
                <p:cNvGrpSpPr/>
                <p:nvPr/>
              </p:nvGrpSpPr>
              <p:grpSpPr>
                <a:xfrm>
                  <a:off x="576249" y="3791518"/>
                  <a:ext cx="3736251" cy="608860"/>
                  <a:chOff x="529945" y="3437661"/>
                  <a:chExt cx="3736251" cy="608860"/>
                </a:xfrm>
              </p:grpSpPr>
              <p:sp>
                <p:nvSpPr>
                  <p:cNvPr id="81" name="Прямоугольник 80"/>
                  <p:cNvSpPr/>
                  <p:nvPr/>
                </p:nvSpPr>
                <p:spPr>
                  <a:xfrm>
                    <a:off x="1629311" y="3465092"/>
                    <a:ext cx="1828066" cy="55399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ru-RU" sz="15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mic Sans MS" panose="030F0702030302020204" pitchFamily="66" charset="0"/>
                        <a:ea typeface="PT Astra Serif" panose="020A0603040505020204" pitchFamily="18" charset="-52"/>
                        <a:cs typeface="Times New Roman" pitchFamily="18" charset="0"/>
                      </a:rPr>
                      <a:t>образовательных организаций</a:t>
                    </a:r>
                    <a:endParaRPr lang="ru-RU" sz="1500" dirty="0"/>
                  </a:p>
                </p:txBody>
              </p:sp>
              <p:sp>
                <p:nvSpPr>
                  <p:cNvPr id="82" name="Овал 81"/>
                  <p:cNvSpPr/>
                  <p:nvPr/>
                </p:nvSpPr>
                <p:spPr>
                  <a:xfrm>
                    <a:off x="529945" y="3437661"/>
                    <a:ext cx="647396" cy="60886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dirty="0" smtClean="0"/>
                      <a:t>1999</a:t>
                    </a:r>
                    <a:endParaRPr lang="ru-RU" dirty="0"/>
                  </a:p>
                </p:txBody>
              </p:sp>
              <p:cxnSp>
                <p:nvCxnSpPr>
                  <p:cNvPr id="83" name="Прямая соединительная линия 82"/>
                  <p:cNvCxnSpPr/>
                  <p:nvPr/>
                </p:nvCxnSpPr>
                <p:spPr>
                  <a:xfrm flipV="1">
                    <a:off x="763185" y="4030565"/>
                    <a:ext cx="3503011" cy="15956"/>
                  </a:xfrm>
                  <a:prstGeom prst="line">
                    <a:avLst/>
                  </a:prstGeom>
                  <a:ln w="1905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534959" y="3563499"/>
                    <a:ext cx="622286" cy="43858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>
                      <a:lnSpc>
                        <a:spcPct val="75000"/>
                      </a:lnSpc>
                    </a:pPr>
                    <a:r>
                      <a:rPr lang="ru-RU" sz="1500" dirty="0" smtClean="0">
                        <a:solidFill>
                          <a:srgbClr val="0070C0"/>
                        </a:solidFill>
                        <a:latin typeface="Comic Sans MS" panose="030F0702030302020204" pitchFamily="66" charset="0"/>
                        <a:ea typeface="PT Astra Serif" panose="020A0603040505020204" pitchFamily="18" charset="-52"/>
                      </a:rPr>
                      <a:t>2019</a:t>
                    </a:r>
                  </a:p>
                  <a:p>
                    <a:pPr algn="ctr">
                      <a:lnSpc>
                        <a:spcPct val="75000"/>
                      </a:lnSpc>
                    </a:pPr>
                    <a:r>
                      <a:rPr lang="ru-RU" sz="1500" dirty="0" smtClean="0">
                        <a:solidFill>
                          <a:srgbClr val="0070C0"/>
                        </a:solidFill>
                        <a:latin typeface="Comic Sans MS" panose="030F0702030302020204" pitchFamily="66" charset="0"/>
                        <a:ea typeface="PT Astra Serif" panose="020A0603040505020204" pitchFamily="18" charset="-52"/>
                      </a:rPr>
                      <a:t>год</a:t>
                    </a:r>
                  </a:p>
                </p:txBody>
              </p:sp>
            </p:grpSp>
            <p:sp>
              <p:nvSpPr>
                <p:cNvPr id="80" name="TextBox 79"/>
                <p:cNvSpPr txBox="1"/>
                <p:nvPr/>
              </p:nvSpPr>
              <p:spPr>
                <a:xfrm>
                  <a:off x="1216537" y="3959835"/>
                  <a:ext cx="527709" cy="3536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75000"/>
                    </a:lnSpc>
                  </a:pPr>
                  <a:r>
                    <a:rPr lang="ru-RU" sz="2200" dirty="0" smtClean="0">
                      <a:solidFill>
                        <a:srgbClr val="FF0000"/>
                      </a:solidFill>
                      <a:latin typeface="Comic Sans MS" panose="030F0702030302020204" pitchFamily="66" charset="0"/>
                      <a:ea typeface="PT Astra Serif" panose="020A0603040505020204" pitchFamily="18" charset="-52"/>
                    </a:rPr>
                    <a:t>59</a:t>
                  </a:r>
                </a:p>
              </p:txBody>
            </p:sp>
          </p:grpSp>
        </p:grpSp>
        <p:sp>
          <p:nvSpPr>
            <p:cNvPr id="48" name="Прямоугольник 47"/>
            <p:cNvSpPr/>
            <p:nvPr/>
          </p:nvSpPr>
          <p:spPr>
            <a:xfrm>
              <a:off x="6280597" y="4981042"/>
              <a:ext cx="182806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anose="030F0702030302020204" pitchFamily="66" charset="0"/>
                  <a:ea typeface="PT Astra Serif" panose="020A0603040505020204" pitchFamily="18" charset="-52"/>
                  <a:cs typeface="Times New Roman" pitchFamily="18" charset="0"/>
                </a:rPr>
                <a:t>образовательная организация</a:t>
              </a:r>
              <a:endParaRPr lang="ru-RU" sz="1500" dirty="0"/>
            </a:p>
          </p:txBody>
        </p:sp>
      </p:grpSp>
      <p:cxnSp>
        <p:nvCxnSpPr>
          <p:cNvPr id="95" name="Прямая соединительная линия 94"/>
          <p:cNvCxnSpPr/>
          <p:nvPr/>
        </p:nvCxnSpPr>
        <p:spPr>
          <a:xfrm>
            <a:off x="4788024" y="2216055"/>
            <a:ext cx="0" cy="402125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Картинки по запросу &quot;сеть интернет лого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5" t="17928" r="23741" b="32531"/>
          <a:stretch/>
        </p:blipFill>
        <p:spPr bwMode="auto">
          <a:xfrm>
            <a:off x="3497948" y="5229200"/>
            <a:ext cx="548938" cy="55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8" descr="Картинки по запросу &quot;сеть интернет лого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5" t="17928" r="23741" b="32531"/>
          <a:stretch/>
        </p:blipFill>
        <p:spPr bwMode="auto">
          <a:xfrm>
            <a:off x="3496042" y="5884893"/>
            <a:ext cx="548938" cy="55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8" name="Группа 97"/>
          <p:cNvGrpSpPr/>
          <p:nvPr/>
        </p:nvGrpSpPr>
        <p:grpSpPr>
          <a:xfrm>
            <a:off x="179512" y="1791295"/>
            <a:ext cx="4377498" cy="1277665"/>
            <a:chOff x="359631" y="1772916"/>
            <a:chExt cx="4377498" cy="3494552"/>
          </a:xfrm>
        </p:grpSpPr>
        <p:sp>
          <p:nvSpPr>
            <p:cNvPr id="99" name="Прямоугольник 1"/>
            <p:cNvSpPr>
              <a:spLocks noChangeArrowheads="1"/>
            </p:cNvSpPr>
            <p:nvPr/>
          </p:nvSpPr>
          <p:spPr bwMode="auto">
            <a:xfrm>
              <a:off x="359631" y="1814608"/>
              <a:ext cx="4377498" cy="3409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itchFamily="66" charset="0"/>
                </a:rPr>
                <a:t>К концу 2021 года все </a:t>
              </a:r>
              <a:r>
                <a:rPr lang="ru-RU" alt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itchFamily="66" charset="0"/>
                </a:rPr>
                <a:t>общеобразовательные </a:t>
              </a:r>
              <a:r>
                <a:rPr lang="ru-RU" alt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itchFamily="66" charset="0"/>
                </a:rPr>
                <a:t>и профессиональные </a:t>
              </a:r>
              <a:r>
                <a:rPr lang="ru-RU" alt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itchFamily="66" charset="0"/>
                </a:rPr>
                <a:t>образовательные  организаций будут </a:t>
              </a:r>
              <a:r>
                <a:rPr lang="ru-RU" alt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itchFamily="66" charset="0"/>
                </a:rPr>
                <a:t>обеспечены </a:t>
              </a:r>
              <a:r>
                <a:rPr lang="ru-RU" alt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itchFamily="66" charset="0"/>
                </a:rPr>
                <a:t>высокоскоростным </a:t>
              </a:r>
              <a:r>
                <a:rPr lang="ru-RU" alt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itchFamily="66" charset="0"/>
                </a:rPr>
                <a:t>доступом в интернет </a:t>
              </a:r>
              <a:r>
                <a:rPr lang="ru-RU" alt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itchFamily="66" charset="0"/>
                </a:rPr>
                <a:t>а </a:t>
              </a:r>
              <a:r>
                <a:rPr lang="ru-RU" alt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itchFamily="66" charset="0"/>
                </a:rPr>
                <a:t>также гарантированным </a:t>
              </a:r>
              <a:r>
                <a:rPr lang="ru-RU" alt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itchFamily="66" charset="0"/>
                </a:rPr>
                <a:t>интернет-трафиком</a:t>
              </a:r>
              <a:endParaRPr lang="ru-RU" altLang="ru-RU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100" name="Скругленный прямоугольник 99"/>
            <p:cNvSpPr/>
            <p:nvPr/>
          </p:nvSpPr>
          <p:spPr>
            <a:xfrm>
              <a:off x="424075" y="1772916"/>
              <a:ext cx="4248609" cy="3494552"/>
            </a:xfrm>
            <a:prstGeom prst="round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 w="19050">
                  <a:solidFill>
                    <a:srgbClr val="0070C0"/>
                  </a:solidFill>
                </a:ln>
              </a:endParaRPr>
            </a:p>
          </p:txBody>
        </p:sp>
      </p:grpSp>
      <p:pic>
        <p:nvPicPr>
          <p:cNvPr id="3074" name="Picture 2" descr="Картинки по запросу &quot;высокоскоростной интернет в школу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033" y="3353121"/>
            <a:ext cx="2300455" cy="1533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&quot;высокоскоростной интернет в школу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384" y="3861048"/>
            <a:ext cx="2666980" cy="1847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67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аширская\Desktop\Новая папка\812574d6412332173f4614640f71d76a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54" y="673737"/>
            <a:ext cx="1219994" cy="102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323528" y="692696"/>
            <a:ext cx="864096" cy="86409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>
            <a:stCxn id="5" idx="6"/>
          </p:cNvCxnSpPr>
          <p:nvPr/>
        </p:nvCxnSpPr>
        <p:spPr>
          <a:xfrm>
            <a:off x="1187624" y="1124744"/>
            <a:ext cx="43924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s://indicator.ru/thumb/680x0/filters:quality(75):no_upscale()/imgs/2019/08/05/10/3483036/5fd215d9a335568a0ff7710fc5c8b554aa8ea2e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55" y="4329016"/>
            <a:ext cx="3871378" cy="2180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&quot;vr реальность образование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225" y="1772816"/>
            <a:ext cx="4000500" cy="238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vrgeek.ru/app/uploads/2016/10/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98" y="1772816"/>
            <a:ext cx="3475492" cy="22334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50088" y="116632"/>
            <a:ext cx="60612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Comic Sans MS" panose="030F0702030302020204" pitchFamily="66" charset="0"/>
                <a:ea typeface="PT Astra Serif" panose="020A0603040505020204" pitchFamily="18" charset="-52"/>
                <a:cs typeface="Arial" panose="020B0604020202020204" pitchFamily="34" charset="0"/>
              </a:rPr>
              <a:t>Создание </a:t>
            </a:r>
            <a:r>
              <a:rPr lang="ru-RU" sz="2800" dirty="0">
                <a:solidFill>
                  <a:srgbClr val="0070C0"/>
                </a:solidFill>
                <a:latin typeface="Comic Sans MS" panose="030F0702030302020204" pitchFamily="66" charset="0"/>
                <a:ea typeface="PT Astra Serif" panose="020A0603040505020204" pitchFamily="18" charset="-52"/>
                <a:cs typeface="Arial" panose="020B0604020202020204" pitchFamily="34" charset="0"/>
              </a:rPr>
              <a:t>цифровой </a:t>
            </a:r>
            <a:endParaRPr lang="ru-RU" sz="2800" dirty="0" smtClean="0">
              <a:solidFill>
                <a:srgbClr val="0070C0"/>
              </a:solidFill>
              <a:latin typeface="Comic Sans MS" panose="030F0702030302020204" pitchFamily="66" charset="0"/>
              <a:ea typeface="PT Astra Serif" panose="020A0603040505020204" pitchFamily="18" charset="-52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Comic Sans MS" panose="030F0702030302020204" pitchFamily="66" charset="0"/>
                <a:ea typeface="PT Astra Serif" panose="020A0603040505020204" pitchFamily="18" charset="-52"/>
                <a:cs typeface="Arial" panose="020B0604020202020204" pitchFamily="34" charset="0"/>
              </a:rPr>
              <a:t>образовательной </a:t>
            </a:r>
            <a:r>
              <a:rPr lang="ru-RU" sz="2800" dirty="0">
                <a:solidFill>
                  <a:srgbClr val="0070C0"/>
                </a:solidFill>
                <a:latin typeface="Comic Sans MS" panose="030F0702030302020204" pitchFamily="66" charset="0"/>
                <a:ea typeface="PT Astra Serif" panose="020A0603040505020204" pitchFamily="18" charset="-52"/>
                <a:cs typeface="Arial" panose="020B0604020202020204" pitchFamily="34" charset="0"/>
              </a:rPr>
              <a:t>инфраструктуры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653626" y="4591628"/>
            <a:ext cx="4238854" cy="1717692"/>
            <a:chOff x="4396912" y="1844824"/>
            <a:chExt cx="4238854" cy="1717692"/>
          </a:xfrm>
        </p:grpSpPr>
        <p:sp>
          <p:nvSpPr>
            <p:cNvPr id="17" name="Прямоугольник 1"/>
            <p:cNvSpPr>
              <a:spLocks noChangeArrowheads="1"/>
            </p:cNvSpPr>
            <p:nvPr/>
          </p:nvSpPr>
          <p:spPr bwMode="auto">
            <a:xfrm>
              <a:off x="4396912" y="1854356"/>
              <a:ext cx="4238854" cy="170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itchFamily="66" charset="0"/>
                </a:rPr>
                <a:t>Благодаря цифровым технологиям урок буквально оживает, материал превращается из статичного в динамичный – от создания виртуальных лабораторий по химии или физике до построения интерактивных биографий писателей или исторических событий и памятных </a:t>
              </a:r>
              <a:r>
                <a:rPr lang="ru-RU" alt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itchFamily="66" charset="0"/>
                </a:rPr>
                <a:t>дат </a:t>
              </a:r>
              <a:endParaRPr lang="ru-RU" altLang="ru-RU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4396912" y="1844824"/>
              <a:ext cx="4219206" cy="1717692"/>
            </a:xfrm>
            <a:prstGeom prst="round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 w="19050">
                  <a:solidFill>
                    <a:srgbClr val="0070C0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355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Каширская\Desktop\Новая папка\812574d6412332173f4614640f71d76a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54" y="673737"/>
            <a:ext cx="1219994" cy="102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4566586" y="2188953"/>
            <a:ext cx="4238854" cy="794362"/>
            <a:chOff x="4396912" y="1844824"/>
            <a:chExt cx="4238854" cy="794362"/>
          </a:xfrm>
        </p:grpSpPr>
        <p:sp>
          <p:nvSpPr>
            <p:cNvPr id="8" name="Прямоугольник 1"/>
            <p:cNvSpPr>
              <a:spLocks noChangeArrowheads="1"/>
            </p:cNvSpPr>
            <p:nvPr/>
          </p:nvSpPr>
          <p:spPr bwMode="auto">
            <a:xfrm>
              <a:off x="4396912" y="1854356"/>
              <a:ext cx="4238854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itchFamily="66" charset="0"/>
                </a:rPr>
                <a:t>Исчезнут </a:t>
              </a:r>
              <a:r>
                <a:rPr lang="ru-RU" alt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itchFamily="66" charset="0"/>
                </a:rPr>
                <a:t>ли бумажные учебники? </a:t>
              </a:r>
              <a:endParaRPr lang="ru-RU" alt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endParaRPr>
            </a:p>
            <a:p>
              <a:pPr algn="ctr"/>
              <a:r>
                <a:rPr lang="ru-RU" alt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itchFamily="66" charset="0"/>
                </a:rPr>
                <a:t>Или </a:t>
              </a:r>
              <a:r>
                <a:rPr lang="ru-RU" alt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itchFamily="66" charset="0"/>
                </a:rPr>
                <a:t>они будут оцифрованы и размещены в планшетах? </a:t>
              </a:r>
              <a:endParaRPr lang="ru-RU" altLang="ru-RU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4396912" y="1844824"/>
              <a:ext cx="4219206" cy="794362"/>
            </a:xfrm>
            <a:prstGeom prst="round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 w="19050">
                  <a:solidFill>
                    <a:srgbClr val="0070C0"/>
                  </a:solidFill>
                </a:ln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13623" y="332656"/>
            <a:ext cx="7930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Comic Sans MS" panose="030F0702030302020204" pitchFamily="66" charset="0"/>
                <a:ea typeface="PT Astra Serif" panose="020A0603040505020204" pitchFamily="18" charset="-52"/>
                <a:cs typeface="Arial" panose="020B0604020202020204" pitchFamily="34" charset="0"/>
              </a:rPr>
              <a:t>бумажный учебник </a:t>
            </a:r>
            <a:r>
              <a:rPr lang="en-US" sz="2800" dirty="0" smtClean="0">
                <a:solidFill>
                  <a:srgbClr val="0070C0"/>
                </a:solidFill>
                <a:latin typeface="Comic Sans MS" panose="030F0702030302020204" pitchFamily="66" charset="0"/>
                <a:ea typeface="PT Astra Serif" panose="020A0603040505020204" pitchFamily="18" charset="-52"/>
                <a:cs typeface="Arial" panose="020B0604020202020204" pitchFamily="34" charset="0"/>
              </a:rPr>
              <a:t>VS</a:t>
            </a:r>
            <a:r>
              <a:rPr lang="ru-RU" sz="2800" dirty="0" smtClean="0">
                <a:solidFill>
                  <a:srgbClr val="0070C0"/>
                </a:solidFill>
                <a:latin typeface="Comic Sans MS" panose="030F0702030302020204" pitchFamily="66" charset="0"/>
                <a:ea typeface="PT Astra Serif" panose="020A0603040505020204" pitchFamily="18" charset="-52"/>
                <a:cs typeface="Arial" panose="020B0604020202020204" pitchFamily="34" charset="0"/>
              </a:rPr>
              <a:t> электронный учебник</a:t>
            </a:r>
            <a:endParaRPr lang="ru-RU" sz="2800" dirty="0">
              <a:solidFill>
                <a:srgbClr val="0070C0"/>
              </a:solidFill>
              <a:latin typeface="Comic Sans MS" panose="030F0702030302020204" pitchFamily="66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23528" y="692696"/>
            <a:ext cx="864096" cy="86409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" name="Прямая соединительная линия 9"/>
          <p:cNvCxnSpPr>
            <a:stCxn id="9" idx="6"/>
          </p:cNvCxnSpPr>
          <p:nvPr/>
        </p:nvCxnSpPr>
        <p:spPr>
          <a:xfrm>
            <a:off x="1187624" y="1124744"/>
            <a:ext cx="43924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0" descr="Картинки по запросу &quot;бумажный учебник электронный учебник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4272"/>
            <a:ext cx="3929077" cy="2056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Картинки по запросу &quot;бумажный учебник электронный учебник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586" y="3619555"/>
            <a:ext cx="4429816" cy="2492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107504" y="3942588"/>
            <a:ext cx="4238854" cy="2222716"/>
            <a:chOff x="4396912" y="1854356"/>
            <a:chExt cx="4238854" cy="2222716"/>
          </a:xfrm>
        </p:grpSpPr>
        <p:sp>
          <p:nvSpPr>
            <p:cNvPr id="15" name="Прямоугольник 1"/>
            <p:cNvSpPr>
              <a:spLocks noChangeArrowheads="1"/>
            </p:cNvSpPr>
            <p:nvPr/>
          </p:nvSpPr>
          <p:spPr bwMode="auto">
            <a:xfrm>
              <a:off x="4396912" y="1907247"/>
              <a:ext cx="4238854" cy="216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itchFamily="66" charset="0"/>
                </a:rPr>
                <a:t>Или будут созданы принципиально другие </a:t>
              </a:r>
              <a:r>
                <a:rPr lang="ru-RU" alt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itchFamily="66" charset="0"/>
                </a:rPr>
                <a:t>учебники - учебники-роботы</a:t>
              </a:r>
              <a:r>
                <a:rPr lang="ru-RU" alt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itchFamily="66" charset="0"/>
                </a:rPr>
                <a:t>, которые сами будут следить за прохождением ребенком учебного материала, выбирать темп его освоения, оценивать, насколько хорошо пройденный материал усвоен, искать формы взаимодействия с учеником, чтобы его заинтересовать в качественном выполнении всех </a:t>
              </a:r>
              <a:r>
                <a:rPr lang="ru-RU" alt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itchFamily="66" charset="0"/>
                </a:rPr>
                <a:t>заданий</a:t>
              </a:r>
              <a:endParaRPr lang="ru-RU" altLang="ru-RU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4396912" y="1854356"/>
              <a:ext cx="4219206" cy="2169825"/>
            </a:xfrm>
            <a:prstGeom prst="round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 w="19050">
                  <a:solidFill>
                    <a:srgbClr val="0070C0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762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614" y="3513694"/>
            <a:ext cx="3774902" cy="315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91461" y="651372"/>
            <a:ext cx="88600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  <a:latin typeface="Comic Sans MS" panose="030F0702030302020204" pitchFamily="66" charset="0"/>
                <a:ea typeface="PT Astra Serif" panose="020A0603040505020204" pitchFamily="18" charset="-52"/>
                <a:cs typeface="Arial" panose="020B0604020202020204" pitchFamily="34" charset="0"/>
              </a:rPr>
              <a:t>О задачах стоящих перед муниципальными образованиями Ульяновской области в рамках реализации федерального проекта «Цифровая образовательная среда»</a:t>
            </a:r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61138" y="5301208"/>
            <a:ext cx="423885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Андреев Сергей Алексеевич</a:t>
            </a:r>
          </a:p>
          <a:p>
            <a:pPr algn="ctr"/>
            <a:endParaRPr lang="ru-RU" altLang="ru-RU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alt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Директор Областного государственного автономного учреждения </a:t>
            </a:r>
          </a:p>
          <a:p>
            <a:pPr algn="ctr"/>
            <a:r>
              <a:rPr lang="ru-RU" alt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«Институт развития образования»</a:t>
            </a:r>
            <a:endParaRPr lang="ru-RU" altLang="ru-RU" sz="1500" dirty="0">
              <a:solidFill>
                <a:schemeClr val="tx1">
                  <a:lumMod val="50000"/>
                  <a:lumOff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61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381</Words>
  <Application>Microsoft Office PowerPoint</Application>
  <PresentationFormat>Экран (4:3)</PresentationFormat>
  <Paragraphs>69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«Межрегиональный конкурс Ученик года»</dc:title>
  <dc:creator>User</dc:creator>
  <cp:lastModifiedBy>Каширская</cp:lastModifiedBy>
  <cp:revision>127</cp:revision>
  <dcterms:created xsi:type="dcterms:W3CDTF">2019-08-22T04:42:55Z</dcterms:created>
  <dcterms:modified xsi:type="dcterms:W3CDTF">2020-03-04T16:44:11Z</dcterms:modified>
</cp:coreProperties>
</file>