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7" r:id="rId4"/>
    <p:sldId id="303" r:id="rId5"/>
    <p:sldId id="304" r:id="rId6"/>
    <p:sldId id="272" r:id="rId7"/>
    <p:sldId id="288" r:id="rId8"/>
    <p:sldId id="274" r:id="rId9"/>
    <p:sldId id="290" r:id="rId10"/>
    <p:sldId id="291" r:id="rId11"/>
    <p:sldId id="292" r:id="rId12"/>
    <p:sldId id="296" r:id="rId13"/>
    <p:sldId id="295" r:id="rId14"/>
    <p:sldId id="293" r:id="rId15"/>
    <p:sldId id="301" r:id="rId16"/>
    <p:sldId id="299" r:id="rId17"/>
    <p:sldId id="300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CCFF"/>
    <a:srgbClr val="E82718"/>
    <a:srgbClr val="F8F7BB"/>
    <a:srgbClr val="F0F4BE"/>
    <a:srgbClr val="F36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F37-4A4B-B8EC-0EFBE5D400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37-4A4B-B8EC-0EFBE5D400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37-4A4B-B8EC-0EFBE5D400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F37-4A4B-B8EC-0EFBE5D400BE}"/>
              </c:ext>
            </c:extLst>
          </c:dPt>
          <c:dLbls>
            <c:dLbl>
              <c:idx val="0"/>
              <c:layout>
                <c:manualLayout>
                  <c:x val="-0.2602043745727956"/>
                  <c:y val="6.4321707400372699E-2"/>
                </c:manualLayout>
              </c:layout>
              <c:tx>
                <c:rich>
                  <a:bodyPr/>
                  <a:lstStyle/>
                  <a:p>
                    <a:fld id="{9A161FC3-E3BB-4A1D-ABB8-A8A8A2E325D5}" type="PERCENTAGE">
                      <a:rPr lang="en-US" sz="36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F37-4A4B-B8EC-0EFBE5D400B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8355012531328319"/>
                  <c:y val="-0.26101387881947152"/>
                </c:manualLayout>
              </c:layout>
              <c:tx>
                <c:rich>
                  <a:bodyPr/>
                  <a:lstStyle/>
                  <a:p>
                    <a:fld id="{DFA8D25A-E9CA-45E4-B107-9804B7C1795E}" type="PERCENTAGE">
                      <a:rPr lang="en-US" sz="36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37-4A4B-B8EC-0EFBE5D400B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2665869218500797"/>
                  <c:y val="0.10891368129245382"/>
                </c:manualLayout>
              </c:layout>
              <c:tx>
                <c:rich>
                  <a:bodyPr/>
                  <a:lstStyle/>
                  <a:p>
                    <a:fld id="{520A383E-9BBB-4795-A92B-410187F1B2C1}" type="PERCENTAGE">
                      <a:rPr lang="en-US" sz="36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37-4A4B-B8EC-0EFBE5D400B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5.7057302346776036E-2"/>
                  <c:y val="4.5205925411081892E-2"/>
                </c:manualLayout>
              </c:layout>
              <c:tx>
                <c:rich>
                  <a:bodyPr/>
                  <a:lstStyle/>
                  <a:p>
                    <a:fld id="{6420CE64-B748-4301-9859-9BD071EDB3E8}" type="PERCENTAGE">
                      <a:rPr lang="en-US" sz="3600" i="1" baseline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37-4A4B-B8EC-0EFBE5D400B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общеобразовательные организации</c:v>
                </c:pt>
                <c:pt idx="1">
                  <c:v>дошкольные образовательные организации</c:v>
                </c:pt>
                <c:pt idx="2">
                  <c:v>профессиональные организации</c:v>
                </c:pt>
                <c:pt idx="3">
                  <c:v>организации дополнительного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134</c:v>
                </c:pt>
                <c:pt idx="1">
                  <c:v>95</c:v>
                </c:pt>
                <c:pt idx="2">
                  <c:v>33</c:v>
                </c:pt>
                <c:pt idx="3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37-4A4B-B8EC-0EFBE5D400B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98468941382329E-2"/>
          <c:y val="2.278710994459026E-2"/>
          <c:w val="0.90874606299212601"/>
          <c:h val="0.749660250801983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ОО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elete val="1"/>
          </c:dLbls>
          <c:cat>
            <c:strRef>
              <c:f>Лист1!$A$2:$A$25</c:f>
              <c:strCache>
                <c:ptCount val="24"/>
                <c:pt idx="0">
                  <c:v>Базарносызганский</c:v>
                </c:pt>
                <c:pt idx="1">
                  <c:v>Барышский</c:v>
                </c:pt>
                <c:pt idx="2">
                  <c:v>Вешкаймский</c:v>
                </c:pt>
                <c:pt idx="3">
                  <c:v>Димитровград</c:v>
                </c:pt>
                <c:pt idx="4">
                  <c:v>Инзенский</c:v>
                </c:pt>
                <c:pt idx="5">
                  <c:v>Карсунский</c:v>
                </c:pt>
                <c:pt idx="6">
                  <c:v>Кузоватовский</c:v>
                </c:pt>
                <c:pt idx="7">
                  <c:v>Майнский</c:v>
                </c:pt>
                <c:pt idx="8">
                  <c:v>Мелекесский</c:v>
                </c:pt>
                <c:pt idx="9">
                  <c:v>Николаевский</c:v>
                </c:pt>
                <c:pt idx="10">
                  <c:v>Новомалыклинский</c:v>
                </c:pt>
                <c:pt idx="11">
                  <c:v>Новоспасский</c:v>
                </c:pt>
                <c:pt idx="12">
                  <c:v>Новоульяновский</c:v>
                </c:pt>
                <c:pt idx="13">
                  <c:v>Павловский</c:v>
                </c:pt>
                <c:pt idx="14">
                  <c:v>Радищевский</c:v>
                </c:pt>
                <c:pt idx="15">
                  <c:v>Сенгилеевский</c:v>
                </c:pt>
                <c:pt idx="16">
                  <c:v>Старокулаткинский</c:v>
                </c:pt>
                <c:pt idx="17">
                  <c:v>Старомайнский</c:v>
                </c:pt>
                <c:pt idx="18">
                  <c:v>Сурский</c:v>
                </c:pt>
                <c:pt idx="19">
                  <c:v>Тереньгульский</c:v>
                </c:pt>
                <c:pt idx="20">
                  <c:v>Ульяновск</c:v>
                </c:pt>
                <c:pt idx="21">
                  <c:v>Ульяновский</c:v>
                </c:pt>
                <c:pt idx="22">
                  <c:v>Чердаклинский</c:v>
                </c:pt>
                <c:pt idx="23">
                  <c:v>Цильнинский</c:v>
                </c:pt>
              </c:strCache>
            </c:strRef>
          </c:cat>
          <c:val>
            <c:numRef>
              <c:f>Лист1!$C$2:$C$25</c:f>
              <c:numCache>
                <c:formatCode>General</c:formatCode>
                <c:ptCount val="24"/>
                <c:pt idx="0">
                  <c:v>9</c:v>
                </c:pt>
                <c:pt idx="1">
                  <c:v>19</c:v>
                </c:pt>
                <c:pt idx="2">
                  <c:v>13</c:v>
                </c:pt>
                <c:pt idx="3">
                  <c:v>38</c:v>
                </c:pt>
                <c:pt idx="4">
                  <c:v>20</c:v>
                </c:pt>
                <c:pt idx="5">
                  <c:v>20</c:v>
                </c:pt>
                <c:pt idx="6">
                  <c:v>16</c:v>
                </c:pt>
                <c:pt idx="7">
                  <c:v>24</c:v>
                </c:pt>
                <c:pt idx="8">
                  <c:v>27</c:v>
                </c:pt>
                <c:pt idx="9">
                  <c:v>21</c:v>
                </c:pt>
                <c:pt idx="10">
                  <c:v>14</c:v>
                </c:pt>
                <c:pt idx="11">
                  <c:v>16</c:v>
                </c:pt>
                <c:pt idx="12">
                  <c:v>10</c:v>
                </c:pt>
                <c:pt idx="13">
                  <c:v>14</c:v>
                </c:pt>
                <c:pt idx="14">
                  <c:v>11</c:v>
                </c:pt>
                <c:pt idx="15">
                  <c:v>18</c:v>
                </c:pt>
                <c:pt idx="16">
                  <c:v>8</c:v>
                </c:pt>
                <c:pt idx="17">
                  <c:v>11</c:v>
                </c:pt>
                <c:pt idx="18">
                  <c:v>18</c:v>
                </c:pt>
                <c:pt idx="19">
                  <c:v>10</c:v>
                </c:pt>
                <c:pt idx="20">
                  <c:v>195</c:v>
                </c:pt>
                <c:pt idx="21">
                  <c:v>49</c:v>
                </c:pt>
                <c:pt idx="22">
                  <c:v>22</c:v>
                </c:pt>
                <c:pt idx="2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F2-4BD2-A408-D5E6405385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НОКУ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8518518518518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889E-3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779E-3"/>
                  <c:y val="-2.4074074074074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3.5185185185185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444444444444447E-4"/>
                  <c:y val="-3.79630358705161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125000000000001E-2"/>
                      <c:h val="3.075925925925925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5.0925337632079971E-17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3888888888888889E-3"/>
                  <c:y val="-2.77777777777779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777777777777779E-3"/>
                  <c:y val="-2.0370370370370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4.1666666666666154E-3"/>
                  <c:y val="-2.9629629629629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888888888889399E-3"/>
                  <c:y val="-1.8518518518518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185067526415994E-16"/>
                  <c:y val="-2.4074074074074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888888888888889E-3"/>
                  <c:y val="-3.51851851851851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3888888888888889E-3"/>
                  <c:y val="-2.59259259259259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777777777777779E-3"/>
                  <c:y val="-2.2222222222222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3888888888888889E-3"/>
                  <c:y val="-2.0370370370370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2.4074074074074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1.8518518518518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4.1666666666666666E-3"/>
                  <c:y val="-2.9629629629629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2.7777777777777779E-3"/>
                  <c:y val="-2.592592592592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1.3888888888889906E-3"/>
                  <c:y val="-2.40740740740740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3.3333333333333229E-2"/>
                  <c:y val="-2.03703703703703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0185067526415994E-16"/>
                  <c:y val="-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1.3888888888888889E-3"/>
                  <c:y val="-3.14814814814816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6FD-4667-B67A-74CBF6F5BF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4.1666666666666666E-3"/>
                  <c:y val="-4.0740740740740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7B3-49B6-AAC9-54869C3FBEF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Базарносызганский</c:v>
                </c:pt>
                <c:pt idx="1">
                  <c:v>Барышский</c:v>
                </c:pt>
                <c:pt idx="2">
                  <c:v>Вешкаймский</c:v>
                </c:pt>
                <c:pt idx="3">
                  <c:v>Димитровград</c:v>
                </c:pt>
                <c:pt idx="4">
                  <c:v>Инзенский</c:v>
                </c:pt>
                <c:pt idx="5">
                  <c:v>Карсунский</c:v>
                </c:pt>
                <c:pt idx="6">
                  <c:v>Кузоватовский</c:v>
                </c:pt>
                <c:pt idx="7">
                  <c:v>Майнский</c:v>
                </c:pt>
                <c:pt idx="8">
                  <c:v>Мелекесский</c:v>
                </c:pt>
                <c:pt idx="9">
                  <c:v>Николаевский</c:v>
                </c:pt>
                <c:pt idx="10">
                  <c:v>Новомалыклинский</c:v>
                </c:pt>
                <c:pt idx="11">
                  <c:v>Новоспасский</c:v>
                </c:pt>
                <c:pt idx="12">
                  <c:v>Новоульяновский</c:v>
                </c:pt>
                <c:pt idx="13">
                  <c:v>Павловский</c:v>
                </c:pt>
                <c:pt idx="14">
                  <c:v>Радищевский</c:v>
                </c:pt>
                <c:pt idx="15">
                  <c:v>Сенгилеевский</c:v>
                </c:pt>
                <c:pt idx="16">
                  <c:v>Старокулаткинский</c:v>
                </c:pt>
                <c:pt idx="17">
                  <c:v>Старомайнский</c:v>
                </c:pt>
                <c:pt idx="18">
                  <c:v>Сурский</c:v>
                </c:pt>
                <c:pt idx="19">
                  <c:v>Тереньгульский</c:v>
                </c:pt>
                <c:pt idx="20">
                  <c:v>Ульяновск</c:v>
                </c:pt>
                <c:pt idx="21">
                  <c:v>Ульяновский</c:v>
                </c:pt>
                <c:pt idx="22">
                  <c:v>Чердаклинский</c:v>
                </c:pt>
                <c:pt idx="23">
                  <c:v>Цильнинский</c:v>
                </c:pt>
              </c:strCache>
            </c:strRef>
          </c:cat>
          <c:val>
            <c:numRef>
              <c:f>Лист1!$B$2:$B$25</c:f>
              <c:numCache>
                <c:formatCode>General</c:formatCode>
                <c:ptCount val="24"/>
                <c:pt idx="0">
                  <c:v>3</c:v>
                </c:pt>
                <c:pt idx="1">
                  <c:v>9</c:v>
                </c:pt>
                <c:pt idx="2">
                  <c:v>7</c:v>
                </c:pt>
                <c:pt idx="3">
                  <c:v>16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9</c:v>
                </c:pt>
                <c:pt idx="9">
                  <c:v>5</c:v>
                </c:pt>
                <c:pt idx="10">
                  <c:v>6</c:v>
                </c:pt>
                <c:pt idx="11">
                  <c:v>10</c:v>
                </c:pt>
                <c:pt idx="12">
                  <c:v>4</c:v>
                </c:pt>
                <c:pt idx="13">
                  <c:v>7</c:v>
                </c:pt>
                <c:pt idx="14">
                  <c:v>6</c:v>
                </c:pt>
                <c:pt idx="15">
                  <c:v>6</c:v>
                </c:pt>
                <c:pt idx="16">
                  <c:v>5</c:v>
                </c:pt>
                <c:pt idx="17">
                  <c:v>7</c:v>
                </c:pt>
                <c:pt idx="18">
                  <c:v>5</c:v>
                </c:pt>
                <c:pt idx="19">
                  <c:v>5</c:v>
                </c:pt>
                <c:pt idx="20">
                  <c:v>73</c:v>
                </c:pt>
                <c:pt idx="21">
                  <c:v>8</c:v>
                </c:pt>
                <c:pt idx="22">
                  <c:v>9</c:v>
                </c:pt>
                <c:pt idx="2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F2-4BD2-A408-D5E6405385E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472993392"/>
        <c:axId val="-472993936"/>
      </c:barChart>
      <c:catAx>
        <c:axId val="-47299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72993936"/>
        <c:crosses val="autoZero"/>
        <c:auto val="1"/>
        <c:lblAlgn val="ctr"/>
        <c:lblOffset val="100"/>
        <c:noMultiLvlLbl val="0"/>
      </c:catAx>
      <c:valAx>
        <c:axId val="-47299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7299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065015310586181"/>
          <c:y val="0.93988159813356675"/>
          <c:w val="0.22824015748031495"/>
          <c:h val="4.6916010498687662E-2"/>
        </c:manualLayout>
      </c:layout>
      <c:overlay val="0"/>
      <c:spPr>
        <a:solidFill>
          <a:schemeClr val="bg1"/>
        </a:solidFill>
        <a:ln w="3175"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критерий «Открытость»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5437859669874669E-17"/>
                  <c:y val="5.86355104378001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71B-4E10-8F2B-231D4CA9C9F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90300914955955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71B-4E10-8F2B-231D4CA9C9F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94473558475154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2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71B-4E10-8F2B-231D4CA9C9F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Отлично (81-100 баллов)</c:v>
                </c:pt>
                <c:pt idx="1">
                  <c:v>Хорошо (61-80 баллов)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273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B-4E10-8F2B-231D4CA9C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482718736"/>
        <c:axId val="-482718192"/>
      </c:barChart>
      <c:catAx>
        <c:axId val="-48271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82718192"/>
        <c:crosses val="autoZero"/>
        <c:auto val="1"/>
        <c:lblAlgn val="ctr"/>
        <c:lblOffset val="100"/>
        <c:noMultiLvlLbl val="0"/>
      </c:catAx>
      <c:valAx>
        <c:axId val="-48271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8271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отлично</c:v>
                </c:pt>
                <c:pt idx="1">
                  <c:v>хорошо</c:v>
                </c:pt>
                <c:pt idx="2">
                  <c:v>удовлетворительно</c:v>
                </c:pt>
                <c:pt idx="3">
                  <c:v>ниже среднего</c:v>
                </c:pt>
                <c:pt idx="4">
                  <c:v>неудовлетворительно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82</c:v>
                </c:pt>
                <c:pt idx="2">
                  <c:v>150</c:v>
                </c:pt>
                <c:pt idx="3">
                  <c:v>43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8B-47BD-8952-89FE7540A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472991760"/>
        <c:axId val="-447441072"/>
      </c:barChart>
      <c:catAx>
        <c:axId val="-47299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47441072"/>
        <c:crosses val="autoZero"/>
        <c:auto val="1"/>
        <c:lblAlgn val="ctr"/>
        <c:lblOffset val="100"/>
        <c:noMultiLvlLbl val="0"/>
      </c:catAx>
      <c:valAx>
        <c:axId val="-44744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472991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BD9AB-1EFF-44BA-A779-B4E4FFA16E4B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E73B76-83B2-48F9-8B48-23F649EFE7EE}">
      <dgm:prSet phldrT="[Текст]" custT="1"/>
      <dgm:spPr/>
      <dgm:t>
        <a:bodyPr/>
        <a:lstStyle/>
        <a:p>
          <a:pPr algn="just"/>
          <a:r>
            <a:rPr lang="ru-RU" sz="2200" b="1" dirty="0" smtClean="0"/>
            <a:t>доля получателей образовательных услуг, которые готовы рекомендовать организацию родственникам и знакомым (</a:t>
          </a:r>
          <a:r>
            <a:rPr lang="ru-RU" sz="2400" b="1" dirty="0" smtClean="0">
              <a:solidFill>
                <a:srgbClr val="FFCCFF"/>
              </a:solidFill>
            </a:rPr>
            <a:t>130  ОО </a:t>
          </a:r>
          <a:r>
            <a:rPr lang="ru-RU" sz="2200" b="1" dirty="0" smtClean="0"/>
            <a:t>–  100 баллов)</a:t>
          </a:r>
          <a:endParaRPr lang="ru-RU" sz="2200" b="1" dirty="0"/>
        </a:p>
      </dgm:t>
    </dgm:pt>
    <dgm:pt modelId="{ED570C34-F7EF-455E-AC3E-96B4D1794B67}" type="parTrans" cxnId="{BAA4C716-F3D6-4FD0-BB8A-AAAA348B1E37}">
      <dgm:prSet/>
      <dgm:spPr/>
      <dgm:t>
        <a:bodyPr/>
        <a:lstStyle/>
        <a:p>
          <a:endParaRPr lang="ru-RU"/>
        </a:p>
      </dgm:t>
    </dgm:pt>
    <dgm:pt modelId="{5AE3095C-A665-4386-95A7-9AD3773C1F60}" type="sibTrans" cxnId="{BAA4C716-F3D6-4FD0-BB8A-AAAA348B1E37}">
      <dgm:prSet/>
      <dgm:spPr/>
      <dgm:t>
        <a:bodyPr/>
        <a:lstStyle/>
        <a:p>
          <a:endParaRPr lang="ru-RU"/>
        </a:p>
      </dgm:t>
    </dgm:pt>
    <dgm:pt modelId="{847DC07B-5D8D-48D4-80A0-2CD50D55E720}">
      <dgm:prSet phldrT="[Текст]" custT="1"/>
      <dgm:spPr/>
      <dgm:t>
        <a:bodyPr/>
        <a:lstStyle/>
        <a:p>
          <a:pPr algn="just"/>
          <a:r>
            <a:rPr lang="ru-RU" sz="2200" b="1" dirty="0" smtClean="0"/>
            <a:t>доля получателей образовательных услуг, удовлетворенных удобством графика работы организации (</a:t>
          </a:r>
          <a:r>
            <a:rPr lang="ru-RU" sz="2400" b="1" dirty="0" smtClean="0">
              <a:solidFill>
                <a:srgbClr val="FFCCFF"/>
              </a:solidFill>
            </a:rPr>
            <a:t>146 ОО </a:t>
          </a:r>
          <a:r>
            <a:rPr lang="ru-RU" sz="2200" b="1" dirty="0" smtClean="0"/>
            <a:t>–  100 баллов)</a:t>
          </a:r>
          <a:endParaRPr lang="ru-RU" sz="2200" b="1" dirty="0"/>
        </a:p>
      </dgm:t>
    </dgm:pt>
    <dgm:pt modelId="{151DCD13-5C7B-4789-9F50-FE2D6139C14F}" type="parTrans" cxnId="{E194C7ED-A623-4AE7-BDD6-F371D5CF28A3}">
      <dgm:prSet/>
      <dgm:spPr/>
      <dgm:t>
        <a:bodyPr/>
        <a:lstStyle/>
        <a:p>
          <a:endParaRPr lang="ru-RU"/>
        </a:p>
      </dgm:t>
    </dgm:pt>
    <dgm:pt modelId="{7997AE5F-7571-44FE-A88E-C0804DFE3D1B}" type="sibTrans" cxnId="{E194C7ED-A623-4AE7-BDD6-F371D5CF28A3}">
      <dgm:prSet/>
      <dgm:spPr/>
      <dgm:t>
        <a:bodyPr/>
        <a:lstStyle/>
        <a:p>
          <a:endParaRPr lang="ru-RU"/>
        </a:p>
      </dgm:t>
    </dgm:pt>
    <dgm:pt modelId="{CF052C31-0926-4C6C-A067-9724189195F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200" b="1" dirty="0" smtClean="0"/>
            <a:t>доля получателей образовательных услуг, удовлетворенных в целом условиями оказания образовательных услуг в организации </a:t>
          </a:r>
        </a:p>
        <a:p>
          <a:pPr>
            <a:spcAft>
              <a:spcPct val="35000"/>
            </a:spcAft>
          </a:pPr>
          <a:r>
            <a:rPr lang="ru-RU" sz="2200" b="1" dirty="0" smtClean="0"/>
            <a:t>(</a:t>
          </a:r>
          <a:r>
            <a:rPr lang="ru-RU" sz="2400" b="1" dirty="0" smtClean="0">
              <a:solidFill>
                <a:srgbClr val="FFCCFF"/>
              </a:solidFill>
            </a:rPr>
            <a:t>156  ОО </a:t>
          </a:r>
          <a:r>
            <a:rPr lang="ru-RU" sz="2200" b="1" dirty="0" smtClean="0"/>
            <a:t>–  100 баллов)</a:t>
          </a:r>
          <a:endParaRPr lang="ru-RU" sz="2200" b="1" dirty="0"/>
        </a:p>
      </dgm:t>
    </dgm:pt>
    <dgm:pt modelId="{71380880-93CC-40AD-8A28-0EA8D537E4D8}" type="parTrans" cxnId="{554C65F6-D82A-4A0E-BED6-934791CA2C38}">
      <dgm:prSet/>
      <dgm:spPr/>
      <dgm:t>
        <a:bodyPr/>
        <a:lstStyle/>
        <a:p>
          <a:endParaRPr lang="ru-RU"/>
        </a:p>
      </dgm:t>
    </dgm:pt>
    <dgm:pt modelId="{C919AAE9-D2E2-491C-AABA-3718FC670C06}" type="sibTrans" cxnId="{554C65F6-D82A-4A0E-BED6-934791CA2C38}">
      <dgm:prSet/>
      <dgm:spPr/>
      <dgm:t>
        <a:bodyPr/>
        <a:lstStyle/>
        <a:p>
          <a:endParaRPr lang="ru-RU"/>
        </a:p>
      </dgm:t>
    </dgm:pt>
    <dgm:pt modelId="{2EBCFD87-B7A3-4763-8465-AFB2CD46E339}" type="pres">
      <dgm:prSet presAssocID="{4EABD9AB-1EFF-44BA-A779-B4E4FFA16E4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ABECE9-197B-4552-8446-3B6CD4E19E3B}" type="pres">
      <dgm:prSet presAssocID="{84E73B76-83B2-48F9-8B48-23F649EFE7EE}" presName="comp" presStyleCnt="0"/>
      <dgm:spPr/>
    </dgm:pt>
    <dgm:pt modelId="{329A9481-5AF9-471D-B47B-F9D2AED27DEC}" type="pres">
      <dgm:prSet presAssocID="{84E73B76-83B2-48F9-8B48-23F649EFE7EE}" presName="box" presStyleLbl="node1" presStyleIdx="0" presStyleCnt="3"/>
      <dgm:spPr/>
      <dgm:t>
        <a:bodyPr/>
        <a:lstStyle/>
        <a:p>
          <a:endParaRPr lang="ru-RU"/>
        </a:p>
      </dgm:t>
    </dgm:pt>
    <dgm:pt modelId="{3E75459C-F637-404B-BFF5-25014CCDC6F5}" type="pres">
      <dgm:prSet presAssocID="{84E73B76-83B2-48F9-8B48-23F649EFE7EE}" presName="img" presStyleLbl="fgImgPlace1" presStyleIdx="0" presStyleCnt="3"/>
      <dgm:spPr/>
    </dgm:pt>
    <dgm:pt modelId="{095281BF-EEFE-4E22-9B92-8BBEEC372B20}" type="pres">
      <dgm:prSet presAssocID="{84E73B76-83B2-48F9-8B48-23F649EFE7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6C0CE-708E-4739-B7E7-CF3D02679835}" type="pres">
      <dgm:prSet presAssocID="{5AE3095C-A665-4386-95A7-9AD3773C1F60}" presName="spacer" presStyleCnt="0"/>
      <dgm:spPr/>
    </dgm:pt>
    <dgm:pt modelId="{A998EEB1-36CD-46BF-BDE2-E95B2C0D2FAB}" type="pres">
      <dgm:prSet presAssocID="{847DC07B-5D8D-48D4-80A0-2CD50D55E720}" presName="comp" presStyleCnt="0"/>
      <dgm:spPr/>
    </dgm:pt>
    <dgm:pt modelId="{947E8863-8319-4A26-904E-A944D5EFB180}" type="pres">
      <dgm:prSet presAssocID="{847DC07B-5D8D-48D4-80A0-2CD50D55E720}" presName="box" presStyleLbl="node1" presStyleIdx="1" presStyleCnt="3"/>
      <dgm:spPr/>
      <dgm:t>
        <a:bodyPr/>
        <a:lstStyle/>
        <a:p>
          <a:endParaRPr lang="ru-RU"/>
        </a:p>
      </dgm:t>
    </dgm:pt>
    <dgm:pt modelId="{D5D791B7-6602-4D3D-9D53-AFE5C16258A1}" type="pres">
      <dgm:prSet presAssocID="{847DC07B-5D8D-48D4-80A0-2CD50D55E720}" presName="img" presStyleLbl="fgImgPlace1" presStyleIdx="1" presStyleCnt="3"/>
      <dgm:spPr/>
    </dgm:pt>
    <dgm:pt modelId="{EFAF4D11-D47D-40C0-8490-615E8FE167DE}" type="pres">
      <dgm:prSet presAssocID="{847DC07B-5D8D-48D4-80A0-2CD50D55E7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6534-7FA5-48E6-8E35-7840682C1340}" type="pres">
      <dgm:prSet presAssocID="{7997AE5F-7571-44FE-A88E-C0804DFE3D1B}" presName="spacer" presStyleCnt="0"/>
      <dgm:spPr/>
    </dgm:pt>
    <dgm:pt modelId="{145E78E2-0AC5-40CE-95E3-5F302325B9C9}" type="pres">
      <dgm:prSet presAssocID="{CF052C31-0926-4C6C-A067-9724189195FB}" presName="comp" presStyleCnt="0"/>
      <dgm:spPr/>
    </dgm:pt>
    <dgm:pt modelId="{D31D5CEF-C12A-4020-AB83-B9FF13044CAD}" type="pres">
      <dgm:prSet presAssocID="{CF052C31-0926-4C6C-A067-9724189195FB}" presName="box" presStyleLbl="node1" presStyleIdx="2" presStyleCnt="3"/>
      <dgm:spPr/>
      <dgm:t>
        <a:bodyPr/>
        <a:lstStyle/>
        <a:p>
          <a:endParaRPr lang="ru-RU"/>
        </a:p>
      </dgm:t>
    </dgm:pt>
    <dgm:pt modelId="{49E199C5-9EA2-4EC6-A926-1C630FF97EA2}" type="pres">
      <dgm:prSet presAssocID="{CF052C31-0926-4C6C-A067-9724189195FB}" presName="img" presStyleLbl="fgImgPlace1" presStyleIdx="2" presStyleCnt="3"/>
      <dgm:spPr/>
    </dgm:pt>
    <dgm:pt modelId="{0D4B4320-9A94-4A68-9FF9-1E36FC2C9C3B}" type="pres">
      <dgm:prSet presAssocID="{CF052C31-0926-4C6C-A067-9724189195F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777E66-FE9A-4A12-ABDB-19EFA240DAA5}" type="presOf" srcId="{847DC07B-5D8D-48D4-80A0-2CD50D55E720}" destId="{947E8863-8319-4A26-904E-A944D5EFB180}" srcOrd="0" destOrd="0" presId="urn:microsoft.com/office/officeart/2005/8/layout/vList4#1"/>
    <dgm:cxn modelId="{E194C7ED-A623-4AE7-BDD6-F371D5CF28A3}" srcId="{4EABD9AB-1EFF-44BA-A779-B4E4FFA16E4B}" destId="{847DC07B-5D8D-48D4-80A0-2CD50D55E720}" srcOrd="1" destOrd="0" parTransId="{151DCD13-5C7B-4789-9F50-FE2D6139C14F}" sibTransId="{7997AE5F-7571-44FE-A88E-C0804DFE3D1B}"/>
    <dgm:cxn modelId="{AE354DB8-0203-4A44-8898-93E61E933D11}" type="presOf" srcId="{847DC07B-5D8D-48D4-80A0-2CD50D55E720}" destId="{EFAF4D11-D47D-40C0-8490-615E8FE167DE}" srcOrd="1" destOrd="0" presId="urn:microsoft.com/office/officeart/2005/8/layout/vList4#1"/>
    <dgm:cxn modelId="{554C65F6-D82A-4A0E-BED6-934791CA2C38}" srcId="{4EABD9AB-1EFF-44BA-A779-B4E4FFA16E4B}" destId="{CF052C31-0926-4C6C-A067-9724189195FB}" srcOrd="2" destOrd="0" parTransId="{71380880-93CC-40AD-8A28-0EA8D537E4D8}" sibTransId="{C919AAE9-D2E2-491C-AABA-3718FC670C06}"/>
    <dgm:cxn modelId="{2E95D9BC-319B-4702-80AE-8B36E170509D}" type="presOf" srcId="{CF052C31-0926-4C6C-A067-9724189195FB}" destId="{0D4B4320-9A94-4A68-9FF9-1E36FC2C9C3B}" srcOrd="1" destOrd="0" presId="urn:microsoft.com/office/officeart/2005/8/layout/vList4#1"/>
    <dgm:cxn modelId="{CD7A11DF-862F-4CE9-9689-BDA7D266FD8E}" type="presOf" srcId="{84E73B76-83B2-48F9-8B48-23F649EFE7EE}" destId="{095281BF-EEFE-4E22-9B92-8BBEEC372B20}" srcOrd="1" destOrd="0" presId="urn:microsoft.com/office/officeart/2005/8/layout/vList4#1"/>
    <dgm:cxn modelId="{323A258B-5E65-49AC-BFEC-020739AF74BF}" type="presOf" srcId="{4EABD9AB-1EFF-44BA-A779-B4E4FFA16E4B}" destId="{2EBCFD87-B7A3-4763-8465-AFB2CD46E339}" srcOrd="0" destOrd="0" presId="urn:microsoft.com/office/officeart/2005/8/layout/vList4#1"/>
    <dgm:cxn modelId="{7FDC379A-4370-4818-A245-BB51348CE8A3}" type="presOf" srcId="{CF052C31-0926-4C6C-A067-9724189195FB}" destId="{D31D5CEF-C12A-4020-AB83-B9FF13044CAD}" srcOrd="0" destOrd="0" presId="urn:microsoft.com/office/officeart/2005/8/layout/vList4#1"/>
    <dgm:cxn modelId="{BAA4C716-F3D6-4FD0-BB8A-AAAA348B1E37}" srcId="{4EABD9AB-1EFF-44BA-A779-B4E4FFA16E4B}" destId="{84E73B76-83B2-48F9-8B48-23F649EFE7EE}" srcOrd="0" destOrd="0" parTransId="{ED570C34-F7EF-455E-AC3E-96B4D1794B67}" sibTransId="{5AE3095C-A665-4386-95A7-9AD3773C1F60}"/>
    <dgm:cxn modelId="{C07E7C1F-7045-4AB4-B912-23628B8B6C25}" type="presOf" srcId="{84E73B76-83B2-48F9-8B48-23F649EFE7EE}" destId="{329A9481-5AF9-471D-B47B-F9D2AED27DEC}" srcOrd="0" destOrd="0" presId="urn:microsoft.com/office/officeart/2005/8/layout/vList4#1"/>
    <dgm:cxn modelId="{4F29EBA1-4FBF-4F85-990A-6C58E896F23A}" type="presParOf" srcId="{2EBCFD87-B7A3-4763-8465-AFB2CD46E339}" destId="{31ABECE9-197B-4552-8446-3B6CD4E19E3B}" srcOrd="0" destOrd="0" presId="urn:microsoft.com/office/officeart/2005/8/layout/vList4#1"/>
    <dgm:cxn modelId="{D14508E8-0D47-449E-90A9-5E616F31DB3B}" type="presParOf" srcId="{31ABECE9-197B-4552-8446-3B6CD4E19E3B}" destId="{329A9481-5AF9-471D-B47B-F9D2AED27DEC}" srcOrd="0" destOrd="0" presId="urn:microsoft.com/office/officeart/2005/8/layout/vList4#1"/>
    <dgm:cxn modelId="{A7486757-69D5-4761-BCE6-F4C50A7F0780}" type="presParOf" srcId="{31ABECE9-197B-4552-8446-3B6CD4E19E3B}" destId="{3E75459C-F637-404B-BFF5-25014CCDC6F5}" srcOrd="1" destOrd="0" presId="urn:microsoft.com/office/officeart/2005/8/layout/vList4#1"/>
    <dgm:cxn modelId="{9342DEB8-07DC-455D-92CE-A3A71B130B34}" type="presParOf" srcId="{31ABECE9-197B-4552-8446-3B6CD4E19E3B}" destId="{095281BF-EEFE-4E22-9B92-8BBEEC372B20}" srcOrd="2" destOrd="0" presId="urn:microsoft.com/office/officeart/2005/8/layout/vList4#1"/>
    <dgm:cxn modelId="{244DEF82-9F31-45D2-B818-A4F525220061}" type="presParOf" srcId="{2EBCFD87-B7A3-4763-8465-AFB2CD46E339}" destId="{EFE6C0CE-708E-4739-B7E7-CF3D02679835}" srcOrd="1" destOrd="0" presId="urn:microsoft.com/office/officeart/2005/8/layout/vList4#1"/>
    <dgm:cxn modelId="{C5711A44-B441-457F-825D-BDF651E0688F}" type="presParOf" srcId="{2EBCFD87-B7A3-4763-8465-AFB2CD46E339}" destId="{A998EEB1-36CD-46BF-BDE2-E95B2C0D2FAB}" srcOrd="2" destOrd="0" presId="urn:microsoft.com/office/officeart/2005/8/layout/vList4#1"/>
    <dgm:cxn modelId="{BA3A12F3-3F47-465A-BF5F-0F15B7C72FF7}" type="presParOf" srcId="{A998EEB1-36CD-46BF-BDE2-E95B2C0D2FAB}" destId="{947E8863-8319-4A26-904E-A944D5EFB180}" srcOrd="0" destOrd="0" presId="urn:microsoft.com/office/officeart/2005/8/layout/vList4#1"/>
    <dgm:cxn modelId="{CE6A2626-BB67-4537-A8D1-E2CF2562D9F4}" type="presParOf" srcId="{A998EEB1-36CD-46BF-BDE2-E95B2C0D2FAB}" destId="{D5D791B7-6602-4D3D-9D53-AFE5C16258A1}" srcOrd="1" destOrd="0" presId="urn:microsoft.com/office/officeart/2005/8/layout/vList4#1"/>
    <dgm:cxn modelId="{70649C3E-2701-49B8-893B-7DD65A098AED}" type="presParOf" srcId="{A998EEB1-36CD-46BF-BDE2-E95B2C0D2FAB}" destId="{EFAF4D11-D47D-40C0-8490-615E8FE167DE}" srcOrd="2" destOrd="0" presId="urn:microsoft.com/office/officeart/2005/8/layout/vList4#1"/>
    <dgm:cxn modelId="{A0BB974A-68AF-4AFE-A4D4-AB9B47FB7A2D}" type="presParOf" srcId="{2EBCFD87-B7A3-4763-8465-AFB2CD46E339}" destId="{42856534-7FA5-48E6-8E35-7840682C1340}" srcOrd="3" destOrd="0" presId="urn:microsoft.com/office/officeart/2005/8/layout/vList4#1"/>
    <dgm:cxn modelId="{C2A94314-86CE-4829-B3F8-086E316C48A7}" type="presParOf" srcId="{2EBCFD87-B7A3-4763-8465-AFB2CD46E339}" destId="{145E78E2-0AC5-40CE-95E3-5F302325B9C9}" srcOrd="4" destOrd="0" presId="urn:microsoft.com/office/officeart/2005/8/layout/vList4#1"/>
    <dgm:cxn modelId="{A11B0DB8-5856-48C8-B5EA-0C0656BEEEC8}" type="presParOf" srcId="{145E78E2-0AC5-40CE-95E3-5F302325B9C9}" destId="{D31D5CEF-C12A-4020-AB83-B9FF13044CAD}" srcOrd="0" destOrd="0" presId="urn:microsoft.com/office/officeart/2005/8/layout/vList4#1"/>
    <dgm:cxn modelId="{05CD0C2E-DC63-40AC-8A9C-0B64793553E5}" type="presParOf" srcId="{145E78E2-0AC5-40CE-95E3-5F302325B9C9}" destId="{49E199C5-9EA2-4EC6-A926-1C630FF97EA2}" srcOrd="1" destOrd="0" presId="urn:microsoft.com/office/officeart/2005/8/layout/vList4#1"/>
    <dgm:cxn modelId="{73371C4F-1415-439C-ACBF-951DF33861EA}" type="presParOf" srcId="{145E78E2-0AC5-40CE-95E3-5F302325B9C9}" destId="{0D4B4320-9A94-4A68-9FF9-1E36FC2C9C3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22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4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 flipV="1">
            <a:off x="0" y="5840625"/>
            <a:ext cx="8771373" cy="1017375"/>
            <a:chOff x="0" y="0"/>
            <a:chExt cx="12002532" cy="10173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65316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0942" y="1696740"/>
            <a:ext cx="683276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600" b="1" dirty="0" smtClean="0">
                <a:solidFill>
                  <a:srgbClr val="000099"/>
                </a:solidFill>
              </a:rPr>
              <a:t>О результатах</a:t>
            </a:r>
          </a:p>
          <a:p>
            <a:pPr algn="ctr" fontAlgn="base"/>
            <a:r>
              <a:rPr lang="ru-RU" sz="3600" b="1" dirty="0" smtClean="0">
                <a:solidFill>
                  <a:srgbClr val="000099"/>
                </a:solidFill>
              </a:rPr>
              <a:t>независимой оценки</a:t>
            </a:r>
          </a:p>
          <a:p>
            <a:pPr algn="ctr" fontAlgn="base"/>
            <a:r>
              <a:rPr lang="ru-RU" sz="3600" b="1" dirty="0" smtClean="0">
                <a:solidFill>
                  <a:srgbClr val="000099"/>
                </a:solidFill>
              </a:rPr>
              <a:t>качества условий осуществления</a:t>
            </a:r>
          </a:p>
          <a:p>
            <a:pPr algn="ctr" fontAlgn="base"/>
            <a:r>
              <a:rPr lang="ru-RU" sz="3600" b="1" dirty="0" smtClean="0">
                <a:solidFill>
                  <a:srgbClr val="000099"/>
                </a:solidFill>
              </a:rPr>
              <a:t>образовательной деятельности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5000628" y="4429132"/>
            <a:ext cx="3778422" cy="14700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Докладчик:</a:t>
            </a:r>
            <a:r>
              <a:rPr lang="en-US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</a:t>
            </a:r>
            <a:endParaRPr lang="ru-RU" sz="1600" b="1" dirty="0" smtClean="0">
              <a:solidFill>
                <a:srgbClr val="422A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Заместитель директора </a:t>
            </a:r>
            <a:r>
              <a:rPr lang="ru-RU" sz="1600" b="1" dirty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департамента по надзору и контролю в сфере </a:t>
            </a:r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образования Министерства образования и науки Ульяновской области </a:t>
            </a:r>
          </a:p>
          <a:p>
            <a:r>
              <a:rPr lang="ru-RU" sz="1600" b="1" dirty="0" err="1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Т.Н.Позапарьева</a:t>
            </a:r>
            <a:endParaRPr lang="ru-RU" sz="1600" b="1" dirty="0">
              <a:solidFill>
                <a:srgbClr val="422A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3500430" y="6143644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A8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Ульяновск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22A8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3500430" y="6551898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марта 2020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2857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Результаты НОКУ по отдельным критериям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256867882"/>
              </p:ext>
            </p:extLst>
          </p:nvPr>
        </p:nvGraphicFramePr>
        <p:xfrm>
          <a:off x="32363" y="604019"/>
          <a:ext cx="5152523" cy="458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Объект 3"/>
          <p:cNvSpPr>
            <a:spLocks noGrp="1"/>
          </p:cNvSpPr>
          <p:nvPr>
            <p:ph idx="1"/>
          </p:nvPr>
        </p:nvSpPr>
        <p:spPr>
          <a:xfrm>
            <a:off x="4764403" y="692696"/>
            <a:ext cx="4236753" cy="437144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Сектор «удовлетворительно» –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5 образовательных организаций:</a:t>
            </a:r>
          </a:p>
          <a:p>
            <a:r>
              <a:rPr lang="ru-RU" sz="1800" b="1" dirty="0" smtClean="0"/>
              <a:t>МБДОУ </a:t>
            </a:r>
            <a:r>
              <a:rPr lang="ru-RU" sz="1800" b="1" dirty="0"/>
              <a:t>«Центр развития ребёнка – детский сад № 8 «</a:t>
            </a:r>
            <a:r>
              <a:rPr lang="ru-RU" sz="1800" b="1" dirty="0" err="1"/>
              <a:t>Рябинушка</a:t>
            </a:r>
            <a:r>
              <a:rPr lang="ru-RU" sz="1800" b="1" dirty="0"/>
              <a:t>» </a:t>
            </a:r>
            <a:r>
              <a:rPr lang="ru-RU" sz="1800" b="1" dirty="0" err="1"/>
              <a:t>г.Димитровграда</a:t>
            </a:r>
            <a:r>
              <a:rPr lang="ru-RU" sz="1800" b="1" dirty="0"/>
              <a:t>» </a:t>
            </a:r>
            <a:r>
              <a:rPr lang="ru-RU" sz="1800" b="1" i="1" dirty="0">
                <a:solidFill>
                  <a:srgbClr val="000099"/>
                </a:solidFill>
              </a:rPr>
              <a:t>(</a:t>
            </a:r>
            <a:r>
              <a:rPr lang="ru-RU" sz="1800" b="1" i="1" dirty="0" smtClean="0">
                <a:solidFill>
                  <a:srgbClr val="000099"/>
                </a:solidFill>
              </a:rPr>
              <a:t>55 баллов)</a:t>
            </a:r>
            <a:r>
              <a:rPr lang="ru-RU" sz="1800" b="1" i="1" dirty="0" smtClean="0"/>
              <a:t>,</a:t>
            </a:r>
          </a:p>
          <a:p>
            <a:r>
              <a:rPr lang="ru-RU" sz="1800" b="1" dirty="0" smtClean="0"/>
              <a:t>МКОО </a:t>
            </a:r>
            <a:r>
              <a:rPr lang="ru-RU" sz="1800" b="1" dirty="0"/>
              <a:t>Новиковская СШ </a:t>
            </a:r>
            <a:r>
              <a:rPr lang="ru-RU" sz="1800" b="1" dirty="0" err="1"/>
              <a:t>Старомайнского</a:t>
            </a:r>
            <a:r>
              <a:rPr lang="ru-RU" sz="1800" b="1" dirty="0"/>
              <a:t> района </a:t>
            </a:r>
            <a:r>
              <a:rPr lang="ru-RU" sz="1800" b="1" i="1" dirty="0">
                <a:solidFill>
                  <a:srgbClr val="000099"/>
                </a:solidFill>
              </a:rPr>
              <a:t>(55 баллов</a:t>
            </a:r>
            <a:r>
              <a:rPr lang="ru-RU" sz="1800" b="1" i="1" dirty="0" smtClean="0">
                <a:solidFill>
                  <a:srgbClr val="000099"/>
                </a:solidFill>
              </a:rPr>
              <a:t>)</a:t>
            </a:r>
            <a:r>
              <a:rPr lang="ru-RU" sz="1800" b="1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1800" b="1" dirty="0" smtClean="0"/>
              <a:t>МБДОУ </a:t>
            </a:r>
            <a:r>
              <a:rPr lang="ru-RU" sz="1800" b="1" dirty="0"/>
              <a:t>«Детский сад «Крепыш» </a:t>
            </a:r>
            <a:r>
              <a:rPr lang="ru-RU" sz="1800" b="1" dirty="0" err="1" smtClean="0"/>
              <a:t>г.Димитровграда</a:t>
            </a:r>
            <a:r>
              <a:rPr lang="ru-RU" sz="1800" b="1" dirty="0"/>
              <a:t>»</a:t>
            </a:r>
            <a:r>
              <a:rPr lang="ru-RU" sz="1800" b="1" i="1" dirty="0"/>
              <a:t> </a:t>
            </a:r>
            <a:r>
              <a:rPr lang="ru-RU" sz="1800" b="1" i="1" dirty="0">
                <a:solidFill>
                  <a:srgbClr val="000099"/>
                </a:solidFill>
              </a:rPr>
              <a:t>(54,83 баллов</a:t>
            </a:r>
            <a:r>
              <a:rPr lang="ru-RU" sz="1800" b="1" i="1" dirty="0" smtClean="0">
                <a:solidFill>
                  <a:srgbClr val="000099"/>
                </a:solidFill>
              </a:rPr>
              <a:t>)</a:t>
            </a:r>
            <a:r>
              <a:rPr lang="ru-RU" sz="1800" b="1" dirty="0" smtClean="0"/>
              <a:t>,</a:t>
            </a:r>
          </a:p>
          <a:p>
            <a:r>
              <a:rPr lang="ru-RU" sz="1800" b="1" dirty="0" smtClean="0"/>
              <a:t>МОУ </a:t>
            </a:r>
            <a:r>
              <a:rPr lang="ru-RU" sz="1800" b="1" dirty="0" err="1"/>
              <a:t>Калмаюрская</a:t>
            </a:r>
            <a:r>
              <a:rPr lang="ru-RU" sz="1800" b="1" dirty="0"/>
              <a:t> СШ им. </a:t>
            </a:r>
            <a:r>
              <a:rPr lang="ru-RU" sz="1800" b="1" dirty="0" err="1"/>
              <a:t>Д.И.Шарипова</a:t>
            </a:r>
            <a:r>
              <a:rPr lang="ru-RU" sz="1800" b="1" dirty="0"/>
              <a:t> </a:t>
            </a:r>
            <a:r>
              <a:rPr lang="ru-RU" sz="1800" b="1" dirty="0" err="1"/>
              <a:t>Чердаклинского</a:t>
            </a:r>
            <a:r>
              <a:rPr lang="ru-RU" sz="1800" b="1" dirty="0"/>
              <a:t> района </a:t>
            </a:r>
            <a:r>
              <a:rPr lang="ru-RU" sz="1800" b="1" i="1" dirty="0">
                <a:solidFill>
                  <a:srgbClr val="000099"/>
                </a:solidFill>
              </a:rPr>
              <a:t>(55 баллов</a:t>
            </a:r>
            <a:r>
              <a:rPr lang="ru-RU" sz="1800" b="1" i="1" dirty="0" smtClean="0">
                <a:solidFill>
                  <a:srgbClr val="000099"/>
                </a:solidFill>
              </a:rPr>
              <a:t>)</a:t>
            </a:r>
            <a:r>
              <a:rPr lang="ru-RU" sz="1800" b="1" dirty="0" smtClean="0"/>
              <a:t>,</a:t>
            </a:r>
          </a:p>
          <a:p>
            <a:r>
              <a:rPr lang="ru-RU" sz="1800" b="1" dirty="0" smtClean="0"/>
              <a:t>МОУ </a:t>
            </a:r>
            <a:r>
              <a:rPr lang="ru-RU" sz="1800" b="1" dirty="0"/>
              <a:t>Архангельская СШ им. писателя </a:t>
            </a:r>
            <a:r>
              <a:rPr lang="ru-RU" sz="1800" b="1" dirty="0" err="1" smtClean="0"/>
              <a:t>И.А.Гончарова</a:t>
            </a:r>
            <a:r>
              <a:rPr lang="ru-RU" sz="1800" b="1" dirty="0" smtClean="0"/>
              <a:t> </a:t>
            </a:r>
            <a:r>
              <a:rPr lang="ru-RU" sz="1800" b="1" i="1" dirty="0" smtClean="0">
                <a:solidFill>
                  <a:srgbClr val="000099"/>
                </a:solidFill>
              </a:rPr>
              <a:t>(</a:t>
            </a:r>
            <a:r>
              <a:rPr lang="ru-RU" sz="1800" b="1" i="1" dirty="0">
                <a:solidFill>
                  <a:srgbClr val="000099"/>
                </a:solidFill>
              </a:rPr>
              <a:t>50,59 баллов)</a:t>
            </a:r>
            <a:r>
              <a:rPr lang="ru-RU" sz="1800" b="1" dirty="0"/>
              <a:t>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43157" y="5085184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критерий «Комфортность»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92593" y="5541039"/>
            <a:ext cx="4502383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288 образовательных организаций (100 %)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«отлично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94580" y="5541038"/>
            <a:ext cx="41763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108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получили максимальные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7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2857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Результаты НОКУ по отдельным критериям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17425" y="1008381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критерий «Удовлетворённость»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002534"/>
            <a:ext cx="468720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критерий «Доброжелательность»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1571" y="1484784"/>
            <a:ext cx="4206923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287 образовательных организаций (99,65%)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«отлично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8385" y="2996952"/>
            <a:ext cx="421010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115 образовательных организаций получили максимальные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15227" y="1484784"/>
            <a:ext cx="428593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287 образовательных организаций (99,65%)</a:t>
            </a:r>
          </a:p>
          <a:p>
            <a:pPr algn="ctr"/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сектор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«отлично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41533" y="2996952"/>
            <a:ext cx="425962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108 образовательных организаций получили максимальные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100 баллов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3137" y="4451628"/>
            <a:ext cx="424802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организация (МБОУ «Садовская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средняя школа»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сектор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«хорошо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8385" y="4437112"/>
            <a:ext cx="4210109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 образовательная организация (МОУ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Богдашкинская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СШ им. Героя Советского Союза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П.В.Лаптева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Цильнинского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р-на)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сектор хорошо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8297" y="260648"/>
            <a:ext cx="842221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независимой оценки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отдельным категориям образовательных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18638"/>
              </p:ext>
            </p:extLst>
          </p:nvPr>
        </p:nvGraphicFramePr>
        <p:xfrm>
          <a:off x="238944" y="1230268"/>
          <a:ext cx="8669324" cy="45337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3472">
                  <a:extLst>
                    <a:ext uri="{9D8B030D-6E8A-4147-A177-3AD203B41FA5}">
                      <a16:colId xmlns:a16="http://schemas.microsoft.com/office/drawing/2014/main" xmlns="" val="2159853027"/>
                    </a:ext>
                  </a:extLst>
                </a:gridCol>
                <a:gridCol w="4508736">
                  <a:extLst>
                    <a:ext uri="{9D8B030D-6E8A-4147-A177-3AD203B41FA5}">
                      <a16:colId xmlns:a16="http://schemas.microsoft.com/office/drawing/2014/main" xmlns="" val="4147151730"/>
                    </a:ext>
                  </a:extLst>
                </a:gridCol>
                <a:gridCol w="930503">
                  <a:extLst>
                    <a:ext uri="{9D8B030D-6E8A-4147-A177-3AD203B41FA5}">
                      <a16:colId xmlns:a16="http://schemas.microsoft.com/office/drawing/2014/main" xmlns="" val="2841164450"/>
                    </a:ext>
                  </a:extLst>
                </a:gridCol>
                <a:gridCol w="903375">
                  <a:extLst>
                    <a:ext uri="{9D8B030D-6E8A-4147-A177-3AD203B41FA5}">
                      <a16:colId xmlns:a16="http://schemas.microsoft.com/office/drawing/2014/main" xmlns="" val="2341013767"/>
                    </a:ext>
                  </a:extLst>
                </a:gridCol>
                <a:gridCol w="903375">
                  <a:extLst>
                    <a:ext uri="{9D8B030D-6E8A-4147-A177-3AD203B41FA5}">
                      <a16:colId xmlns:a16="http://schemas.microsoft.com/office/drawing/2014/main" xmlns="" val="2949065445"/>
                    </a:ext>
                  </a:extLst>
                </a:gridCol>
                <a:gridCol w="879863">
                  <a:extLst>
                    <a:ext uri="{9D8B030D-6E8A-4147-A177-3AD203B41FA5}">
                      <a16:colId xmlns:a16="http://schemas.microsoft.com/office/drawing/2014/main" xmlns="" val="1076818901"/>
                    </a:ext>
                  </a:extLst>
                </a:gridCol>
              </a:tblGrid>
              <a:tr h="367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Оцениваемый критерий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ООО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ДОУ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ПОО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УДО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25681799"/>
                  </a:ext>
                </a:extLst>
              </a:tr>
              <a:tr h="713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Открытость и доступность информации об организации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93,99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90,35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92,82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89,93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1881596"/>
                  </a:ext>
                </a:extLst>
              </a:tr>
              <a:tr h="713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Комфортность условий предоставления услуг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96,95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98,82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97,48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99,18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0133240"/>
                  </a:ext>
                </a:extLst>
              </a:tr>
              <a:tr h="713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Доступность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услуг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для инвалидов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61,08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46,76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57,72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53,47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790657"/>
                  </a:ext>
                </a:extLst>
              </a:tr>
              <a:tr h="713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Доброжелательность, вежливость работников организации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97,54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99,18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97,95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99,53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506106"/>
                  </a:ext>
                </a:extLst>
              </a:tr>
              <a:tr h="713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Удовлетворенность условиями оказания услуг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97,32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98,77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97,63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99,46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7840777"/>
                  </a:ext>
                </a:extLst>
              </a:tr>
              <a:tr h="601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2060"/>
                          </a:solidFill>
                          <a:effectLst/>
                        </a:rPr>
                        <a:t>Итоговый показатель </a:t>
                      </a:r>
                      <a:endParaRPr lang="ru-RU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89,38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86,78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88,72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88,35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2289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6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2857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Результаты НОКУ по отдельным критериям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686627"/>
            <a:ext cx="835557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критерий 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«Удовлетворённость условиями оказания услуг»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00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055548815"/>
              </p:ext>
            </p:extLst>
          </p:nvPr>
        </p:nvGraphicFramePr>
        <p:xfrm>
          <a:off x="142844" y="1235140"/>
          <a:ext cx="8778000" cy="460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3640" y="1640994"/>
            <a:ext cx="15760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97,65%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0080" y="3232422"/>
            <a:ext cx="15760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98,07%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3640" y="4827767"/>
            <a:ext cx="157607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98,28%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42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8143" y="2620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Результаты НОКУ по отдельным критериям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02400" y="963677"/>
            <a:ext cx="468720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contourW="12700">
              <a:bevelT w="38100" h="38100"/>
              <a:contourClr>
                <a:srgbClr val="C00000"/>
              </a:contourClr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критерий «Доступность»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002864745"/>
              </p:ext>
            </p:extLst>
          </p:nvPr>
        </p:nvGraphicFramePr>
        <p:xfrm>
          <a:off x="45425" y="1425342"/>
          <a:ext cx="9001156" cy="4430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80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37476" t="22438" r="36717" b="9202"/>
          <a:stretch/>
        </p:blipFill>
        <p:spPr>
          <a:xfrm rot="387741">
            <a:off x="5914454" y="1453471"/>
            <a:ext cx="2902145" cy="4322323"/>
          </a:xfrm>
          <a:prstGeom prst="rect">
            <a:avLst/>
          </a:prstGeom>
        </p:spPr>
      </p:pic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3" y="260648"/>
            <a:ext cx="8143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деятельности образовательных организаций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76" y="1147330"/>
            <a:ext cx="587178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1. Определить по результатам независимой оценки и </a:t>
            </a:r>
            <a:r>
              <a:rPr lang="ru-RU" b="1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применить к </a:t>
            </a:r>
            <a:r>
              <a:rPr lang="ru-RU" b="1" dirty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руководителям соответствующих организаций или другим уполномоченным лицам (при необходимости) меры поощрения или дисциплинарного взыскания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0376" y="2820182"/>
            <a:ext cx="587178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2. Принять дополнительные меры по улучшению качества условий осуществления образовательной деятельности образовательными организациями (при необходимости);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77" y="4256840"/>
            <a:ext cx="587178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PT Astra Serif" panose="020A0603040505020204" pitchFamily="18" charset="-52"/>
                <a:ea typeface="Times New Roman" panose="02020603050405020304" pitchFamily="18" charset="0"/>
              </a:rPr>
              <a:t>3. Организовать информационно-разъяснительную работу среди населения по информированию граждан о возможности их участия в проведении независимой оценки, а также о результатах мероприятий по устранению выявленных недостатков.</a:t>
            </a:r>
            <a:endParaRPr lang="ru-RU" sz="1100" b="1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8297" y="260648"/>
            <a:ext cx="8422215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2020 год: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43" y="869180"/>
            <a:ext cx="8858313" cy="1479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1) провести в 2020 году независимую оценку качества условий осуществления образовательной деятельности организациями, осуществляющими образовательную деятельность, обеспечив 100% охват образовательных организаций, подлежащих независимой оценке;</a:t>
            </a:r>
            <a:endParaRPr lang="ru-RU" sz="1600" b="1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828" y="2509709"/>
            <a:ext cx="8852328" cy="18336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2) обеспечить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выполнение планов по устранению недостатков, выявленных в ходе независимой оценки качества условий осуществления образовательной деятельности подведомственными образовательными организациями, в отношении которых была проведена независимая оценка в 2019 году;</a:t>
            </a:r>
            <a:endParaRPr lang="ru-RU" sz="1600" b="1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3" y="4509120"/>
            <a:ext cx="8858313" cy="1833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3) обеспечить </a:t>
            </a:r>
            <a:r>
              <a:rPr lang="ru-RU" sz="20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создание условий для проведения в 2021 году независимой оценки качества условий осуществления образовательной деятельности муниципальными образовательными организациями, осуществляющими образовательную деятельность, Общественными советами муниципальных образований.</a:t>
            </a:r>
            <a:endParaRPr lang="ru-RU" sz="1600" b="1" dirty="0"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2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 cstate="print"/>
          <a:srcRect l="35611" t="21454" r="36718" b="8657"/>
          <a:stretch/>
        </p:blipFill>
        <p:spPr>
          <a:xfrm rot="510916">
            <a:off x="6623233" y="3110044"/>
            <a:ext cx="2132672" cy="3028394"/>
          </a:xfrm>
          <a:prstGeom prst="rect">
            <a:avLst/>
          </a:prstGeom>
        </p:spPr>
      </p:pic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4"/>
            <a:ext cx="9119706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9" y="708140"/>
            <a:ext cx="3984629" cy="17463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993" y="764547"/>
            <a:ext cx="5161905" cy="1666667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0" y="2457654"/>
            <a:ext cx="91440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средняя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№ 3 </a:t>
            </a:r>
            <a:r>
              <a:rPr lang="ru-RU" sz="16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Кузоватово </a:t>
            </a:r>
            <a:r>
              <a:rPr lang="ru-RU" sz="1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Кузоватовского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Ульяновской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marL="180000" indent="-180000"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ОГКОУ «Школа-интернат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ограниченными возможностями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88 «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Улыбка»</a:t>
            </a:r>
          </a:p>
          <a:p>
            <a:pPr marL="180000" indent="-180000"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ОГКОУ «Школа-интернат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ограниченными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возможностями здоровья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92»</a:t>
            </a:r>
          </a:p>
          <a:p>
            <a:pPr marL="180000" indent="-180000"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ОГКОУ «Школа-интернат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ограниченными возможностями здоровья №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89»</a:t>
            </a:r>
          </a:p>
          <a:p>
            <a:pPr marL="180000" indent="-180000"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города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Ульяновска «Лицей № 40 при Ульяновском государственном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университете»</a:t>
            </a:r>
          </a:p>
          <a:p>
            <a:pPr marL="180000" indent="-180000"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ОГКОУ «Школа-интернат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обучающихся с ограниченными возможностями здоровья №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87»</a:t>
            </a:r>
          </a:p>
          <a:p>
            <a:pPr marL="180000" indent="-180000">
              <a:spcBef>
                <a:spcPts val="600"/>
              </a:spcBef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</a:t>
            </a:r>
            <a:r>
              <a:rPr lang="ru-RU" sz="16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Чердаклинская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школа №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180000" indent="-180000">
              <a:spcBef>
                <a:spcPts val="600"/>
              </a:spcBef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школа с. </a:t>
            </a:r>
            <a:r>
              <a:rPr lang="ru-RU" sz="1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Чертановка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Кузоватовского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района Ульяновской 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marL="180000" indent="-180000">
              <a:spcBef>
                <a:spcPts val="600"/>
              </a:spcBef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 города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Ульяновска «Гимназия № 1 имени </a:t>
            </a:r>
            <a:r>
              <a:rPr lang="ru-RU" sz="1600" b="1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В.И.Ленина</a:t>
            </a: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180000" indent="-180000">
              <a:spcBef>
                <a:spcPts val="600"/>
              </a:spcBef>
              <a:buAutoNum type="arabicPeriod"/>
            </a:pPr>
            <a:r>
              <a:rPr lang="ru-RU" sz="16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«Лингвистическая </a:t>
            </a:r>
            <a:r>
              <a:rPr lang="ru-RU" sz="16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гимназия» г. Ульяновска</a:t>
            </a:r>
          </a:p>
        </p:txBody>
      </p:sp>
    </p:spTree>
    <p:extLst>
      <p:ext uri="{BB962C8B-B14F-4D97-AF65-F5344CB8AC3E}">
        <p14:creationId xmlns:p14="http://schemas.microsoft.com/office/powerpoint/2010/main" val="23710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результатах контроля за проведением ГИА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9709" y="2967335"/>
            <a:ext cx="74045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48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344358"/>
            <a:ext cx="8295720" cy="690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Независимая оценка качества условий осуществления образовательной деятельности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008171601"/>
              </p:ext>
            </p:extLst>
          </p:nvPr>
        </p:nvGraphicFramePr>
        <p:xfrm>
          <a:off x="0" y="1390967"/>
          <a:ext cx="6012160" cy="480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2793871" y="996137"/>
            <a:ext cx="329603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288 организаций</a:t>
            </a:r>
            <a:endParaRPr lang="ru-RU" sz="28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78769" y="2776164"/>
            <a:ext cx="3222387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95</a:t>
            </a:r>
            <a:r>
              <a:rPr lang="ru-RU" sz="2400" dirty="0" smtClean="0"/>
              <a:t>  дошкольных образовательных организаций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772593" y="4161361"/>
            <a:ext cx="3228563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26</a:t>
            </a:r>
            <a:r>
              <a:rPr lang="ru-RU" sz="2400" dirty="0" smtClean="0"/>
              <a:t> организаций дополнительного</a:t>
            </a:r>
          </a:p>
          <a:p>
            <a:pPr algn="ctr"/>
            <a:r>
              <a:rPr lang="ru-RU" sz="2400" dirty="0" smtClean="0"/>
              <a:t> образования</a:t>
            </a:r>
            <a:endParaRPr lang="ru-R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772592" y="5546558"/>
            <a:ext cx="322856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33 </a:t>
            </a:r>
            <a:r>
              <a:rPr lang="ru-RU" sz="2400" dirty="0" smtClean="0"/>
              <a:t>профессиональные организации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772593" y="1390967"/>
            <a:ext cx="3228563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134</a:t>
            </a:r>
            <a:r>
              <a:rPr lang="ru-RU" sz="2400" dirty="0" smtClean="0"/>
              <a:t>  общеобразовательный организаций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142842" y="5840623"/>
            <a:ext cx="885831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2857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Независимая оценка качества условий оказания услуг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2843" y="764704"/>
            <a:ext cx="885831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Общие критерии</a:t>
            </a:r>
            <a:endParaRPr lang="ru-RU" sz="28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44" y="2314473"/>
            <a:ext cx="8858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комфортность условий, в которых осуществляется образовательная деятельность</a:t>
            </a:r>
            <a:endParaRPr lang="ru-RU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42843" y="3309848"/>
            <a:ext cx="8858311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доброжелательность, вежливость работников</a:t>
            </a:r>
            <a:endParaRPr lang="ru-RU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42843" y="3915383"/>
            <a:ext cx="885831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удовлетворенность условиями ведения образовательной деятельности организаций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2843" y="1340467"/>
            <a:ext cx="8858313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открытость и доступность информации об организациях, осуществляющих образовательную деятельность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42843" y="4875431"/>
            <a:ext cx="885831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доступность услуг для </a:t>
            </a:r>
            <a:r>
              <a:rPr lang="ru-RU" sz="2400" b="1" dirty="0" smtClean="0"/>
              <a:t>инвалидов</a:t>
            </a:r>
          </a:p>
          <a:p>
            <a:pPr algn="ctr">
              <a:lnSpc>
                <a:spcPct val="150000"/>
              </a:lnSpc>
            </a:pPr>
            <a:endParaRPr lang="ru-RU" sz="800" b="1" dirty="0" smtClean="0"/>
          </a:p>
        </p:txBody>
      </p:sp>
      <p:sp>
        <p:nvSpPr>
          <p:cNvPr id="38" name="Прямоугольник 37"/>
          <p:cNvSpPr/>
          <p:nvPr/>
        </p:nvSpPr>
        <p:spPr>
          <a:xfrm>
            <a:off x="6947267" y="4813875"/>
            <a:ext cx="2053887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Новый критерий!</a:t>
            </a:r>
            <a:endParaRPr lang="ru-RU" sz="28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28209" y="5698802"/>
            <a:ext cx="652473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Опрошено более </a:t>
            </a:r>
            <a:r>
              <a:rPr lang="ru-RU" sz="3200" b="1" dirty="0">
                <a:solidFill>
                  <a:srgbClr val="FF0000"/>
                </a:solidFill>
              </a:rPr>
              <a:t>42</a:t>
            </a:r>
            <a:r>
              <a:rPr lang="ru-RU" sz="3200" b="1" dirty="0">
                <a:solidFill>
                  <a:srgbClr val="000099"/>
                </a:solidFill>
              </a:rPr>
              <a:t> тысяч человек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17370" y="6424898"/>
            <a:ext cx="510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05.0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8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 Condensed Light" panose="020B0306020202040204" pitchFamily="34" charset="0"/>
              </a:rPr>
              <a:t>.2019 – 15.10.2019</a:t>
            </a:r>
          </a:p>
        </p:txBody>
      </p:sp>
    </p:spTree>
    <p:extLst>
      <p:ext uri="{BB962C8B-B14F-4D97-AF65-F5344CB8AC3E}">
        <p14:creationId xmlns:p14="http://schemas.microsoft.com/office/powerpoint/2010/main" val="13416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1115027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29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36" name="Прямоугольник 35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ый треугольник 3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34" name="Прямоугольный треугольник 33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32" name="Прямоугольник 3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ый треугольник 3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255668" y="275164"/>
            <a:ext cx="6285259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Охват образовательных организаций независимой оценкой качества условий осуществления образовательной деятельности в 2019 г.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000099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6632"/>
            <a:ext cx="714380" cy="675089"/>
          </a:xfrm>
          <a:prstGeom prst="rect">
            <a:avLst/>
          </a:prstGeom>
          <a:noFill/>
        </p:spPr>
      </p:pic>
      <p:sp>
        <p:nvSpPr>
          <p:cNvPr id="38" name="Текст 2"/>
          <p:cNvSpPr txBox="1">
            <a:spLocks/>
          </p:cNvSpPr>
          <p:nvPr/>
        </p:nvSpPr>
        <p:spPr>
          <a:xfrm>
            <a:off x="728563" y="4973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8444" y="1011551"/>
            <a:ext cx="45878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250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9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9367" y="1010827"/>
            <a:ext cx="858253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Raavi" panose="020B0502040204020203" pitchFamily="34" charset="0"/>
              </a:rPr>
              <a:t>Указ 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Raavi" panose="020B0502040204020203" pitchFamily="34" charset="0"/>
              </a:rPr>
              <a:t>Президента РФ от 28.04.2008 № 607 </a:t>
            </a:r>
            <a:endParaRPr lang="ru-RU" sz="2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Raavi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Raavi" panose="020B0502040204020203" pitchFamily="34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Raavi" panose="020B0502040204020203" pitchFamily="34" charset="0"/>
              </a:rPr>
              <a:t>Об оценке эффективности деятельности органов местного самоуправления городских округов и муниципальных районов»</a:t>
            </a:r>
          </a:p>
        </p:txBody>
      </p:sp>
      <p:sp>
        <p:nvSpPr>
          <p:cNvPr id="18" name="AutoShape 2" descr="Картинки по запросу &quot;нау проект образован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343822" y="3877347"/>
            <a:ext cx="8582535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14. Результаты независимой оценки качества условий оказания услуг муниципальными организациями в сферах культуры, охраны здоровья, образования, социального обслуживания и иными организациями, расположенными на территориях соответствующих муниципальных образований и оказывающими услуги в указанных сферах за счет бюджетных ассигнований бюджетов муниципальных образований.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327411" y="2286873"/>
            <a:ext cx="858253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Перечень</a:t>
            </a:r>
          </a:p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показателей для оценки эффективности деятельности </a:t>
            </a:r>
            <a:endParaRPr lang="ru-R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органов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местного самоуправления городских округов и муниципальных районов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500034" y="2857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Результаты работы: рейтинг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35233"/>
              </p:ext>
            </p:extLst>
          </p:nvPr>
        </p:nvGraphicFramePr>
        <p:xfrm>
          <a:off x="171320" y="1772816"/>
          <a:ext cx="8749525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445">
                  <a:extLst>
                    <a:ext uri="{9D8B030D-6E8A-4147-A177-3AD203B41FA5}">
                      <a16:colId xmlns:a16="http://schemas.microsoft.com/office/drawing/2014/main" xmlns="" val="1428986912"/>
                    </a:ext>
                  </a:extLst>
                </a:gridCol>
                <a:gridCol w="3189529">
                  <a:extLst>
                    <a:ext uri="{9D8B030D-6E8A-4147-A177-3AD203B41FA5}">
                      <a16:colId xmlns:a16="http://schemas.microsoft.com/office/drawing/2014/main" xmlns="" val="1300507878"/>
                    </a:ext>
                  </a:extLst>
                </a:gridCol>
                <a:gridCol w="2392147">
                  <a:extLst>
                    <a:ext uri="{9D8B030D-6E8A-4147-A177-3AD203B41FA5}">
                      <a16:colId xmlns:a16="http://schemas.microsoft.com/office/drawing/2014/main" xmlns="" val="2350266058"/>
                    </a:ext>
                  </a:extLst>
                </a:gridCol>
                <a:gridCol w="1043404">
                  <a:extLst>
                    <a:ext uri="{9D8B030D-6E8A-4147-A177-3AD203B41FA5}">
                      <a16:colId xmlns:a16="http://schemas.microsoft.com/office/drawing/2014/main" xmlns="" val="2000087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81 –</a:t>
                      </a:r>
                      <a:r>
                        <a:rPr lang="ru-RU" sz="2100" b="1" baseline="0" dirty="0" smtClean="0"/>
                        <a:t> 100 баллов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отлично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279 организаций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96,9%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18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61</a:t>
                      </a:r>
                      <a:r>
                        <a:rPr lang="ru-RU" sz="2100" b="1" baseline="0" dirty="0" smtClean="0"/>
                        <a:t> – 80 баллов</a:t>
                      </a:r>
                      <a:endParaRPr lang="ru-RU" sz="2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хорошо</a:t>
                      </a:r>
                      <a:endParaRPr lang="ru-RU" sz="2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9 организаций</a:t>
                      </a:r>
                      <a:endParaRPr lang="ru-RU" sz="2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3,1%</a:t>
                      </a:r>
                      <a:endParaRPr lang="ru-RU" sz="2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50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40 – 60 баллов</a:t>
                      </a:r>
                      <a:endParaRPr lang="ru-RU" sz="2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удовлетворительно</a:t>
                      </a:r>
                      <a:endParaRPr lang="ru-RU" sz="2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baseline="0" dirty="0" smtClean="0"/>
                        <a:t>–</a:t>
                      </a:r>
                      <a:endParaRPr lang="ru-RU" sz="2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baseline="0" dirty="0" smtClean="0"/>
                        <a:t>–</a:t>
                      </a:r>
                      <a:endParaRPr lang="ru-RU" sz="21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78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20 – 39 баллов</a:t>
                      </a:r>
                      <a:endParaRPr lang="ru-RU" sz="2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ниже среднего</a:t>
                      </a:r>
                      <a:endParaRPr lang="ru-RU" sz="2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baseline="0" dirty="0" smtClean="0"/>
                        <a:t>–</a:t>
                      </a:r>
                      <a:endParaRPr lang="ru-RU" sz="2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baseline="0" dirty="0" smtClean="0"/>
                        <a:t>–</a:t>
                      </a:r>
                      <a:endParaRPr lang="ru-RU" sz="21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5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0 – 19 баллов</a:t>
                      </a:r>
                      <a:endParaRPr lang="ru-RU" sz="2100" b="1" dirty="0"/>
                    </a:p>
                  </a:txBody>
                  <a:tcPr>
                    <a:solidFill>
                      <a:srgbClr val="F36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не удовлетворительно</a:t>
                      </a:r>
                      <a:endParaRPr lang="ru-RU" sz="2100" b="1" dirty="0"/>
                    </a:p>
                  </a:txBody>
                  <a:tcPr>
                    <a:solidFill>
                      <a:srgbClr val="F36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baseline="0" dirty="0" smtClean="0"/>
                        <a:t>–</a:t>
                      </a:r>
                      <a:endParaRPr lang="ru-RU" sz="2100" b="1" dirty="0"/>
                    </a:p>
                  </a:txBody>
                  <a:tcPr>
                    <a:solidFill>
                      <a:srgbClr val="F36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baseline="0" dirty="0" smtClean="0"/>
                        <a:t>–</a:t>
                      </a:r>
                      <a:endParaRPr lang="ru-RU" sz="2100" b="1" dirty="0"/>
                    </a:p>
                  </a:txBody>
                  <a:tcPr>
                    <a:solidFill>
                      <a:srgbClr val="F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60232"/>
                  </a:ext>
                </a:extLst>
              </a:tr>
            </a:tbl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3" cstate="print"/>
          <a:srcRect l="28317" t="21831" r="49707" b="65855"/>
          <a:stretch/>
        </p:blipFill>
        <p:spPr>
          <a:xfrm>
            <a:off x="1646323" y="692696"/>
            <a:ext cx="3501741" cy="1046785"/>
          </a:xfrm>
          <a:prstGeom prst="rect">
            <a:avLst/>
          </a:prstGeom>
        </p:spPr>
      </p:pic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42064"/>
              </p:ext>
            </p:extLst>
          </p:nvPr>
        </p:nvGraphicFramePr>
        <p:xfrm>
          <a:off x="179569" y="3861048"/>
          <a:ext cx="8741275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430">
                  <a:extLst>
                    <a:ext uri="{9D8B030D-6E8A-4147-A177-3AD203B41FA5}">
                      <a16:colId xmlns:a16="http://schemas.microsoft.com/office/drawing/2014/main" xmlns="" val="1428986912"/>
                    </a:ext>
                  </a:extLst>
                </a:gridCol>
                <a:gridCol w="2697368">
                  <a:extLst>
                    <a:ext uri="{9D8B030D-6E8A-4147-A177-3AD203B41FA5}">
                      <a16:colId xmlns:a16="http://schemas.microsoft.com/office/drawing/2014/main" xmlns="" val="2546844434"/>
                    </a:ext>
                  </a:extLst>
                </a:gridCol>
                <a:gridCol w="2419477">
                  <a:extLst>
                    <a:ext uri="{9D8B030D-6E8A-4147-A177-3AD203B41FA5}">
                      <a16:colId xmlns:a16="http://schemas.microsoft.com/office/drawing/2014/main" xmlns="" val="1300507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Открытость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отлично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92,29 балла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8188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Комфортность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отлично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97,83 балла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50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Доброжелательность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отлично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98,3 балла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780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Удовлетворённость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отлично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98,03 балла</a:t>
                      </a:r>
                      <a:endParaRPr lang="ru-RU" sz="21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55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Доступность услуг д/инв.</a:t>
                      </a:r>
                      <a:endParaRPr lang="ru-RU" sz="2100" b="1" dirty="0"/>
                    </a:p>
                  </a:txBody>
                  <a:tcPr>
                    <a:solidFill>
                      <a:srgbClr val="F36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удовлетворительно</a:t>
                      </a:r>
                      <a:endParaRPr lang="ru-RU" sz="2100" b="1" dirty="0"/>
                    </a:p>
                  </a:txBody>
                  <a:tcPr>
                    <a:solidFill>
                      <a:srgbClr val="F36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/>
                        <a:t>55,29 балла</a:t>
                      </a:r>
                      <a:endParaRPr lang="ru-RU" sz="2100" b="1" dirty="0"/>
                    </a:p>
                  </a:txBody>
                  <a:tcPr>
                    <a:solidFill>
                      <a:srgbClr val="F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960232"/>
                  </a:ext>
                </a:extLst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142844" y="5949280"/>
            <a:ext cx="8778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Средняя школа № 3 </a:t>
            </a:r>
            <a:r>
              <a:rPr lang="ru-RU" sz="2000" b="1" dirty="0" err="1">
                <a:solidFill>
                  <a:srgbClr val="002060"/>
                </a:solidFill>
              </a:rPr>
              <a:t>р.п</a:t>
            </a:r>
            <a:r>
              <a:rPr lang="ru-RU" sz="2000" b="1" dirty="0">
                <a:solidFill>
                  <a:srgbClr val="002060"/>
                </a:solidFill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</a:rPr>
              <a:t>Кузоватово - </a:t>
            </a:r>
            <a:r>
              <a:rPr lang="ru-RU" sz="2000" b="1" dirty="0" smtClean="0">
                <a:solidFill>
                  <a:srgbClr val="E82718"/>
                </a:solidFill>
              </a:rPr>
              <a:t>1 </a:t>
            </a:r>
            <a:r>
              <a:rPr lang="ru-RU" sz="2000" b="1" dirty="0">
                <a:solidFill>
                  <a:srgbClr val="E82718"/>
                </a:solidFill>
              </a:rPr>
              <a:t>место</a:t>
            </a:r>
            <a:r>
              <a:rPr lang="ru-RU" sz="2000" dirty="0">
                <a:solidFill>
                  <a:srgbClr val="E82718"/>
                </a:solidFill>
              </a:rPr>
              <a:t> </a:t>
            </a:r>
            <a:r>
              <a:rPr lang="ru-RU" sz="2000" dirty="0"/>
              <a:t>в рейтинге </a:t>
            </a:r>
            <a:r>
              <a:rPr lang="ru-RU" sz="2000" dirty="0" smtClean="0"/>
              <a:t>Ульяновской области</a:t>
            </a:r>
          </a:p>
          <a:p>
            <a:pPr algn="ctr"/>
            <a:r>
              <a:rPr lang="ru-RU" sz="2000" b="1" dirty="0" smtClean="0">
                <a:solidFill>
                  <a:srgbClr val="E82718"/>
                </a:solidFill>
              </a:rPr>
              <a:t>153</a:t>
            </a:r>
            <a:r>
              <a:rPr lang="ru-RU" sz="2000" dirty="0" smtClean="0"/>
              <a:t> </a:t>
            </a:r>
            <a:r>
              <a:rPr lang="ru-RU" sz="2000" dirty="0"/>
              <a:t>место из </a:t>
            </a:r>
            <a:r>
              <a:rPr lang="ru-RU" sz="2000" b="1" dirty="0">
                <a:solidFill>
                  <a:srgbClr val="E82718"/>
                </a:solidFill>
              </a:rPr>
              <a:t>39072</a:t>
            </a:r>
            <a:r>
              <a:rPr lang="ru-RU" sz="2000" dirty="0"/>
              <a:t> (по состоянию на </a:t>
            </a:r>
            <a:r>
              <a:rPr lang="ru-RU" sz="2000" dirty="0" smtClean="0"/>
              <a:t>29.02.2020) организаций </a:t>
            </a:r>
            <a:r>
              <a:rPr lang="ru-RU" sz="2000" b="1" dirty="0">
                <a:solidFill>
                  <a:srgbClr val="E82718"/>
                </a:solidFill>
              </a:rPr>
              <a:t>в </a:t>
            </a:r>
            <a:r>
              <a:rPr lang="ru-RU" sz="2000" b="1" dirty="0" smtClean="0">
                <a:solidFill>
                  <a:srgbClr val="E82718"/>
                </a:solidFill>
              </a:rPr>
              <a:t>России</a:t>
            </a:r>
            <a:endParaRPr lang="ru-RU" sz="2000" b="1" dirty="0">
              <a:solidFill>
                <a:srgbClr val="E82718"/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06156" y="830533"/>
            <a:ext cx="3714688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Итоговый показатель НОКУ </a:t>
            </a:r>
            <a:r>
              <a:rPr lang="ru-RU" sz="2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2019 г.</a:t>
            </a:r>
            <a:r>
              <a:rPr lang="ru-RU" sz="23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88,35 балла</a:t>
            </a:r>
            <a:endParaRPr lang="ru-RU" sz="23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/>
          <a:srcRect l="13675" t="21831" r="71740" b="60310"/>
          <a:stretch/>
        </p:blipFill>
        <p:spPr>
          <a:xfrm>
            <a:off x="0" y="620688"/>
            <a:ext cx="176368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2857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Независимая оценка качества условий оказания услуг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77723" t="16091" r="15134" b="77018"/>
          <a:stretch/>
        </p:blipFill>
        <p:spPr>
          <a:xfrm>
            <a:off x="117684" y="1031788"/>
            <a:ext cx="929381" cy="50405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/>
          <a:srcRect l="77819" t="29310" r="15134" b="64127"/>
          <a:stretch/>
        </p:blipFill>
        <p:spPr>
          <a:xfrm>
            <a:off x="123926" y="1572345"/>
            <a:ext cx="916896" cy="48013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/>
          <a:srcRect l="77773" t="45000" r="15134" b="48096"/>
          <a:stretch/>
        </p:blipFill>
        <p:spPr>
          <a:xfrm>
            <a:off x="117837" y="2173692"/>
            <a:ext cx="922985" cy="50508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/>
          <a:srcRect l="77993" t="60588" r="15134" b="32470"/>
          <a:stretch/>
        </p:blipFill>
        <p:spPr>
          <a:xfrm>
            <a:off x="92716" y="2732917"/>
            <a:ext cx="902337" cy="51234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/>
          <a:srcRect l="77993" t="74749" r="15134" b="18281"/>
          <a:stretch/>
        </p:blipFill>
        <p:spPr>
          <a:xfrm>
            <a:off x="124023" y="3199563"/>
            <a:ext cx="894306" cy="50990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/>
          <a:srcRect l="78118" t="25227" r="15133" b="68043"/>
          <a:stretch/>
        </p:blipFill>
        <p:spPr>
          <a:xfrm>
            <a:off x="117053" y="3831954"/>
            <a:ext cx="878000" cy="49232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4" cstate="print"/>
          <a:srcRect l="78313" t="41352" r="15133" b="52742"/>
          <a:stretch/>
        </p:blipFill>
        <p:spPr>
          <a:xfrm>
            <a:off x="129748" y="4416440"/>
            <a:ext cx="852609" cy="4320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4" cstate="print"/>
          <a:srcRect l="77975" t="53937" r="15133" b="38976"/>
          <a:stretch/>
        </p:blipFill>
        <p:spPr>
          <a:xfrm>
            <a:off x="82341" y="4918435"/>
            <a:ext cx="896601" cy="51842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 cstate="print"/>
          <a:srcRect l="78499" t="69376" r="15133" b="23711"/>
          <a:stretch/>
        </p:blipFill>
        <p:spPr>
          <a:xfrm>
            <a:off x="117685" y="5435177"/>
            <a:ext cx="877928" cy="53592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/>
          <a:srcRect l="78302" t="82501" r="15134" b="11610"/>
          <a:stretch/>
        </p:blipFill>
        <p:spPr>
          <a:xfrm>
            <a:off x="117684" y="5939233"/>
            <a:ext cx="877929" cy="44289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119938" y="1156812"/>
            <a:ext cx="6826149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МОУ Средняя школа № 3 </a:t>
            </a:r>
            <a:r>
              <a:rPr lang="ru-RU" sz="1600" b="1" dirty="0" err="1">
                <a:solidFill>
                  <a:schemeClr val="tx1"/>
                </a:solidFill>
              </a:rPr>
              <a:t>р.п</a:t>
            </a:r>
            <a:r>
              <a:rPr lang="ru-RU" sz="1600" b="1" dirty="0">
                <a:solidFill>
                  <a:schemeClr val="tx1"/>
                </a:solidFill>
              </a:rPr>
              <a:t>. Кузоватово </a:t>
            </a:r>
            <a:r>
              <a:rPr lang="ru-RU" sz="1600" b="1" dirty="0" err="1">
                <a:solidFill>
                  <a:schemeClr val="tx1"/>
                </a:solidFill>
              </a:rPr>
              <a:t>Кузоватовского</a:t>
            </a:r>
            <a:r>
              <a:rPr lang="ru-RU" sz="1600" b="1" dirty="0">
                <a:solidFill>
                  <a:schemeClr val="tx1"/>
                </a:solidFill>
              </a:rPr>
              <a:t> района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19938" y="2138997"/>
            <a:ext cx="6826149" cy="49811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indent="9029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ОГКОУ "Школа-интернат для обучающихся с ограниченными возможностями здоровья № 92"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19938" y="2715061"/>
            <a:ext cx="6826149" cy="49811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ОГБОУ "Школа-интернат для обучающихся с ограниченными возможностями здоровья № 89"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12775" y="3291125"/>
            <a:ext cx="6833312" cy="49811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МБОУ города Ульяновска "Лицей № 40 при Ульяновском государственном университете"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19938" y="1562933"/>
            <a:ext cx="6826149" cy="49811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ОГКОУ "Школа-интернат для обучающихся  с ограниченными возможностями здоровья № 88 "Улыбка"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12775" y="3867189"/>
            <a:ext cx="6833312" cy="49811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ОГКОУ "Школа-интернат для обучающихся с ограниченными возможностями здоровья № 87"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12775" y="4517169"/>
            <a:ext cx="6833312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МОУ </a:t>
            </a:r>
            <a:r>
              <a:rPr lang="ru-RU" sz="1600" b="1" dirty="0" err="1">
                <a:solidFill>
                  <a:schemeClr val="tx1"/>
                </a:solidFill>
              </a:rPr>
              <a:t>Чердаклинская</a:t>
            </a:r>
            <a:r>
              <a:rPr lang="ru-RU" sz="1600" b="1" dirty="0">
                <a:solidFill>
                  <a:schemeClr val="tx1"/>
                </a:solidFill>
              </a:rPr>
              <a:t> средняя школа №2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30271" y="5021225"/>
            <a:ext cx="6815816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МОУ Средняя школа с. </a:t>
            </a:r>
            <a:r>
              <a:rPr lang="ru-RU" sz="1600" b="1" dirty="0" err="1">
                <a:solidFill>
                  <a:schemeClr val="tx1"/>
                </a:solidFill>
              </a:rPr>
              <a:t>Чертановка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Кузоватовского</a:t>
            </a:r>
            <a:r>
              <a:rPr lang="ru-RU" sz="1600" b="1" dirty="0">
                <a:solidFill>
                  <a:schemeClr val="tx1"/>
                </a:solidFill>
              </a:rPr>
              <a:t> района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12775" y="5525281"/>
            <a:ext cx="6833311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МБОУ города Ульяновска "Гимназия №1 имени </a:t>
            </a:r>
            <a:r>
              <a:rPr lang="ru-RU" sz="1600" b="1" dirty="0" err="1">
                <a:solidFill>
                  <a:schemeClr val="tx1"/>
                </a:solidFill>
              </a:rPr>
              <a:t>В.И.Ленина</a:t>
            </a:r>
            <a:r>
              <a:rPr lang="ru-RU" sz="1600" b="1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2774" y="6029337"/>
            <a:ext cx="6833311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МАОУ "Лингвистическая гимназия" г. Ульяновска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195858" y="1122903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95858" y="1630117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95858" y="2192764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195858" y="2780784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90915" y="3368804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190915" y="3933656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90915" y="4486137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213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90915" y="5000058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90915" y="5499552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219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90915" y="6023708"/>
            <a:ext cx="49725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7014" y="753333"/>
            <a:ext cx="4199482" cy="3006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5721" tIns="27861" rIns="55721" bIns="27861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Helvetica Neue Medium"/>
              </a:rPr>
              <a:t>Позиция среди 39072 организаций в России  </a:t>
            </a:r>
          </a:p>
        </p:txBody>
      </p:sp>
    </p:spTree>
    <p:extLst>
      <p:ext uri="{BB962C8B-B14F-4D97-AF65-F5344CB8AC3E}">
        <p14:creationId xmlns:p14="http://schemas.microsoft.com/office/powerpoint/2010/main" val="15274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/>
          <a:srcRect l="13328" t="32262" r="68804" b="39810"/>
          <a:stretch/>
        </p:blipFill>
        <p:spPr>
          <a:xfrm>
            <a:off x="62850" y="4221088"/>
            <a:ext cx="2678903" cy="2354188"/>
          </a:xfrm>
          <a:prstGeom prst="rect">
            <a:avLst/>
          </a:prstGeom>
        </p:spPr>
      </p:pic>
      <p:sp>
        <p:nvSpPr>
          <p:cNvPr id="34" name="Объект 2"/>
          <p:cNvSpPr>
            <a:spLocks noGrp="1"/>
          </p:cNvSpPr>
          <p:nvPr>
            <p:ph idx="1"/>
          </p:nvPr>
        </p:nvSpPr>
        <p:spPr>
          <a:xfrm>
            <a:off x="2843808" y="475505"/>
            <a:ext cx="6188814" cy="61938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sz="3500" b="1" dirty="0"/>
              <a:t>МОУ СШ № 3 </a:t>
            </a:r>
            <a:r>
              <a:rPr lang="ru-RU" sz="3500" b="1" dirty="0" err="1"/>
              <a:t>р.п</a:t>
            </a:r>
            <a:r>
              <a:rPr lang="ru-RU" sz="3500" b="1" dirty="0" smtClean="0"/>
              <a:t>. Кузоватово</a:t>
            </a:r>
            <a:r>
              <a:rPr lang="ru-RU" sz="3500" dirty="0" smtClean="0"/>
              <a:t> </a:t>
            </a:r>
            <a:r>
              <a:rPr lang="ru-RU" sz="3500" dirty="0"/>
              <a:t>(97,02 балла, </a:t>
            </a:r>
            <a:r>
              <a:rPr lang="ru-RU" sz="3500" b="1" dirty="0">
                <a:solidFill>
                  <a:srgbClr val="E82718"/>
                </a:solidFill>
              </a:rPr>
              <a:t>1</a:t>
            </a:r>
            <a:r>
              <a:rPr lang="ru-RU" sz="3500" dirty="0"/>
              <a:t> </a:t>
            </a:r>
            <a:r>
              <a:rPr lang="ru-RU" sz="3500" b="1" dirty="0">
                <a:solidFill>
                  <a:srgbClr val="E82718"/>
                </a:solidFill>
              </a:rPr>
              <a:t>позиция</a:t>
            </a:r>
            <a:r>
              <a:rPr lang="ru-RU" sz="3500" dirty="0"/>
              <a:t> в рейтинге); </a:t>
            </a:r>
          </a:p>
          <a:p>
            <a:r>
              <a:rPr lang="ru-RU" sz="3500" b="1" dirty="0"/>
              <a:t>ОГКОУ «Школа-интернат для обучающихся с ОВЗ № 88 «Улыбка» </a:t>
            </a:r>
            <a:r>
              <a:rPr lang="ru-RU" sz="3500" dirty="0"/>
              <a:t>(96,56 балла, </a:t>
            </a:r>
            <a:r>
              <a:rPr lang="ru-RU" sz="3500" b="1" dirty="0">
                <a:solidFill>
                  <a:srgbClr val="E82718"/>
                </a:solidFill>
              </a:rPr>
              <a:t>2</a:t>
            </a:r>
            <a:r>
              <a:rPr lang="ru-RU" sz="3500" dirty="0"/>
              <a:t> </a:t>
            </a:r>
            <a:r>
              <a:rPr lang="ru-RU" sz="3500" b="1" dirty="0">
                <a:solidFill>
                  <a:srgbClr val="E82718"/>
                </a:solidFill>
              </a:rPr>
              <a:t>позиция</a:t>
            </a:r>
            <a:r>
              <a:rPr lang="ru-RU" sz="3500" dirty="0"/>
              <a:t> в рейтинге); </a:t>
            </a:r>
          </a:p>
          <a:p>
            <a:r>
              <a:rPr lang="ru-RU" sz="3500" b="1" dirty="0"/>
              <a:t>ОГКОУ «Школа-интернат для обучающихся ОВЗ № 92» </a:t>
            </a:r>
            <a:r>
              <a:rPr lang="ru-RU" sz="3500" dirty="0"/>
              <a:t>(96,44 балла, </a:t>
            </a:r>
            <a:r>
              <a:rPr lang="ru-RU" sz="3500" b="1" dirty="0">
                <a:solidFill>
                  <a:srgbClr val="E82718"/>
                </a:solidFill>
              </a:rPr>
              <a:t>3 позиция </a:t>
            </a:r>
            <a:r>
              <a:rPr lang="ru-RU" sz="3500" dirty="0"/>
              <a:t>в рейтинге); </a:t>
            </a:r>
          </a:p>
          <a:p>
            <a:r>
              <a:rPr lang="ru-RU" sz="3500" b="1" dirty="0"/>
              <a:t>ОГБОУ «Школа-интернат для обучающихся ОВЗ № 89» </a:t>
            </a:r>
            <a:r>
              <a:rPr lang="ru-RU" sz="3500" dirty="0"/>
              <a:t>(96,32 балла, </a:t>
            </a:r>
            <a:r>
              <a:rPr lang="ru-RU" sz="3500" b="1" dirty="0">
                <a:solidFill>
                  <a:srgbClr val="E82718"/>
                </a:solidFill>
              </a:rPr>
              <a:t>4 позиция </a:t>
            </a:r>
            <a:r>
              <a:rPr lang="ru-RU" sz="3500" dirty="0"/>
              <a:t>в рейтинге); </a:t>
            </a:r>
          </a:p>
          <a:p>
            <a:r>
              <a:rPr lang="ru-RU" sz="3500" b="1" dirty="0"/>
              <a:t>МБОУ Лицей № 40 при </a:t>
            </a:r>
            <a:r>
              <a:rPr lang="ru-RU" sz="3500" b="1" dirty="0" err="1"/>
              <a:t>УлГУ</a:t>
            </a:r>
            <a:r>
              <a:rPr lang="ru-RU" sz="3500" dirty="0"/>
              <a:t> (96,02 балла, </a:t>
            </a:r>
            <a:r>
              <a:rPr lang="ru-RU" sz="3500" b="1" dirty="0">
                <a:solidFill>
                  <a:srgbClr val="E82718"/>
                </a:solidFill>
              </a:rPr>
              <a:t>5 позиция </a:t>
            </a:r>
            <a:r>
              <a:rPr lang="ru-RU" sz="3500" dirty="0"/>
              <a:t>в рейтинге); </a:t>
            </a:r>
          </a:p>
          <a:p>
            <a:r>
              <a:rPr lang="ru-RU" sz="3500" b="1" dirty="0"/>
              <a:t>ОГКОУ «Школа-интернат для обучающихся с ОВЗ № 87» </a:t>
            </a:r>
            <a:r>
              <a:rPr lang="ru-RU" sz="3500" dirty="0"/>
              <a:t>(95,96 балла, </a:t>
            </a:r>
            <a:r>
              <a:rPr lang="ru-RU" sz="3500" b="1" dirty="0">
                <a:solidFill>
                  <a:srgbClr val="E82718"/>
                </a:solidFill>
              </a:rPr>
              <a:t>6 позиция </a:t>
            </a:r>
            <a:r>
              <a:rPr lang="ru-RU" sz="3500" dirty="0"/>
              <a:t>в рейтинге); </a:t>
            </a:r>
          </a:p>
          <a:p>
            <a:r>
              <a:rPr lang="ru-RU" sz="3500" b="1" dirty="0"/>
              <a:t>МБОУ «Многопрофильный лицей г. Димитровграда» </a:t>
            </a:r>
            <a:r>
              <a:rPr lang="ru-RU" sz="3500" dirty="0"/>
              <a:t>(94,78 балла, </a:t>
            </a:r>
            <a:r>
              <a:rPr lang="ru-RU" sz="3500" b="1" dirty="0">
                <a:solidFill>
                  <a:srgbClr val="E82718"/>
                </a:solidFill>
              </a:rPr>
              <a:t>12 позиция </a:t>
            </a:r>
            <a:r>
              <a:rPr lang="ru-RU" sz="3500" dirty="0"/>
              <a:t>в рейтинге); </a:t>
            </a:r>
          </a:p>
          <a:p>
            <a:r>
              <a:rPr lang="ru-RU" sz="3500" b="1" dirty="0"/>
              <a:t>МБОУ СШ № 70 </a:t>
            </a:r>
            <a:r>
              <a:rPr lang="ru-RU" sz="3500" dirty="0"/>
              <a:t>(94,08 балла, </a:t>
            </a:r>
            <a:r>
              <a:rPr lang="ru-RU" sz="3500" b="1" dirty="0">
                <a:solidFill>
                  <a:srgbClr val="E82718"/>
                </a:solidFill>
              </a:rPr>
              <a:t>17 позиция </a:t>
            </a:r>
            <a:r>
              <a:rPr lang="ru-RU" sz="3500" dirty="0"/>
              <a:t>в рейтинге);</a:t>
            </a:r>
          </a:p>
          <a:p>
            <a:r>
              <a:rPr lang="ru-RU" sz="3500" b="1" dirty="0"/>
              <a:t>ОГКОУ «Школа для обучающихся с ОВЗ № 23» </a:t>
            </a:r>
            <a:r>
              <a:rPr lang="ru-RU" sz="3500" dirty="0"/>
              <a:t>(93,92 балла, </a:t>
            </a:r>
            <a:r>
              <a:rPr lang="ru-RU" sz="3500" b="1" dirty="0">
                <a:solidFill>
                  <a:srgbClr val="E82718"/>
                </a:solidFill>
              </a:rPr>
              <a:t>18 позиция </a:t>
            </a:r>
            <a:r>
              <a:rPr lang="ru-RU" sz="3500" dirty="0"/>
              <a:t>в рейтинге); </a:t>
            </a:r>
          </a:p>
          <a:p>
            <a:r>
              <a:rPr lang="ru-RU" sz="3500" b="1" dirty="0"/>
              <a:t>ОГКОУ «Школа для обучающихся с ОВЗ№ 11</a:t>
            </a:r>
            <a:r>
              <a:rPr lang="ru-RU" sz="3500" b="1" dirty="0" smtClean="0"/>
              <a:t>» </a:t>
            </a:r>
            <a:r>
              <a:rPr lang="ru-RU" sz="3500" dirty="0" smtClean="0"/>
              <a:t>(</a:t>
            </a:r>
            <a:r>
              <a:rPr lang="ru-RU" sz="3500" dirty="0"/>
              <a:t>93,74 балла, </a:t>
            </a:r>
            <a:r>
              <a:rPr lang="ru-RU" sz="3500" b="1" dirty="0">
                <a:solidFill>
                  <a:srgbClr val="E82718"/>
                </a:solidFill>
              </a:rPr>
              <a:t>23 позиция </a:t>
            </a:r>
            <a:r>
              <a:rPr lang="ru-RU" sz="3500" dirty="0"/>
              <a:t>в рейтинге);. </a:t>
            </a:r>
          </a:p>
          <a:p>
            <a:r>
              <a:rPr lang="ru-RU" sz="3500" b="1" dirty="0"/>
              <a:t>ОГКОУ «Школа-интернат для обучающихся с ОВЗ № 91» </a:t>
            </a:r>
            <a:r>
              <a:rPr lang="ru-RU" sz="3500" dirty="0"/>
              <a:t>(93,06 балла, </a:t>
            </a:r>
            <a:r>
              <a:rPr lang="ru-RU" sz="3500" b="1" dirty="0">
                <a:solidFill>
                  <a:srgbClr val="E82718"/>
                </a:solidFill>
              </a:rPr>
              <a:t>29 позиция </a:t>
            </a:r>
            <a:r>
              <a:rPr lang="ru-RU" sz="3500" dirty="0"/>
              <a:t>в рейтинге);</a:t>
            </a:r>
          </a:p>
          <a:p>
            <a:r>
              <a:rPr lang="ru-RU" sz="3500" b="1" dirty="0"/>
              <a:t>МБОУ «Средняя школа № 2 города Димитровграда» </a:t>
            </a:r>
            <a:r>
              <a:rPr lang="ru-RU" sz="3500" dirty="0"/>
              <a:t>(90,66 балла, </a:t>
            </a:r>
            <a:r>
              <a:rPr lang="ru-RU" sz="3500" b="1" dirty="0">
                <a:solidFill>
                  <a:srgbClr val="E82718"/>
                </a:solidFill>
              </a:rPr>
              <a:t>67 позиция </a:t>
            </a:r>
            <a:r>
              <a:rPr lang="ru-RU" sz="3500" dirty="0"/>
              <a:t>в рейтинге).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6576" y="1076432"/>
            <a:ext cx="2591450" cy="29854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kern="100" dirty="0" smtClean="0">
                <a:latin typeface="PT Astra Serif" panose="020A0603040505020204" pitchFamily="18" charset="-52"/>
                <a:ea typeface="Lucida Sans Unicode" panose="020B0602030504020204" pitchFamily="34" charset="0"/>
                <a:cs typeface="Times New Roman" panose="02020603050405020304" pitchFamily="18" charset="0"/>
              </a:rPr>
              <a:t>Сектор </a:t>
            </a:r>
            <a:r>
              <a:rPr lang="ru-RU" sz="2400" b="1" kern="100" dirty="0">
                <a:latin typeface="PT Astra Serif" panose="020A0603040505020204" pitchFamily="18" charset="-52"/>
                <a:ea typeface="Lucida Sans Unicode" panose="020B0602030504020204" pitchFamily="34" charset="0"/>
                <a:cs typeface="Times New Roman" panose="02020603050405020304" pitchFamily="18" charset="0"/>
              </a:rPr>
              <a:t>«отлично» по всем критериям</a:t>
            </a:r>
            <a:r>
              <a:rPr lang="ru-RU" sz="2400" kern="100" dirty="0">
                <a:latin typeface="PT Astra Serif" panose="020A0603040505020204" pitchFamily="18" charset="-52"/>
                <a:ea typeface="Lucida Sans Unicode" panose="020B0602030504020204" pitchFamily="34" charset="0"/>
                <a:cs typeface="Times New Roman" panose="02020603050405020304" pitchFamily="18" charset="0"/>
              </a:rPr>
              <a:t> независимой оценки </a:t>
            </a:r>
            <a:r>
              <a:rPr lang="ru-RU" sz="2400" kern="100" dirty="0" smtClean="0">
                <a:latin typeface="PT Astra Serif" panose="020A0603040505020204" pitchFamily="18" charset="-52"/>
                <a:ea typeface="Lucida Sans Unicode" panose="020B0602030504020204" pitchFamily="34" charset="0"/>
                <a:cs typeface="Times New Roman" panose="02020603050405020304" pitchFamily="18" charset="0"/>
              </a:rPr>
              <a:t>– </a:t>
            </a:r>
            <a:r>
              <a:rPr lang="ru-RU" sz="4400" b="1" kern="100" dirty="0" smtClean="0">
                <a:solidFill>
                  <a:srgbClr val="E827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Lucida Sans Unicode" panose="020B0602030504020204" pitchFamily="34" charset="0"/>
                <a:cs typeface="Times New Roman" panose="02020603050405020304" pitchFamily="18" charset="0"/>
              </a:rPr>
              <a:t>12</a:t>
            </a:r>
            <a:endParaRPr lang="ru-RU" sz="2400" kern="100" dirty="0" smtClean="0">
              <a:latin typeface="PT Astra Serif" panose="020A0603040505020204" pitchFamily="18" charset="-52"/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kern="100" dirty="0" smtClean="0">
                <a:latin typeface="PT Astra Serif" panose="020A0603040505020204" pitchFamily="18" charset="-52"/>
                <a:ea typeface="Lucida Sans Unicode" panose="020B0602030504020204" pitchFamily="34" charset="0"/>
                <a:cs typeface="Times New Roman" panose="02020603050405020304" pitchFamily="18" charset="0"/>
              </a:rPr>
              <a:t>образовательных организаций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073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85786" y="0"/>
            <a:ext cx="6579741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образования и науки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285728"/>
            <a:ext cx="829572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Независимая оценка качества условий оказания услуг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34283" y="1308856"/>
            <a:ext cx="6610125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МБДОУ детский сад № 4 «Алёнушка» г. Димитровграда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20459" y="2781477"/>
            <a:ext cx="6623949" cy="503507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indent="9029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Муниципальное </a:t>
            </a:r>
            <a:r>
              <a:rPr lang="ru-RU" sz="1600" b="1" dirty="0" err="1">
                <a:solidFill>
                  <a:schemeClr val="tx1"/>
                </a:solidFill>
              </a:rPr>
              <a:t>Большенагаткинское</a:t>
            </a:r>
            <a:r>
              <a:rPr lang="ru-RU" sz="1600" b="1" dirty="0">
                <a:solidFill>
                  <a:schemeClr val="tx1"/>
                </a:solidFill>
              </a:rPr>
              <a:t> ДОУ - Центр развития ребенка - детский сад «Сказка» (Цильнинский район)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32795" y="1787464"/>
            <a:ext cx="6611613" cy="282623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ОГБПОУ «Ульяновский медицинский колледж»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35992" y="3346852"/>
            <a:ext cx="6608416" cy="503507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МОУ </a:t>
            </a:r>
            <a:r>
              <a:rPr lang="ru-RU" sz="1600" b="1" dirty="0" err="1">
                <a:solidFill>
                  <a:schemeClr val="tx1"/>
                </a:solidFill>
              </a:rPr>
              <a:t>Богдашкинская</a:t>
            </a:r>
            <a:r>
              <a:rPr lang="ru-RU" sz="1600" b="1" dirty="0">
                <a:solidFill>
                  <a:schemeClr val="tx1"/>
                </a:solidFill>
              </a:rPr>
              <a:t> СШ им. Героя Советского Союза </a:t>
            </a:r>
            <a:r>
              <a:rPr lang="ru-RU" sz="1600" b="1" dirty="0" err="1">
                <a:solidFill>
                  <a:schemeClr val="tx1"/>
                </a:solidFill>
              </a:rPr>
              <a:t>П.В.Лаптева</a:t>
            </a:r>
            <a:r>
              <a:rPr lang="ru-RU" sz="1600" b="1" dirty="0">
                <a:solidFill>
                  <a:schemeClr val="tx1"/>
                </a:solidFill>
              </a:rPr>
              <a:t> (Цильнинский район)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27120" y="4021332"/>
            <a:ext cx="6617288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МКОО </a:t>
            </a:r>
            <a:r>
              <a:rPr lang="ru-RU" sz="1600" b="1" dirty="0" err="1">
                <a:solidFill>
                  <a:schemeClr val="tx1"/>
                </a:solidFill>
              </a:rPr>
              <a:t>Прибрежненская</a:t>
            </a:r>
            <a:r>
              <a:rPr lang="ru-RU" sz="1600" b="1" dirty="0">
                <a:solidFill>
                  <a:schemeClr val="tx1"/>
                </a:solidFill>
              </a:rPr>
              <a:t> СШ (</a:t>
            </a:r>
            <a:r>
              <a:rPr lang="ru-RU" sz="1600" b="1" dirty="0" err="1">
                <a:solidFill>
                  <a:schemeClr val="tx1"/>
                </a:solidFill>
              </a:rPr>
              <a:t>Старомайнский</a:t>
            </a:r>
            <a:r>
              <a:rPr lang="ru-RU" sz="1600" b="1" dirty="0">
                <a:solidFill>
                  <a:schemeClr val="tx1"/>
                </a:solidFill>
              </a:rPr>
              <a:t> район)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617336" y="4499986"/>
            <a:ext cx="6627072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МОУ </a:t>
            </a:r>
            <a:r>
              <a:rPr lang="ru-RU" sz="1600" b="1" dirty="0" err="1">
                <a:solidFill>
                  <a:schemeClr val="tx1"/>
                </a:solidFill>
              </a:rPr>
              <a:t>Калмаюрская</a:t>
            </a:r>
            <a:r>
              <a:rPr lang="ru-RU" sz="1600" b="1" dirty="0">
                <a:solidFill>
                  <a:schemeClr val="tx1"/>
                </a:solidFill>
              </a:rPr>
              <a:t> СШ им. </a:t>
            </a:r>
            <a:r>
              <a:rPr lang="ru-RU" sz="1600" b="1" dirty="0" err="1">
                <a:solidFill>
                  <a:schemeClr val="tx1"/>
                </a:solidFill>
              </a:rPr>
              <a:t>Д.И.Шарипова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06815" y="5054945"/>
            <a:ext cx="6637594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ОГБПОУ «Ульяновский профессионально-педагогический колледж»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06815" y="5600856"/>
            <a:ext cx="6637593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 marL="1290" indent="6450"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МОУ Архангельская СШ им. писателя </a:t>
            </a:r>
            <a:r>
              <a:rPr lang="ru-RU" sz="1600" b="1" dirty="0" err="1">
                <a:solidFill>
                  <a:schemeClr val="tx1"/>
                </a:solidFill>
              </a:rPr>
              <a:t>И.А.Гончарова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10678" y="1287978"/>
            <a:ext cx="59650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1010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387578" y="1755992"/>
            <a:ext cx="596503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1063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412999" y="2872327"/>
            <a:ext cx="60144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1152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11554" y="3447998"/>
            <a:ext cx="60144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8209" y="4002982"/>
            <a:ext cx="601444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1158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397566" y="4491110"/>
            <a:ext cx="60144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1193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408206" y="5046094"/>
            <a:ext cx="601447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1201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82633" y="5597285"/>
            <a:ext cx="601448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1684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837014" y="753333"/>
            <a:ext cx="4199482" cy="3006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5721" tIns="27861" rIns="55721" bIns="27861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Helvetica Neue Medium"/>
              </a:rPr>
              <a:t>Позиция среди 39072 организаций в России  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 cstate="print"/>
          <a:srcRect l="78778" t="18502" r="16179" b="75213"/>
          <a:stretch/>
        </p:blipFill>
        <p:spPr>
          <a:xfrm>
            <a:off x="145563" y="3293182"/>
            <a:ext cx="656165" cy="45981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 cstate="print"/>
          <a:srcRect l="78778" t="34516" r="16243" b="59578"/>
          <a:stretch/>
        </p:blipFill>
        <p:spPr>
          <a:xfrm>
            <a:off x="141064" y="3909488"/>
            <a:ext cx="647781" cy="43204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 cstate="print"/>
          <a:srcRect l="78778" t="49166" r="16307" b="43943"/>
          <a:stretch/>
        </p:blipFill>
        <p:spPr>
          <a:xfrm>
            <a:off x="146389" y="4367491"/>
            <a:ext cx="639397" cy="50405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3" cstate="print"/>
          <a:srcRect l="78778" t="62833" r="16372" b="31261"/>
          <a:stretch/>
        </p:blipFill>
        <p:spPr>
          <a:xfrm>
            <a:off x="129802" y="4999347"/>
            <a:ext cx="631013" cy="43204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3" cstate="print"/>
          <a:srcRect l="78778" t="78468" r="16437" b="15547"/>
          <a:stretch/>
        </p:blipFill>
        <p:spPr>
          <a:xfrm>
            <a:off x="129802" y="5525727"/>
            <a:ext cx="622629" cy="4378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/>
          <a:srcRect l="78677" t="75252" r="15687" b="17857"/>
          <a:stretch/>
        </p:blipFill>
        <p:spPr>
          <a:xfrm>
            <a:off x="141064" y="2747621"/>
            <a:ext cx="733398" cy="50405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4" cstate="print"/>
          <a:srcRect l="78612" t="60372" r="16407" b="33722"/>
          <a:stretch/>
        </p:blipFill>
        <p:spPr>
          <a:xfrm>
            <a:off x="112433" y="2261831"/>
            <a:ext cx="648072" cy="43204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4" cstate="print"/>
          <a:srcRect l="78547" t="44507" r="15687" b="49587"/>
          <a:stretch/>
        </p:blipFill>
        <p:spPr>
          <a:xfrm>
            <a:off x="84836" y="1696510"/>
            <a:ext cx="750166" cy="432048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4" cstate="print"/>
          <a:srcRect l="78483" t="29627" r="15687" b="64467"/>
          <a:stretch/>
        </p:blipFill>
        <p:spPr>
          <a:xfrm>
            <a:off x="74219" y="1224279"/>
            <a:ext cx="758550" cy="432048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622799" y="2344357"/>
            <a:ext cx="6621609" cy="28018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55721" tIns="27861" rIns="55721" bIns="2786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tx1"/>
                </a:solidFill>
              </a:rPr>
              <a:t>МБДОУ детский сад № 16 «Крепыш» г. Димитровграда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08208" y="2341866"/>
            <a:ext cx="601445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1074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25470" y="1266544"/>
            <a:ext cx="633867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32544" y="1758110"/>
            <a:ext cx="652237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281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65202" y="2815087"/>
            <a:ext cx="619579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283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8796" y="3352911"/>
            <a:ext cx="615985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284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7894" y="3967235"/>
            <a:ext cx="601444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285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83335" y="4469279"/>
            <a:ext cx="601447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57896" y="5021024"/>
            <a:ext cx="626885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287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57892" y="5547877"/>
            <a:ext cx="601448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288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32544" y="2303925"/>
            <a:ext cx="626794" cy="338554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282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2433" y="754661"/>
            <a:ext cx="4199482" cy="3006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5721" tIns="27861" rIns="55721" bIns="27861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Helvetica Neue Medium"/>
              </a:rPr>
              <a:t>Позиция среди </a:t>
            </a:r>
            <a:r>
              <a:rPr lang="ru-RU" sz="1400" b="1" i="1" dirty="0" smtClean="0">
                <a:solidFill>
                  <a:srgbClr val="FF0000"/>
                </a:solidFill>
                <a:latin typeface="Helvetica Neue Medium"/>
              </a:rPr>
              <a:t>288 </a:t>
            </a:r>
            <a:r>
              <a:rPr lang="ru-RU" sz="1400" b="1" i="1" dirty="0">
                <a:solidFill>
                  <a:srgbClr val="FF0000"/>
                </a:solidFill>
                <a:latin typeface="Helvetica Neue Medium"/>
              </a:rPr>
              <a:t>организаций в </a:t>
            </a:r>
            <a:r>
              <a:rPr lang="ru-RU" sz="1400" b="1" i="1" dirty="0" smtClean="0">
                <a:solidFill>
                  <a:srgbClr val="FF0000"/>
                </a:solidFill>
                <a:latin typeface="Helvetica Neue Medium"/>
              </a:rPr>
              <a:t>области  </a:t>
            </a:r>
            <a:endParaRPr lang="ru-RU" sz="1400" b="1" i="1" dirty="0">
              <a:solidFill>
                <a:srgbClr val="FF0000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644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1307</Words>
  <Application>Microsoft Office PowerPoint</Application>
  <PresentationFormat>Экран (4:3)</PresentationFormat>
  <Paragraphs>288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Helvetica Neue Medium</vt:lpstr>
      <vt:lpstr>Lucida Sans Unicode</vt:lpstr>
      <vt:lpstr>PT Astra Serif</vt:lpstr>
      <vt:lpstr>Raavi</vt:lpstr>
      <vt:lpstr>Times New Roman</vt:lpstr>
      <vt:lpstr>Univers Condensed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Михеева</dc:creator>
  <cp:lastModifiedBy>Пользователь</cp:lastModifiedBy>
  <cp:revision>144</cp:revision>
  <dcterms:created xsi:type="dcterms:W3CDTF">2019-10-16T15:33:10Z</dcterms:created>
  <dcterms:modified xsi:type="dcterms:W3CDTF">2020-03-04T13:49:42Z</dcterms:modified>
</cp:coreProperties>
</file>