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5" r:id="rId7"/>
    <p:sldId id="262" r:id="rId8"/>
    <p:sldId id="263" r:id="rId9"/>
    <p:sldId id="267" r:id="rId10"/>
    <p:sldId id="266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39" autoAdjust="0"/>
    <p:restoredTop sz="94660"/>
  </p:normalViewPr>
  <p:slideViewPr>
    <p:cSldViewPr>
      <p:cViewPr varScale="1">
        <p:scale>
          <a:sx n="69" d="100"/>
          <a:sy n="69" d="100"/>
        </p:scale>
        <p:origin x="-1422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01B40-55FE-4BB0-9FF3-E78B631A309F}" type="datetimeFigureOut">
              <a:rPr lang="ru-RU" smtClean="0"/>
              <a:t>28.08.2020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B5CADE-C763-400D-ACA6-508A94DB22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60015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01B40-55FE-4BB0-9FF3-E78B631A309F}" type="datetimeFigureOut">
              <a:rPr lang="ru-RU" smtClean="0"/>
              <a:t>28.08.2020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B5CADE-C763-400D-ACA6-508A94DB22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29088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01B40-55FE-4BB0-9FF3-E78B631A309F}" type="datetimeFigureOut">
              <a:rPr lang="ru-RU" smtClean="0"/>
              <a:t>28.08.2020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B5CADE-C763-400D-ACA6-508A94DB22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92785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01B40-55FE-4BB0-9FF3-E78B631A309F}" type="datetimeFigureOut">
              <a:rPr lang="ru-RU" smtClean="0"/>
              <a:t>28.08.2020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B5CADE-C763-400D-ACA6-508A94DB22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63243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01B40-55FE-4BB0-9FF3-E78B631A309F}" type="datetimeFigureOut">
              <a:rPr lang="ru-RU" smtClean="0"/>
              <a:t>28.08.2020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B5CADE-C763-400D-ACA6-508A94DB22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11336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01B40-55FE-4BB0-9FF3-E78B631A309F}" type="datetimeFigureOut">
              <a:rPr lang="ru-RU" smtClean="0"/>
              <a:t>28.08.2020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B5CADE-C763-400D-ACA6-508A94DB22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542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01B40-55FE-4BB0-9FF3-E78B631A309F}" type="datetimeFigureOut">
              <a:rPr lang="ru-RU" smtClean="0"/>
              <a:t>28.08.2020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B5CADE-C763-400D-ACA6-508A94DB22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84380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01B40-55FE-4BB0-9FF3-E78B631A309F}" type="datetimeFigureOut">
              <a:rPr lang="ru-RU" smtClean="0"/>
              <a:t>28.08.2020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B5CADE-C763-400D-ACA6-508A94DB22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29171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01B40-55FE-4BB0-9FF3-E78B631A309F}" type="datetimeFigureOut">
              <a:rPr lang="ru-RU" smtClean="0"/>
              <a:t>28.08.2020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B5CADE-C763-400D-ACA6-508A94DB22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83785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01B40-55FE-4BB0-9FF3-E78B631A309F}" type="datetimeFigureOut">
              <a:rPr lang="ru-RU" smtClean="0"/>
              <a:t>28.08.2020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B5CADE-C763-400D-ACA6-508A94DB22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43516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01B40-55FE-4BB0-9FF3-E78B631A309F}" type="datetimeFigureOut">
              <a:rPr lang="ru-RU" smtClean="0"/>
              <a:t>28.08.2020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B5CADE-C763-400D-ACA6-508A94DB22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37674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701B40-55FE-4BB0-9FF3-E78B631A309F}" type="datetimeFigureOut">
              <a:rPr lang="ru-RU" smtClean="0"/>
              <a:t>28.08.2020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B5CADE-C763-400D-ACA6-508A94DB22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33107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w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microsoft.com/office/2007/relationships/hdphoto" Target="../media/hdphoto2.wdp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w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2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w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tiff"/><Relationship Id="rId4" Type="http://schemas.openxmlformats.org/officeDocument/2006/relationships/image" Target="../media/image2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w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w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w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w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m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w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wm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5.w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Презентация1"/>
          <p:cNvPicPr>
            <a:picLocks noChangeAspect="1" noChangeArrowheads="1"/>
          </p:cNvPicPr>
          <p:nvPr/>
        </p:nvPicPr>
        <p:blipFill>
          <a:blip r:embed="rId2">
            <a:lum bright="14000" contrast="-8000"/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ltGray">
          <a:xfrm>
            <a:off x="0" y="-26988"/>
            <a:ext cx="9144000" cy="688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/>
          <p:cNvPicPr>
            <a:picLocks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30" y="132333"/>
            <a:ext cx="1200418" cy="1280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51520" y="1628800"/>
            <a:ext cx="8676456" cy="200054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Пункт прибытия - Ульяновск</a:t>
            </a:r>
            <a:endParaRPr lang="ru-RU" sz="62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691680" y="4293096"/>
            <a:ext cx="5832648" cy="584775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95000"/>
                  <a:shade val="30000"/>
                  <a:satMod val="115000"/>
                </a:schemeClr>
              </a:gs>
              <a:gs pos="50000">
                <a:schemeClr val="bg1">
                  <a:lumMod val="95000"/>
                  <a:shade val="67500"/>
                  <a:satMod val="115000"/>
                </a:schemeClr>
              </a:gs>
              <a:gs pos="100000">
                <a:schemeClr val="bg1">
                  <a:lumMod val="95000"/>
                  <a:shade val="100000"/>
                  <a:satMod val="115000"/>
                </a:schemeClr>
              </a:gs>
            </a:gsLst>
            <a:lin ang="2700000" scaled="1"/>
            <a:tileRect/>
          </a:gradFill>
          <a:ln w="31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3200" b="1" i="1" dirty="0" smtClean="0">
                <a:latin typeface="Times New Roman" pitchFamily="18" charset="0"/>
                <a:cs typeface="Times New Roman" pitchFamily="18" charset="0"/>
              </a:rPr>
              <a:t>История эвакуации </a:t>
            </a:r>
            <a:endParaRPr lang="ru-RU" sz="3200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145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Презентация1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/>
          </a:blip>
          <a:srcRect/>
          <a:stretch>
            <a:fillRect/>
          </a:stretch>
        </p:blipFill>
        <p:spPr bwMode="ltGray">
          <a:xfrm>
            <a:off x="-36512" y="396"/>
            <a:ext cx="9180512" cy="6912480"/>
          </a:xfrm>
          <a:prstGeom prst="rect">
            <a:avLst/>
          </a:prstGeom>
          <a:noFill/>
          <a:ln>
            <a:noFill/>
          </a:ln>
          <a:extLst/>
        </p:spPr>
      </p:pic>
      <p:pic>
        <p:nvPicPr>
          <p:cNvPr id="7" name="Picture 7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67245"/>
            <a:ext cx="792088" cy="84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3391134" y="4494019"/>
            <a:ext cx="5501346" cy="2031325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Бригада литейного цеха завода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малолитражных двигателей г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. Ульяновска, выделенного из состава эвакуированного автомобильного </a:t>
            </a:r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завода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им. Сталина (бригадир – Беднов, инициалы не установлены), работавшие на заводе в 1944 г. Без даты. г. Ульяновск. </a:t>
            </a:r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ГАНИУО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. Ф.162. Оп.2. Д.676. Л.1. </a:t>
            </a:r>
          </a:p>
        </p:txBody>
      </p:sp>
      <p:pic>
        <p:nvPicPr>
          <p:cNvPr id="6146" name="Picture 2" descr="D:\ИЛЬЯЗОВА\ИЗДАТЕЛЬСКАЯ ДЕЯТЕЛЬНОСТЬ\КНИГИ\2020.Эвакуация\Иллюстрации на вкладки\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0585" y="487982"/>
            <a:ext cx="5316617" cy="3805114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66967" y="1117188"/>
            <a:ext cx="3108889" cy="483209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Уже осенью 1942 г. в механосборочном цехе началось производство стационарных малолитражных двигателей, применявшихся на фронте для подвижных электростанций, освещения блиндажей, полевых госпиталей, зарядки аккумуляторов.</a:t>
            </a:r>
            <a:endParaRPr lang="ru-RU" sz="22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67352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Презентация1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/>
          </a:blip>
          <a:srcRect/>
          <a:stretch>
            <a:fillRect/>
          </a:stretch>
        </p:blipFill>
        <p:spPr bwMode="ltGray">
          <a:xfrm>
            <a:off x="-36512" y="396"/>
            <a:ext cx="9180512" cy="6912480"/>
          </a:xfrm>
          <a:prstGeom prst="rect">
            <a:avLst/>
          </a:prstGeom>
          <a:noFill/>
          <a:ln>
            <a:noFill/>
          </a:ln>
          <a:extLst/>
        </p:spPr>
      </p:pic>
      <p:sp>
        <p:nvSpPr>
          <p:cNvPr id="2" name="TextBox 1"/>
          <p:cNvSpPr txBox="1"/>
          <p:nvPr/>
        </p:nvSpPr>
        <p:spPr>
          <a:xfrm>
            <a:off x="755576" y="188640"/>
            <a:ext cx="8280920" cy="144655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ru-RU" sz="2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Ульяновский приборостроительный завод «Утес». </a:t>
            </a:r>
          </a:p>
          <a:p>
            <a:pPr algn="r"/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Образован на базе эвакуированных в Ульяновск </a:t>
            </a:r>
          </a:p>
          <a:p>
            <a:pPr algn="r"/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Ленинградского приборостроительного </a:t>
            </a:r>
          </a:p>
          <a:p>
            <a:pPr algn="r"/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завода №278 и Вяземского приборостроительного завода №149. </a:t>
            </a:r>
            <a:endParaRPr lang="ru-RU" sz="2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7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11261"/>
            <a:ext cx="792088" cy="84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 descr="C:\Users\123\Desktop\6NHRETgUDLc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9956" y="1773378"/>
            <a:ext cx="6874452" cy="4146736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187624" y="5971927"/>
            <a:ext cx="7200800" cy="76944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Одно из первых строений Приборостроительного завода – корпус котельной.</a:t>
            </a:r>
            <a:endParaRPr lang="ru-RU" sz="22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35610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Презентация1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/>
          </a:blip>
          <a:srcRect/>
          <a:stretch>
            <a:fillRect/>
          </a:stretch>
        </p:blipFill>
        <p:spPr bwMode="ltGray">
          <a:xfrm>
            <a:off x="-36512" y="396"/>
            <a:ext cx="9180512" cy="6912480"/>
          </a:xfrm>
          <a:prstGeom prst="rect">
            <a:avLst/>
          </a:prstGeom>
          <a:noFill/>
          <a:ln>
            <a:noFill/>
          </a:ln>
          <a:extLst/>
        </p:spPr>
      </p:pic>
      <p:pic>
        <p:nvPicPr>
          <p:cNvPr id="7" name="Picture 7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67245"/>
            <a:ext cx="792088" cy="84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971600" y="185445"/>
            <a:ext cx="7920880" cy="1107996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На базе эвакуированного в тыл электроаппаратного цеха Харьковского электромеханического завода был создан ульяновский завод «Контактор».</a:t>
            </a:r>
            <a:endParaRPr lang="ru-RU" sz="22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1439733"/>
            <a:ext cx="4608512" cy="24213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07505" y="1967349"/>
            <a:ext cx="2952328" cy="34778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Завод выпускал электрооборудование для оборонной промышленности страны, станкостроения, а также продукцию для химической и топливной промышленности.</a:t>
            </a:r>
            <a:endParaRPr lang="ru-RU" sz="2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9" name="Picture 3" descr="C:\Users\123\Desktop\Без названия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0290" y="4004208"/>
            <a:ext cx="5704198" cy="27380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21165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Презентация1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/>
          </a:blip>
          <a:srcRect/>
          <a:stretch>
            <a:fillRect/>
          </a:stretch>
        </p:blipFill>
        <p:spPr bwMode="ltGray">
          <a:xfrm>
            <a:off x="-36512" y="396"/>
            <a:ext cx="9180512" cy="6912480"/>
          </a:xfrm>
          <a:prstGeom prst="rect">
            <a:avLst/>
          </a:prstGeom>
          <a:noFill/>
          <a:ln>
            <a:noFill/>
          </a:ln>
          <a:extLst/>
        </p:spPr>
      </p:pic>
      <p:pic>
        <p:nvPicPr>
          <p:cNvPr id="5" name="Picture 7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67245"/>
            <a:ext cx="1008112" cy="1057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115616" y="232772"/>
            <a:ext cx="7848872" cy="110799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Первым эвакуированным предприятием стала </a:t>
            </a:r>
            <a:endParaRPr lang="ru-RU" sz="22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ru-RU" sz="2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итебская чулочно-трикотажная фабрика </a:t>
            </a:r>
          </a:p>
          <a:p>
            <a:pPr algn="ctr"/>
            <a:r>
              <a:rPr lang="ru-RU" sz="2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им. Коммунистического интернационала молодежи</a:t>
            </a:r>
            <a:endParaRPr lang="ru-RU" sz="2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2" name="Picture 2" descr="C:\Users\123\Desktop\3XAs-vVteviY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484784"/>
            <a:ext cx="6728276" cy="41764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1021369" y="5877272"/>
            <a:ext cx="7560840" cy="923330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Проходная фабрики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им. КИМ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на улице Советской. </a:t>
            </a:r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Из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книги Г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Ельцова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«Согреть страну по-русски. Страницы истории Ульяновской трикотажной фабрики «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Русь». Ульяновск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, 2011.</a:t>
            </a:r>
          </a:p>
        </p:txBody>
      </p:sp>
    </p:spTree>
    <p:extLst>
      <p:ext uri="{BB962C8B-B14F-4D97-AF65-F5344CB8AC3E}">
        <p14:creationId xmlns:p14="http://schemas.microsoft.com/office/powerpoint/2010/main" val="27150355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Презентация1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/>
          </a:blip>
          <a:srcRect/>
          <a:stretch>
            <a:fillRect/>
          </a:stretch>
        </p:blipFill>
        <p:spPr bwMode="ltGray">
          <a:xfrm>
            <a:off x="-36512" y="396"/>
            <a:ext cx="9180512" cy="6912480"/>
          </a:xfrm>
          <a:prstGeom prst="rect">
            <a:avLst/>
          </a:prstGeom>
          <a:noFill/>
          <a:ln>
            <a:noFill/>
          </a:ln>
          <a:extLst/>
        </p:spPr>
      </p:pic>
      <p:pic>
        <p:nvPicPr>
          <p:cNvPr id="5" name="Picture 7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67245"/>
            <a:ext cx="1008112" cy="1057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115616" y="232772"/>
            <a:ext cx="7848872" cy="110799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За годы Великой Отечественной войны в Ульяновск были эвакуированы с захваченных территорий тысячи людей, среди которых были и жители блокадного Ленинграда.</a:t>
            </a:r>
            <a:endParaRPr lang="ru-RU" sz="2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5"/>
          <p:cNvPicPr>
            <a:picLocks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72" t="5568" r="9666" b="21834"/>
          <a:stretch/>
        </p:blipFill>
        <p:spPr bwMode="auto">
          <a:xfrm>
            <a:off x="611560" y="1556792"/>
            <a:ext cx="3816424" cy="48965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625752" y="1508586"/>
            <a:ext cx="4122712" cy="501675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65 маленьких ленинградцев прибыли на пароходе. У каждого, кто их видел, сжималось сердце от боли. Как вспоминает завуч детского дома Горячева Ольга Владимировна они были»...истощённые, вялые, с глазами стариков, морщинистой серой кожей, руки опущены, у некоторых из детей начались припадки и они кричали: «Туши огонь!» Они как «лунатики» сходили на пристани с парохода. Некоторых несли на носилках. На вопросы они не отвечали - не было сил». 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01371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Презентация1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/>
          </a:blip>
          <a:srcRect/>
          <a:stretch>
            <a:fillRect/>
          </a:stretch>
        </p:blipFill>
        <p:spPr bwMode="ltGray">
          <a:xfrm>
            <a:off x="0" y="396"/>
            <a:ext cx="9180512" cy="6912480"/>
          </a:xfrm>
          <a:prstGeom prst="rect">
            <a:avLst/>
          </a:prstGeom>
          <a:noFill/>
          <a:ln>
            <a:noFill/>
          </a:ln>
          <a:extLst/>
        </p:spPr>
      </p:pic>
      <p:pic>
        <p:nvPicPr>
          <p:cNvPr id="5" name="Picture 7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67245"/>
            <a:ext cx="1008112" cy="1057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6" name="Picture 2" descr="D:\ИЛЬЯЗОВА\СКАНИРОВАННЫЕ ДОКУМЕНТЫ\Детский дом №10\3,4,5,6\Ф.8, оп.1, д.318, л.4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774" b="57885"/>
          <a:stretch/>
        </p:blipFill>
        <p:spPr bwMode="auto">
          <a:xfrm>
            <a:off x="1021187" y="908720"/>
            <a:ext cx="7511253" cy="4104456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95536" y="5301208"/>
            <a:ext cx="8496944" cy="101566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Список детских домов г. Ульяновска, в которых размещались эвакуированные из разных городов дети, с указанием адресов. 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[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1945 г.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]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ГАНИУО. Ф.8. Оп.1. Д.318. Л.1. 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66563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Презентация1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/>
          </a:blip>
          <a:srcRect/>
          <a:stretch>
            <a:fillRect/>
          </a:stretch>
        </p:blipFill>
        <p:spPr bwMode="ltGray">
          <a:xfrm>
            <a:off x="0" y="396"/>
            <a:ext cx="9180512" cy="6912480"/>
          </a:xfrm>
          <a:prstGeom prst="rect">
            <a:avLst/>
          </a:prstGeom>
          <a:noFill/>
          <a:ln>
            <a:noFill/>
          </a:ln>
          <a:extLst/>
        </p:spPr>
      </p:pic>
      <p:pic>
        <p:nvPicPr>
          <p:cNvPr id="5" name="Picture 7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67245"/>
            <a:ext cx="1008112" cy="1057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339752" y="232772"/>
            <a:ext cx="6624736" cy="110799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19 октября 1941 г. в Ульяновск из Москвы было </a:t>
            </a:r>
          </a:p>
          <a:p>
            <a:pPr algn="r"/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эвакуировано руководство Русской Православной Церкви во главе с митрополитом Сергием.</a:t>
            </a:r>
            <a:endParaRPr lang="ru-RU" sz="2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290" name="Picture 2" descr="C:\Users\123\Desktop\16648_20160831_14193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8901" y="1764448"/>
            <a:ext cx="5073579" cy="3384376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C:\Users\123\Desktop\Patriarh-Sergij-Stragorodskij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556792"/>
            <a:ext cx="3102525" cy="42484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23528" y="6021288"/>
            <a:ext cx="3102526" cy="43088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Митрополит Сергий</a:t>
            </a:r>
            <a:endParaRPr lang="ru-RU" sz="2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818901" y="5301208"/>
            <a:ext cx="5088744" cy="144655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Воскресенская церковь, в которой после долгого перерыва было совершено первое богослужение после эвакуации митрополии</a:t>
            </a:r>
            <a:endParaRPr lang="ru-RU" sz="22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64572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Презентация1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/>
          </a:blip>
          <a:srcRect/>
          <a:stretch>
            <a:fillRect/>
          </a:stretch>
        </p:blipFill>
        <p:spPr bwMode="ltGray">
          <a:xfrm>
            <a:off x="0" y="396"/>
            <a:ext cx="9180512" cy="6912480"/>
          </a:xfrm>
          <a:prstGeom prst="rect">
            <a:avLst/>
          </a:prstGeom>
          <a:noFill/>
          <a:ln>
            <a:noFill/>
          </a:ln>
          <a:extLst/>
        </p:spPr>
      </p:pic>
      <p:sp>
        <p:nvSpPr>
          <p:cNvPr id="6" name="TextBox 5"/>
          <p:cNvSpPr txBox="1"/>
          <p:nvPr/>
        </p:nvSpPr>
        <p:spPr>
          <a:xfrm>
            <a:off x="971600" y="188640"/>
            <a:ext cx="8100392" cy="132343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В июле 1941 г. из Ленинграда на 4 баржах были доставлены ценные экспонаты Центрального военно-морского музея, которые были размещены в здании лютеранской кирхи </a:t>
            </a:r>
          </a:p>
          <a:p>
            <a:pPr algn="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(на пересечении ул. Ленина и ул. Железной Дивизии)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7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30" y="232772"/>
            <a:ext cx="1008112" cy="1057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4" name="Picture 2" descr="C:\Users\123\Desktop\unnamed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5200" y="1628800"/>
            <a:ext cx="3050776" cy="417646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C:\Users\123\Desktop\1308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2805" y="1628800"/>
            <a:ext cx="3212178" cy="417646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79512" y="5869721"/>
            <a:ext cx="8917811" cy="101566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Ботик Петра 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-экспонат музея (изображение слева) прибыл в Ульяновск 16 июля 1941 г., после чего «прожил» в здании кирхи (изображение справа) в течение 5 лет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58102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Презентация1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/>
          </a:blip>
          <a:srcRect/>
          <a:stretch>
            <a:fillRect/>
          </a:stretch>
        </p:blipFill>
        <p:spPr bwMode="ltGray">
          <a:xfrm>
            <a:off x="0" y="396"/>
            <a:ext cx="9180512" cy="6912480"/>
          </a:xfrm>
          <a:prstGeom prst="rect">
            <a:avLst/>
          </a:prstGeom>
          <a:noFill/>
          <a:ln>
            <a:noFill/>
          </a:ln>
          <a:extLst/>
        </p:spPr>
      </p:pic>
      <p:pic>
        <p:nvPicPr>
          <p:cNvPr id="6" name="Picture 5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631825"/>
            <a:ext cx="8510587" cy="560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7"/>
          <p:cNvPicPr>
            <a:picLocks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30" y="232772"/>
            <a:ext cx="1269210" cy="1331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043608" y="1196752"/>
            <a:ext cx="7416824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В Ульяновск был эвакуирован целый ряд наркоматов и правительственных учреждений, крупных организаций союзного значения. Всего было эвакуировано 25 учреждений, среди которых Наркомат Военно-Морского Флота СССР, Наркомат речного флота СССР, Штаб Волжской военной флотилии из г. Куйбышева, Наркомат обороны СССР, Наркомат иностранных дел, Наркомат авиационной промышленности, Верховный суд СССР, отделы статистики Госбанка СССР и др.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93740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Презентация1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/>
          </a:blip>
          <a:srcRect/>
          <a:stretch>
            <a:fillRect/>
          </a:stretch>
        </p:blipFill>
        <p:spPr bwMode="ltGray">
          <a:xfrm>
            <a:off x="0" y="396"/>
            <a:ext cx="9180512" cy="6912480"/>
          </a:xfrm>
          <a:prstGeom prst="rect">
            <a:avLst/>
          </a:prstGeom>
          <a:noFill/>
          <a:ln>
            <a:noFill/>
          </a:ln>
          <a:extLst/>
        </p:spPr>
      </p:pic>
      <p:pic>
        <p:nvPicPr>
          <p:cNvPr id="5" name="Picture 7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44624"/>
            <a:ext cx="1053186" cy="103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170924" y="189801"/>
            <a:ext cx="7937580" cy="43088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ru-RU" sz="2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19 января 1943 г. </a:t>
            </a: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– День образования Ульяновской области</a:t>
            </a:r>
            <a:endParaRPr lang="ru-RU" sz="2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338" name="Picture 2" descr="C:\Users\123\Desktop\3uliH8U2gZI-8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836712"/>
            <a:ext cx="3380178" cy="5185501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 descr="D:\ИЛЬЯЗОВА\ИЗДАТЕЛЬСКАЯ ДЕЯТЕЛЬНОСТЬ\КНИГИ\2020.Эвакуация\Иллюстрации на вкладки\Ф.5968 оп.2 д.16. л.4.t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8535" y="836712"/>
            <a:ext cx="3888637" cy="517619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755576" y="5949280"/>
            <a:ext cx="3816424" cy="83099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Указ Президиума Верховного Совета СССР об образовании Ульяновской области. 19 января 1943 г.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788024" y="5489937"/>
            <a:ext cx="4176464" cy="132343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Иван Николаевич Терентьев – первый глава региона, первый секретарь Ульяновского обкома ВКП(б) в период </a:t>
            </a:r>
          </a:p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с 16 января 1943 года по 5 марта 1949 года.  ГАНИУО. Ф. 5968. Оп.2. Д. 16. Л.4. 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05822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Презентация1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/>
          </a:blip>
          <a:srcRect/>
          <a:stretch>
            <a:fillRect/>
          </a:stretch>
        </p:blipFill>
        <p:spPr bwMode="ltGray">
          <a:xfrm>
            <a:off x="0" y="-26988"/>
            <a:ext cx="9144000" cy="6884988"/>
          </a:xfrm>
          <a:prstGeom prst="rect">
            <a:avLst/>
          </a:prstGeom>
          <a:noFill/>
          <a:ln>
            <a:noFill/>
          </a:ln>
          <a:extLst/>
        </p:spPr>
      </p:pic>
      <p:pic>
        <p:nvPicPr>
          <p:cNvPr id="5" name="Picture 5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631825"/>
            <a:ext cx="8510587" cy="560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7"/>
          <p:cNvPicPr>
            <a:picLocks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3" y="-4763"/>
            <a:ext cx="1450975" cy="1463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683393" y="1412776"/>
            <a:ext cx="7993063" cy="3478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pPr algn="just"/>
            <a:r>
              <a:rPr lang="ru-RU" dirty="0">
                <a:latin typeface="PT Astra Serif" pitchFamily="18" charset="-52"/>
              </a:rPr>
              <a:t> </a:t>
            </a:r>
            <a:r>
              <a:rPr lang="ru-RU" sz="2000" b="1" dirty="0">
                <a:latin typeface="PT Astra Serif" pitchFamily="18" charset="-52"/>
              </a:rPr>
              <a:t>Начало Великой Отечественной </a:t>
            </a:r>
            <a:r>
              <a:rPr lang="ru-RU" sz="2000" b="1" dirty="0" smtClean="0">
                <a:latin typeface="PT Astra Serif" pitchFamily="18" charset="-52"/>
              </a:rPr>
              <a:t>войны поставило </a:t>
            </a:r>
            <a:r>
              <a:rPr lang="ru-RU" sz="2000" b="1" dirty="0">
                <a:latin typeface="PT Astra Serif" pitchFamily="18" charset="-52"/>
              </a:rPr>
              <a:t>перед руководством Советского Союза задачу сохранить всю возможную производственно экономическую базу страны и организовать успешную работу в тылу для достижения Победы. Фашистские войска вторглись на европейскую часть  </a:t>
            </a:r>
            <a:r>
              <a:rPr lang="ru-RU" sz="2000" b="1" dirty="0" smtClean="0">
                <a:latin typeface="PT Astra Serif" pitchFamily="18" charset="-52"/>
              </a:rPr>
              <a:t>страны, захватив  </a:t>
            </a:r>
            <a:r>
              <a:rPr lang="ru-RU" sz="2000" b="1" dirty="0">
                <a:latin typeface="PT Astra Serif" pitchFamily="18" charset="-52"/>
              </a:rPr>
              <a:t>промышленные </a:t>
            </a:r>
            <a:r>
              <a:rPr lang="ru-RU" sz="2000" b="1" dirty="0" smtClean="0">
                <a:latin typeface="PT Astra Serif" pitchFamily="18" charset="-52"/>
              </a:rPr>
              <a:t>регионы, в которых </a:t>
            </a:r>
            <a:r>
              <a:rPr lang="ru-RU" sz="2000" b="1" dirty="0">
                <a:latin typeface="PT Astra Serif" pitchFamily="18" charset="-52"/>
              </a:rPr>
              <a:t>находилось  более 31 тысячи предприятий, металлургической, пищевой, текстильной промышленности. Данные территории были </a:t>
            </a:r>
            <a:r>
              <a:rPr lang="ru-RU" sz="2000" b="1" dirty="0" smtClean="0">
                <a:latin typeface="PT Astra Serif" pitchFamily="18" charset="-52"/>
              </a:rPr>
              <a:t>густонаселены</a:t>
            </a:r>
            <a:r>
              <a:rPr lang="ru-RU" sz="2000" b="1" dirty="0">
                <a:latin typeface="PT Astra Serif" pitchFamily="18" charset="-52"/>
              </a:rPr>
              <a:t>, на них проживало 40 % от общей численности всего населения СССР. Оставить такие территорий вражеским войскам, означало потерю огромных материальных и людских </a:t>
            </a:r>
            <a:r>
              <a:rPr lang="ru-RU" sz="2000" b="1" dirty="0" smtClean="0">
                <a:latin typeface="PT Astra Serif" pitchFamily="18" charset="-52"/>
              </a:rPr>
              <a:t>ресурсов.</a:t>
            </a:r>
            <a:endParaRPr lang="ru-RU" sz="2000" b="1" dirty="0">
              <a:latin typeface="PT Astra Serif Cyr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406200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Презентация1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/>
          </a:blip>
          <a:srcRect/>
          <a:stretch>
            <a:fillRect/>
          </a:stretch>
        </p:blipFill>
        <p:spPr bwMode="ltGray">
          <a:xfrm>
            <a:off x="0" y="-26988"/>
            <a:ext cx="9144000" cy="6884988"/>
          </a:xfrm>
          <a:prstGeom prst="rect">
            <a:avLst/>
          </a:prstGeom>
          <a:noFill/>
          <a:ln>
            <a:noFill/>
          </a:ln>
          <a:extLst/>
        </p:spPr>
      </p:pic>
      <p:pic>
        <p:nvPicPr>
          <p:cNvPr id="6" name="Picture 7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3" y="-4763"/>
            <a:ext cx="1295127" cy="1306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5"/>
          <p:cNvPicPr>
            <a:picLocks noChangeArrowheads="1"/>
          </p:cNvPicPr>
          <p:nvPr/>
        </p:nvPicPr>
        <p:blipFill rotWithShape="1">
          <a:blip r:embed="rId4" cstate="print">
            <a:lum bright="-2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8" r="3325" b="2039"/>
          <a:stretch/>
        </p:blipFill>
        <p:spPr bwMode="auto">
          <a:xfrm>
            <a:off x="4499992" y="404664"/>
            <a:ext cx="4536504" cy="43999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8521" y="1484784"/>
            <a:ext cx="4103439" cy="409342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Советское государство произвело эвакуацию населения и материальных ценностей с временно захваченной территории. В числе районов, предназначенных для размещения эвакуированных предприятий, является и город Ульяновск, куда эвакуировано 13 крупных и мелких предприятий, в том числе значительная часть такого гиганта индустрии, как ЗИС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572000" y="3018443"/>
            <a:ext cx="4392488" cy="62658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0" name="Прямая со стрелкой 9"/>
          <p:cNvCxnSpPr>
            <a:stCxn id="3" idx="1"/>
          </p:cNvCxnSpPr>
          <p:nvPr/>
        </p:nvCxnSpPr>
        <p:spPr>
          <a:xfrm flipH="1">
            <a:off x="4211960" y="3331734"/>
            <a:ext cx="360040" cy="52931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1" name="TextBox 9"/>
          <p:cNvSpPr txBox="1">
            <a:spLocks noChangeArrowheads="1"/>
          </p:cNvSpPr>
          <p:nvPr/>
        </p:nvSpPr>
        <p:spPr bwMode="auto">
          <a:xfrm>
            <a:off x="72008" y="5876925"/>
            <a:ext cx="9036496" cy="646331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dirty="0">
                <a:latin typeface="Calibri" pitchFamily="34" charset="0"/>
              </a:rPr>
              <a:t>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Из протокола №8 собрания партийного актива города Ульяновска от 2 марта 1942 г. ГАНИУО. Ф.13. Оп.1. Д.1945. Л.10.</a:t>
            </a:r>
            <a:endParaRPr lang="ru-RU" b="1" dirty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3330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Презентация1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/>
          </a:blip>
          <a:srcRect/>
          <a:stretch>
            <a:fillRect/>
          </a:stretch>
        </p:blipFill>
        <p:spPr bwMode="ltGray">
          <a:xfrm>
            <a:off x="0" y="-26988"/>
            <a:ext cx="9144000" cy="6884988"/>
          </a:xfrm>
          <a:prstGeom prst="rect">
            <a:avLst/>
          </a:prstGeom>
          <a:noFill/>
          <a:ln>
            <a:noFill/>
          </a:ln>
          <a:extLst/>
        </p:spPr>
      </p:pic>
      <p:pic>
        <p:nvPicPr>
          <p:cNvPr id="5" name="Picture 7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3" y="-4763"/>
            <a:ext cx="1295127" cy="1306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 descr="D:\ИЛЬЯЗОВА\ИЗДАТЕЛЬСКАЯ ДЕЯТЕЛЬНОСТЬ\КНИГИ\2020.Эвакуация\Иллюстрации на вкладки\1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274"/>
          <a:stretch/>
        </p:blipFill>
        <p:spPr bwMode="auto">
          <a:xfrm>
            <a:off x="4355976" y="116632"/>
            <a:ext cx="4536504" cy="5577761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51520" y="1484784"/>
            <a:ext cx="3888221" cy="378565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Первые специалисты Московского автомобильного завода им. И.В. Сталина прибыли в Ульяновск </a:t>
            </a:r>
          </a:p>
          <a:p>
            <a:pPr algn="just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20 октября 1941 г., а уже в мае 1942 г. начался первый пуск автомобилей ЗИС-5.</a:t>
            </a:r>
          </a:p>
          <a:p>
            <a:pPr algn="just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Более 400 человек было направлено на проектные работы, связанные с подготовкой строительства завода.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9"/>
          <p:cNvSpPr txBox="1">
            <a:spLocks noChangeArrowheads="1"/>
          </p:cNvSpPr>
          <p:nvPr/>
        </p:nvSpPr>
        <p:spPr bwMode="auto">
          <a:xfrm>
            <a:off x="179512" y="5805264"/>
            <a:ext cx="8784976" cy="923330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Письмо директора автомобильного завода им. Сталина И. Лихачева о возможности организации в Ульяновске дублера завода. </a:t>
            </a:r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27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июля 1941 г. 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ГАНИ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Ф.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13.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Оп.1 Д.1896 Л.26. </a:t>
            </a:r>
          </a:p>
        </p:txBody>
      </p:sp>
    </p:spTree>
    <p:extLst>
      <p:ext uri="{BB962C8B-B14F-4D97-AF65-F5344CB8AC3E}">
        <p14:creationId xmlns:p14="http://schemas.microsoft.com/office/powerpoint/2010/main" val="13484884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Презентация1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/>
          </a:blip>
          <a:srcRect/>
          <a:stretch>
            <a:fillRect/>
          </a:stretch>
        </p:blipFill>
        <p:spPr bwMode="ltGray">
          <a:xfrm>
            <a:off x="0" y="-26988"/>
            <a:ext cx="9144000" cy="6884988"/>
          </a:xfrm>
          <a:prstGeom prst="rect">
            <a:avLst/>
          </a:prstGeom>
          <a:noFill/>
          <a:ln>
            <a:noFill/>
          </a:ln>
          <a:extLst/>
        </p:spPr>
      </p:pic>
      <p:pic>
        <p:nvPicPr>
          <p:cNvPr id="3074" name="Picture 2" descr="D:\ИЛЬЯЗОВА\СТАТЬИ\РУБРИКА В МОНОМАХЕ\2016\Июль\Ильязова. Фото ЗИС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836712"/>
            <a:ext cx="7704856" cy="46021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7"/>
          <p:cNvPicPr>
            <a:picLocks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3" y="-4763"/>
            <a:ext cx="1295127" cy="1306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9"/>
          <p:cNvSpPr txBox="1">
            <a:spLocks noChangeArrowheads="1"/>
          </p:cNvSpPr>
          <p:nvPr/>
        </p:nvSpPr>
        <p:spPr bwMode="auto">
          <a:xfrm>
            <a:off x="179512" y="5661248"/>
            <a:ext cx="8784976" cy="923330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Складские помещения Государственного таможенного управления, где изначально размещался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Московский автомобильный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завод им. Сталина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[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1941 г.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]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ГАНИУО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. Ф.5968. Оп.1. Д.445. Л.1. </a:t>
            </a:r>
          </a:p>
        </p:txBody>
      </p:sp>
    </p:spTree>
    <p:extLst>
      <p:ext uri="{BB962C8B-B14F-4D97-AF65-F5344CB8AC3E}">
        <p14:creationId xmlns:p14="http://schemas.microsoft.com/office/powerpoint/2010/main" val="34241104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Презентация1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/>
          </a:blip>
          <a:srcRect/>
          <a:stretch>
            <a:fillRect/>
          </a:stretch>
        </p:blipFill>
        <p:spPr bwMode="ltGray">
          <a:xfrm>
            <a:off x="0" y="-26988"/>
            <a:ext cx="9144000" cy="6884988"/>
          </a:xfrm>
          <a:prstGeom prst="rect">
            <a:avLst/>
          </a:prstGeom>
          <a:noFill/>
          <a:ln>
            <a:noFill/>
          </a:ln>
          <a:extLst/>
        </p:spPr>
      </p:pic>
      <p:pic>
        <p:nvPicPr>
          <p:cNvPr id="4098" name="Picture 2" descr="D:\ИЛЬЯЗОВА\ИЗДАТЕЛЬСКАЯ ДЕЯТЕЛЬНОСТЬ\КНИГИ\2020.Эвакуация\Иллюстрации на вкладки\1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548680"/>
            <a:ext cx="7232254" cy="51151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7"/>
          <p:cNvPicPr>
            <a:picLocks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3" y="-4763"/>
            <a:ext cx="1223119" cy="1306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9"/>
          <p:cNvSpPr txBox="1">
            <a:spLocks noChangeArrowheads="1"/>
          </p:cNvSpPr>
          <p:nvPr/>
        </p:nvSpPr>
        <p:spPr bwMode="auto">
          <a:xfrm>
            <a:off x="179512" y="5879013"/>
            <a:ext cx="8784976" cy="646331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Ульяновский автомобильный завод им. Сталина. Строительство опалубки заводской ТЭЦ. Без даты. г. Ульяновск. ГАНИУО. Ф.5968. Оп.1. Д.465. Л.1. </a:t>
            </a:r>
          </a:p>
        </p:txBody>
      </p:sp>
    </p:spTree>
    <p:extLst>
      <p:ext uri="{BB962C8B-B14F-4D97-AF65-F5344CB8AC3E}">
        <p14:creationId xmlns:p14="http://schemas.microsoft.com/office/powerpoint/2010/main" val="1982803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Презентация1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/>
          </a:blip>
          <a:srcRect/>
          <a:stretch>
            <a:fillRect/>
          </a:stretch>
        </p:blipFill>
        <p:spPr bwMode="ltGray">
          <a:xfrm>
            <a:off x="0" y="-26988"/>
            <a:ext cx="9144000" cy="6884988"/>
          </a:xfrm>
          <a:prstGeom prst="rect">
            <a:avLst/>
          </a:prstGeom>
          <a:noFill/>
          <a:ln>
            <a:noFill/>
          </a:ln>
          <a:extLst/>
        </p:spPr>
      </p:pic>
      <p:pic>
        <p:nvPicPr>
          <p:cNvPr id="6" name="Picture 7"/>
          <p:cNvPicPr>
            <a:picLocks noChangeArrowheads="1"/>
          </p:cNvPicPr>
          <p:nvPr/>
        </p:nvPicPr>
        <p:blipFill rotWithShape="1">
          <a:blip r:embed="rId3" cstate="print">
            <a:lum bright="-4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2678" b="2011"/>
          <a:stretch/>
        </p:blipFill>
        <p:spPr bwMode="auto">
          <a:xfrm>
            <a:off x="5484456" y="173007"/>
            <a:ext cx="3336016" cy="507172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5484455" y="3645024"/>
            <a:ext cx="3336017" cy="129614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24545" y="188640"/>
            <a:ext cx="4103439" cy="646330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     </a:t>
            </a:r>
          </a:p>
          <a:p>
            <a:pPr algn="just"/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       Всего на 7 января 1942 г.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рибыло рабочих, служащих и ИТР в количестве 3454 человека. Прибывшие рабочие размещены в г. Ульяновске, а семьи – в окружающих селах, на 7 января было размещено в порядке уплотнения жителей города 2437 чел.  Кроме этого, представлено 300 комнат, в которых размещено 456 чел., разместили в частных домах и в гостинице 561 чел. Таким образом, все рабочие и ИТР размещены высококвалифицированных рабочих с их семьями. Для работников завода им. Сталина предоставлено 3 столовых и на территории завода открытых новая столовая. Предоставлено 3 магазина, одна парикмахерская, выделена баня, которая в течение 2 дней в неделю работает только для коллектива работников ЗИС».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7"/>
          <p:cNvPicPr>
            <a:picLocks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545" y="-4763"/>
            <a:ext cx="791071" cy="84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0" name="Прямая со стрелкой 9"/>
          <p:cNvCxnSpPr/>
          <p:nvPr/>
        </p:nvCxnSpPr>
        <p:spPr>
          <a:xfrm flipH="1">
            <a:off x="4427984" y="4293096"/>
            <a:ext cx="1056471" cy="14401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9"/>
          <p:cNvSpPr txBox="1">
            <a:spLocks noChangeArrowheads="1"/>
          </p:cNvSpPr>
          <p:nvPr/>
        </p:nvSpPr>
        <p:spPr bwMode="auto">
          <a:xfrm>
            <a:off x="4860032" y="5517232"/>
            <a:ext cx="4176464" cy="1200329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Докладная записка отдела инструкторов о работе предприятий о работе автозавода им. Сталина. ГАНИУО. Ф.13 .Оп.1. Д.2027. Л.2.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92006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Презентация1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/>
          </a:blip>
          <a:srcRect/>
          <a:stretch>
            <a:fillRect/>
          </a:stretch>
        </p:blipFill>
        <p:spPr bwMode="ltGray">
          <a:xfrm>
            <a:off x="-36512" y="396"/>
            <a:ext cx="9180512" cy="6912480"/>
          </a:xfrm>
          <a:prstGeom prst="rect">
            <a:avLst/>
          </a:prstGeom>
          <a:noFill/>
          <a:ln>
            <a:noFill/>
          </a:ln>
          <a:extLst/>
        </p:spPr>
      </p:pic>
      <p:pic>
        <p:nvPicPr>
          <p:cNvPr id="5" name="Picture 3"/>
          <p:cNvPicPr>
            <a:picLocks noChangeArrowheads="1"/>
          </p:cNvPicPr>
          <p:nvPr/>
        </p:nvPicPr>
        <p:blipFill rotWithShape="1">
          <a:blip r:embed="rId3" cstate="print">
            <a:lum bright="-2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99" b="6565"/>
          <a:stretch/>
        </p:blipFill>
        <p:spPr bwMode="auto">
          <a:xfrm>
            <a:off x="5242220" y="123911"/>
            <a:ext cx="3487988" cy="55373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9"/>
          <p:cNvSpPr txBox="1">
            <a:spLocks noChangeArrowheads="1"/>
          </p:cNvSpPr>
          <p:nvPr/>
        </p:nvSpPr>
        <p:spPr bwMode="auto">
          <a:xfrm>
            <a:off x="4697760" y="5589240"/>
            <a:ext cx="4338736" cy="1200329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Докладная о состоянии работ по восстановлению производства на Ульяновском автозаводе им. Сталина. ГАНИУО. Ф. 13.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Оп.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1. Д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2027. Л.3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7"/>
          <p:cNvPicPr>
            <a:picLocks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67245"/>
            <a:ext cx="792088" cy="84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 descr="D:\ИЛЬЯЗОВА\ИЗДАТЕЛЬСКАЯ ДЕЯТЕЛЬНОСТЬ\КНИГИ\2020.Эвакуация\Иллюстрации на вкладки\9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7"/>
          <a:stretch/>
        </p:blipFill>
        <p:spPr bwMode="auto">
          <a:xfrm>
            <a:off x="1043608" y="332656"/>
            <a:ext cx="2741570" cy="4050706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323528" y="4543960"/>
            <a:ext cx="4248472" cy="1477328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Дундуков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Евгений Антонович – директор автомобильного завода им. Сталина в период с декабря 1942 по сентябрь 1945 гг. 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Без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даты. </a:t>
            </a:r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ГАНИУО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. Ф.5968. Оп.1. Д.448. Л.1. </a:t>
            </a:r>
          </a:p>
        </p:txBody>
      </p:sp>
    </p:spTree>
    <p:extLst>
      <p:ext uri="{BB962C8B-B14F-4D97-AF65-F5344CB8AC3E}">
        <p14:creationId xmlns:p14="http://schemas.microsoft.com/office/powerpoint/2010/main" val="20902586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Презентация1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/>
          </a:blip>
          <a:srcRect/>
          <a:stretch>
            <a:fillRect/>
          </a:stretch>
        </p:blipFill>
        <p:spPr bwMode="ltGray">
          <a:xfrm>
            <a:off x="-36512" y="396"/>
            <a:ext cx="9180512" cy="6912480"/>
          </a:xfrm>
          <a:prstGeom prst="rect">
            <a:avLst/>
          </a:prstGeom>
          <a:noFill/>
          <a:ln>
            <a:noFill/>
          </a:ln>
          <a:extLst/>
        </p:spPr>
      </p:pic>
      <p:pic>
        <p:nvPicPr>
          <p:cNvPr id="7" name="Picture 7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67245"/>
            <a:ext cx="792088" cy="84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 descr="D:\ИЛЬЯЗОВА\ИЗДАТЕЛЬСКАЯ ДЕЯТЕЛЬНОСТЬ\КНИГИ\2020.Эвакуация\Иллюстрации на вкладки\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620688"/>
            <a:ext cx="6104710" cy="41044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251520" y="5674022"/>
            <a:ext cx="8673364" cy="923330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Фронтовая бригада Ульяновского автомобильного завода им. В.И. Ленина, работавшая на заводе в 1944 г. Без даты. г. Ульяновск. </a:t>
            </a:r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ГАНИУО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. Ф.162. Оп. 2. Д.677. Л.1.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19116" y="1044019"/>
            <a:ext cx="2336660" cy="440120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Несмотря на все тяготы военного времени уже к концу 1943 года автозавод </a:t>
            </a:r>
          </a:p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им. Сталина начал не только выпускать в большом объеме свою основную продукцию, но и помогать </a:t>
            </a: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подшевным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эвакогоспиталям.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280243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285</TotalTime>
  <Words>1165</Words>
  <Application>Microsoft Office PowerPoint</Application>
  <PresentationFormat>Экран (4:3)</PresentationFormat>
  <Paragraphs>54</Paragraphs>
  <Slides>19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123</dc:creator>
  <cp:lastModifiedBy>123</cp:lastModifiedBy>
  <cp:revision>24</cp:revision>
  <dcterms:created xsi:type="dcterms:W3CDTF">2020-08-27T08:41:25Z</dcterms:created>
  <dcterms:modified xsi:type="dcterms:W3CDTF">2020-08-28T03:46:41Z</dcterms:modified>
</cp:coreProperties>
</file>