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423" r:id="rId4"/>
    <p:sldId id="413" r:id="rId5"/>
    <p:sldId id="417" r:id="rId6"/>
    <p:sldId id="40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FAA0"/>
    <a:srgbClr val="0092D8"/>
    <a:srgbClr val="EDEDED"/>
    <a:srgbClr val="123E7B"/>
    <a:srgbClr val="5D1B18"/>
    <a:srgbClr val="FFF2C9"/>
    <a:srgbClr val="FDC3C3"/>
    <a:srgbClr val="7A98BA"/>
    <a:srgbClr val="C4F1FC"/>
    <a:srgbClr val="A0E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5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Количество работников Ульяновской области</a:t>
            </a:r>
            <a:br>
              <a:rPr lang="ru-RU"/>
            </a:br>
            <a:r>
              <a:rPr lang="ru-RU"/>
              <a:t> в отрасли образования</a:t>
            </a:r>
          </a:p>
        </c:rich>
      </c:tx>
      <c:layout/>
      <c:overlay val="0"/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1875"/>
          <c:y val="0.18646384948441364"/>
          <c:w val="0.72187500000000071"/>
          <c:h val="0.5689003493699988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Количество работников Ульяновской области</a:t>
            </a:r>
            <a:br>
              <a:rPr lang="ru-RU"/>
            </a:br>
            <a:r>
              <a:rPr lang="ru-RU"/>
              <a:t> в отрасли образования</a:t>
            </a:r>
          </a:p>
        </c:rich>
      </c:tx>
      <c:overlay val="0"/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1875"/>
          <c:y val="0.18646384948441364"/>
          <c:w val="0.72187500000000071"/>
          <c:h val="0.5689003493699988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Количество работников Ульяновской области</a:t>
            </a:r>
            <a:br>
              <a:rPr lang="ru-RU"/>
            </a:br>
            <a:r>
              <a:rPr lang="ru-RU"/>
              <a:t> в отрасли образования</a:t>
            </a:r>
          </a:p>
        </c:rich>
      </c:tx>
      <c:overlay val="0"/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1875"/>
          <c:y val="0.18646384948441364"/>
          <c:w val="0.72187500000000071"/>
          <c:h val="0.5689003493699988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0.70709</cdr:x>
      <cdr:y>0.80741</cdr:y>
    </cdr:from>
    <cdr:to>
      <cdr:x>0.9726</cdr:x>
      <cdr:y>0.8935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9FA9FC4F-F4F6-4AA2-A2CF-43B143664022}"/>
            </a:ext>
          </a:extLst>
        </cdr:cNvPr>
        <cdr:cNvSpPr/>
      </cdr:nvSpPr>
      <cdr:spPr>
        <a:xfrm xmlns:a="http://schemas.openxmlformats.org/drawingml/2006/main">
          <a:off x="5747254" y="3463935"/>
          <a:ext cx="215802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b="1" dirty="0">
            <a:solidFill>
              <a:srgbClr val="42662A"/>
            </a:solidFill>
            <a:latin typeface="Century Gothic" panose="020B0502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0.70709</cdr:x>
      <cdr:y>0.80741</cdr:y>
    </cdr:from>
    <cdr:to>
      <cdr:x>0.9726</cdr:x>
      <cdr:y>0.8935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9FA9FC4F-F4F6-4AA2-A2CF-43B143664022}"/>
            </a:ext>
          </a:extLst>
        </cdr:cNvPr>
        <cdr:cNvSpPr/>
      </cdr:nvSpPr>
      <cdr:spPr>
        <a:xfrm xmlns:a="http://schemas.openxmlformats.org/drawingml/2006/main">
          <a:off x="5747254" y="3463935"/>
          <a:ext cx="215802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b="1" dirty="0">
            <a:solidFill>
              <a:srgbClr val="42662A"/>
            </a:solidFill>
            <a:latin typeface="Century Gothic" panose="020B0502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0.70709</cdr:x>
      <cdr:y>0.80741</cdr:y>
    </cdr:from>
    <cdr:to>
      <cdr:x>0.9726</cdr:x>
      <cdr:y>0.8935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9FA9FC4F-F4F6-4AA2-A2CF-43B143664022}"/>
            </a:ext>
          </a:extLst>
        </cdr:cNvPr>
        <cdr:cNvSpPr/>
      </cdr:nvSpPr>
      <cdr:spPr>
        <a:xfrm xmlns:a="http://schemas.openxmlformats.org/drawingml/2006/main">
          <a:off x="5747254" y="3463935"/>
          <a:ext cx="215802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b="1" dirty="0">
            <a:solidFill>
              <a:srgbClr val="42662A"/>
            </a:solidFill>
            <a:latin typeface="Century Gothic" panose="020B0502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7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03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2A081-E035-4A2A-8DE7-97B735883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365D46-6A72-47E4-8730-7C4D1D641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566C52-57D8-4332-86BB-A7FD64EF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D2F29C-DF53-456A-85B0-A1D1C4E2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65B3AC-7658-47AF-A89E-86755057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5FF31-F161-46E8-8DAD-780A7B08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A9B4A7-184E-4BD3-9BF5-4F01229A6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EB10F1-9280-4C41-A90F-FCA600BA1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7F024-8865-4F48-AC8C-84554E74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B177A4-6F2D-4835-9647-306AEA55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3A57F-A882-47EC-87D0-86158935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0E0D39-E27B-41BB-A2C2-E1483881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1FC84F-E6C3-48D2-A817-75F99561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96D4AB-4C45-4B01-A5F4-13396E56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C3E870-B9E0-4C61-B316-04B9D7F6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2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79A21-1BFF-4A1B-8756-174DDC0E6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7CC7ED-7AB2-4A97-9070-019105210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766BF3-2CBD-4127-B1D5-D2DCE0B1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643FFF-BFE0-4A70-AD28-75DA50D1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B54A16-158E-441F-8651-88683B78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E21405-0A9C-48BC-87AD-9E33DDA2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E775E-7423-4384-BC37-77FBE22F0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F0AB86-14EF-4D0E-AD88-89C6BECB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4B27C5-21BC-4E04-831D-534D1791B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251BE44-85C9-479A-8B65-275242E7D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81AEE7-FC1F-45E8-8668-527CA9D82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DA2D22-085A-408B-A264-4D4E88ED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755491-2B81-4E11-A3F6-031F318B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170226-272B-4EF3-BDC5-A4FBF6D1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7EA9C-17CC-4F09-8DCA-4AFB9858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6FA985-D3A6-4FD6-8BF9-15765B3C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A3AD17-093E-4990-B28A-578319F2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3A929C5-DA7D-49BA-9DE6-C33CEC37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9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55F57B-889F-4D5A-997B-0585868B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DCC01A-025E-4109-901B-7CC22059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605B94-2AA9-4CF6-B751-77906958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DF0E2-CBF1-460D-A5CB-FEDB0C0E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AF2F95-2D39-4BFF-9E85-EED65C42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CDB2B3-B754-4369-95EA-EECA9AE15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27F5CD-5E29-46C9-9A69-6A7102D3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8579A6-7471-485F-B344-5F145A74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95F8A9-9F51-4AEA-B41B-EE2447A8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3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12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245AF-FED9-4C5C-B42A-27D4D7AED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39219A-05CA-4A21-99A5-9B3B4988C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151E9-CCDC-4CFC-B05D-F5A7ECE57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1C0BFB-FAFB-4FCA-9541-25CCE793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6755C1-4789-49C8-BEEC-2C9638EC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042E31-BF53-4F03-AB2F-E1AD7205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2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2796B-4C89-4C5B-BE4A-629293C6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23103A-5DB9-4874-87FD-E857F8154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6F2C10-362A-45B7-BB1B-FA9C1E49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38F244-A078-4AC0-A353-AF202057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BCBAAF-1BB8-49EA-9E8D-DB80D650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1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F7EC03-4513-4BA0-BBA4-A69ECE39A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8582B5-F5B5-4218-A946-591BA97C6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26DFB3-46AA-4356-82CF-3D2C683F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606966-D02E-4E6D-B91B-3EC0D2E4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11FD42-B6B9-45DA-9539-89D8E230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8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1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1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3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5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2A7D1-A867-43B4-A90C-2D3E0B27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A8D479-D00D-43C2-9496-D5853CF92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EABFF-7E85-4D2F-8342-584873406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5CB-7138-4E4B-B2CE-B0560DC0A4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2FFD6A-B770-426B-95FE-8716FFCFC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31AE30-2DE4-4488-B5E9-83AF0220F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8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7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6817" y="422201"/>
            <a:ext cx="2385961" cy="762026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просвещения </a:t>
            </a:r>
            <a:b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 воспитания </a:t>
            </a:r>
            <a:r>
              <a:rPr lang="ru-RU" sz="1600" b="1" dirty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Ульяновской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44" y="422201"/>
            <a:ext cx="630774" cy="59713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867993" y="1884754"/>
            <a:ext cx="8514667" cy="231320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Исполнение 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Указа Президента Российской Федерации от 01.06.2012 № 761 «О Национальной стратегии действий в интересах детей на 2012 - 2017 годы» в части доведения средней заработной платы педагогических работников организаций дополнительного образования до уровня средней заработной платы учителей в регионе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94100" y="6438900"/>
            <a:ext cx="8597900" cy="406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 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055" y="483699"/>
            <a:ext cx="1479990" cy="1401055"/>
          </a:xfrm>
          <a:prstGeom prst="rect">
            <a:avLst/>
          </a:prstGeo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8836503" y="4393975"/>
            <a:ext cx="3199643" cy="16386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ru-RU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Докладчик: заместитель Министра- Директор департамента административного обеспечения Министерства просвещения и воспитания Ульяновской области </a:t>
            </a:r>
          </a:p>
          <a:p>
            <a:r>
              <a:rPr lang="ru-RU" sz="1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И.В.Балашова</a:t>
            </a:r>
            <a:endParaRPr lang="ru-RU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365179" y="3936025"/>
            <a:ext cx="8979221" cy="523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F1DE1CC-E70E-4E78-B255-6D56377987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1861781"/>
              </p:ext>
            </p:extLst>
          </p:nvPr>
        </p:nvGraphicFramePr>
        <p:xfrm>
          <a:off x="6186790" y="4629773"/>
          <a:ext cx="4300487" cy="48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FA9FC4F-F4F6-4AA2-A2CF-43B143664022}"/>
              </a:ext>
            </a:extLst>
          </p:cNvPr>
          <p:cNvSpPr/>
          <p:nvPr/>
        </p:nvSpPr>
        <p:spPr>
          <a:xfrm>
            <a:off x="3792254" y="993681"/>
            <a:ext cx="82634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2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A9FC4F-F4F6-4AA2-A2CF-43B143664022}"/>
              </a:ext>
            </a:extLst>
          </p:cNvPr>
          <p:cNvSpPr/>
          <p:nvPr/>
        </p:nvSpPr>
        <p:spPr>
          <a:xfrm>
            <a:off x="3685941" y="3564461"/>
            <a:ext cx="770745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961FEE-CF12-46DF-B4FC-1051A8245CAA}"/>
              </a:ext>
            </a:extLst>
          </p:cNvPr>
          <p:cNvCxnSpPr/>
          <p:nvPr/>
        </p:nvCxnSpPr>
        <p:spPr>
          <a:xfrm>
            <a:off x="3427315" y="2028527"/>
            <a:ext cx="8851900" cy="0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92253" y="307497"/>
            <a:ext cx="81220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      </a:t>
            </a:r>
            <a:r>
              <a:rPr lang="ru-RU" sz="2000" dirty="0" smtClean="0">
                <a:solidFill>
                  <a:srgbClr val="FF0000"/>
                </a:solidFill>
              </a:rPr>
              <a:t>Средняя </a:t>
            </a:r>
            <a:r>
              <a:rPr lang="ru-RU" sz="2000" dirty="0">
                <a:solidFill>
                  <a:srgbClr val="FF0000"/>
                </a:solidFill>
              </a:rPr>
              <a:t>заработная плата педагогических работников организаций дополнительного образования должна составлять величину не менее уровня средней заработной платы учителей общеобразовательных организаций в регионе                               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ЦЕЛЕВОЙ ПОКАЗАТЕЛЬ НА 2020 ГОД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047" y="396221"/>
            <a:ext cx="1985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Министерство просвещения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воспитания Ульяновской области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7924002" y="20256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67728" y="3090931"/>
            <a:ext cx="2879386" cy="693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28101 руб.</a:t>
            </a:r>
            <a:endParaRPr lang="ru-RU" sz="40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995" y="396221"/>
            <a:ext cx="627942" cy="597460"/>
          </a:xfrm>
          <a:prstGeom prst="rect">
            <a:avLst/>
          </a:prstGeom>
        </p:spPr>
      </p:pic>
      <p:sp>
        <p:nvSpPr>
          <p:cNvPr id="16" name="Стрелка вниз 15"/>
          <p:cNvSpPr/>
          <p:nvPr/>
        </p:nvSpPr>
        <p:spPr>
          <a:xfrm>
            <a:off x="7924002" y="39607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10676" y="5227455"/>
            <a:ext cx="5389296" cy="1335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За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январь-октябрь текущего года в целом по области уровень средней заработной платы педагогов дополнительного образования составил лишь 95,7% </a:t>
            </a:r>
          </a:p>
        </p:txBody>
      </p:sp>
    </p:spTree>
    <p:extLst>
      <p:ext uri="{BB962C8B-B14F-4D97-AF65-F5344CB8AC3E}">
        <p14:creationId xmlns:p14="http://schemas.microsoft.com/office/powerpoint/2010/main" val="3777973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F1DE1CC-E70E-4E78-B255-6D563779870B}"/>
              </a:ext>
            </a:extLst>
          </p:cNvPr>
          <p:cNvGraphicFramePr/>
          <p:nvPr>
            <p:extLst/>
          </p:nvPr>
        </p:nvGraphicFramePr>
        <p:xfrm>
          <a:off x="3753689" y="3003586"/>
          <a:ext cx="8128000" cy="429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FA9FC4F-F4F6-4AA2-A2CF-43B143664022}"/>
              </a:ext>
            </a:extLst>
          </p:cNvPr>
          <p:cNvSpPr/>
          <p:nvPr/>
        </p:nvSpPr>
        <p:spPr>
          <a:xfrm>
            <a:off x="3792254" y="993681"/>
            <a:ext cx="82634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2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A9FC4F-F4F6-4AA2-A2CF-43B143664022}"/>
              </a:ext>
            </a:extLst>
          </p:cNvPr>
          <p:cNvSpPr/>
          <p:nvPr/>
        </p:nvSpPr>
        <p:spPr>
          <a:xfrm>
            <a:off x="3685941" y="3564461"/>
            <a:ext cx="770745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961FEE-CF12-46DF-B4FC-1051A8245CAA}"/>
              </a:ext>
            </a:extLst>
          </p:cNvPr>
          <p:cNvCxnSpPr/>
          <p:nvPr/>
        </p:nvCxnSpPr>
        <p:spPr>
          <a:xfrm>
            <a:off x="3340100" y="829086"/>
            <a:ext cx="8851900" cy="0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11849099" y="49767"/>
            <a:ext cx="342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3351" y="189119"/>
            <a:ext cx="81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ВЫПОЛНЕНИЕ ЦЕЛЕВОГО ПОКАЗАТЕЛЯ ЗА ЯНВАРЬ-ОКТЯБРЬ 2020 ГОДА: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0796" y="405525"/>
            <a:ext cx="20612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Министерство просвещения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воспитания Ульяновской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14901"/>
              </p:ext>
            </p:extLst>
          </p:nvPr>
        </p:nvGraphicFramePr>
        <p:xfrm>
          <a:off x="3753689" y="951674"/>
          <a:ext cx="81280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520">
                  <a:extLst>
                    <a:ext uri="{9D8B030D-6E8A-4147-A177-3AD203B41FA5}">
                      <a16:colId xmlns:a16="http://schemas.microsoft.com/office/drawing/2014/main" val="181202513"/>
                    </a:ext>
                  </a:extLst>
                </a:gridCol>
                <a:gridCol w="7115480">
                  <a:extLst>
                    <a:ext uri="{9D8B030D-6E8A-4147-A177-3AD203B41FA5}">
                      <a16:colId xmlns:a16="http://schemas.microsoft.com/office/drawing/2014/main" val="2010280925"/>
                    </a:ext>
                  </a:extLst>
                </a:gridCol>
              </a:tblGrid>
              <a:tr h="19041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  <a:endParaRPr lang="ru-RU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г.Ульяновск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(101,7%)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Чердаклинский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(101,1%)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Тереньгульский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(101,4%)</a:t>
                      </a:r>
                    </a:p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Старомайнский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(106,7%)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Радищевский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(102%)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Павловский район (109,5%)</a:t>
                      </a:r>
                    </a:p>
                    <a:p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Мелекесский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(100,3%)</a:t>
                      </a:r>
                    </a:p>
                    <a:p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Майнский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(106,5%)</a:t>
                      </a:r>
                    </a:p>
                    <a:p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Вешкаймский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(109,9%)</a:t>
                      </a:r>
                    </a:p>
                    <a:p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Базарносызганский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 (108%)</a:t>
                      </a:r>
                      <a:endParaRPr lang="ru-RU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502600"/>
                  </a:ext>
                </a:extLst>
              </a:tr>
              <a:tr h="99020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99%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до 95%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Инзенский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район (94,9%)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Новоспасский район (94,6%)</a:t>
                      </a:r>
                    </a:p>
                    <a:p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Сенгилеевский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район (98,6%)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Ульяновский район (98,6%)</a:t>
                      </a:r>
                    </a:p>
                    <a:p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Цильнинский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район (95,1%)</a:t>
                      </a:r>
                    </a:p>
                    <a:p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Г.Димитровград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(95,8%)</a:t>
                      </a:r>
                    </a:p>
                    <a:p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Барышский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район (96,8%)</a:t>
                      </a:r>
                      <a:endParaRPr lang="ru-RU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60556"/>
                  </a:ext>
                </a:extLst>
              </a:tr>
              <a:tr h="133289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Менее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95%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г.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Новоульяновск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(55,1%)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Старокулаткинский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район (56,9%)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Сурский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(66,8%), 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Новомалыклинский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(77,3%)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Николаевский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(82,5%), 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Карсунский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(91,2%), 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Кузоватовский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район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(92,7%)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69950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477" y="405525"/>
            <a:ext cx="627942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88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F1DE1CC-E70E-4E78-B255-6D563779870B}"/>
              </a:ext>
            </a:extLst>
          </p:cNvPr>
          <p:cNvGraphicFramePr/>
          <p:nvPr>
            <p:extLst/>
          </p:nvPr>
        </p:nvGraphicFramePr>
        <p:xfrm>
          <a:off x="3753689" y="3003586"/>
          <a:ext cx="8128000" cy="429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FA9FC4F-F4F6-4AA2-A2CF-43B143664022}"/>
              </a:ext>
            </a:extLst>
          </p:cNvPr>
          <p:cNvSpPr/>
          <p:nvPr/>
        </p:nvSpPr>
        <p:spPr>
          <a:xfrm>
            <a:off x="3792254" y="993681"/>
            <a:ext cx="82634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2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FA9FC4F-F4F6-4AA2-A2CF-43B143664022}"/>
              </a:ext>
            </a:extLst>
          </p:cNvPr>
          <p:cNvSpPr/>
          <p:nvPr/>
        </p:nvSpPr>
        <p:spPr>
          <a:xfrm>
            <a:off x="3685941" y="3564461"/>
            <a:ext cx="770745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ru-RU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6961FEE-CF12-46DF-B4FC-1051A8245CAA}"/>
              </a:ext>
            </a:extLst>
          </p:cNvPr>
          <p:cNvCxnSpPr/>
          <p:nvPr/>
        </p:nvCxnSpPr>
        <p:spPr>
          <a:xfrm>
            <a:off x="3278221" y="447472"/>
            <a:ext cx="8913779" cy="2235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47865" y="301557"/>
            <a:ext cx="2058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Министерство просвещения </a:t>
            </a:r>
            <a:br>
              <a:rPr lang="ru-RU">
                <a:solidFill>
                  <a:schemeClr val="bg1"/>
                </a:solidFill>
              </a:rPr>
            </a:br>
            <a:r>
              <a:rPr lang="ru-RU">
                <a:solidFill>
                  <a:schemeClr val="bg1"/>
                </a:solidFill>
              </a:rPr>
              <a:t>и воспитания Ульяновской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26253"/>
              </p:ext>
            </p:extLst>
          </p:nvPr>
        </p:nvGraphicFramePr>
        <p:xfrm>
          <a:off x="10211912" y="5068111"/>
          <a:ext cx="173752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81202513"/>
                    </a:ext>
                  </a:extLst>
                </a:gridCol>
                <a:gridCol w="1529244">
                  <a:extLst>
                    <a:ext uri="{9D8B030D-6E8A-4147-A177-3AD203B41FA5}">
                      <a16:colId xmlns:a16="http://schemas.microsoft.com/office/drawing/2014/main" val="2010280925"/>
                    </a:ext>
                  </a:extLst>
                </a:gridCol>
              </a:tblGrid>
              <a:tr h="2717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502600"/>
                  </a:ext>
                </a:extLst>
              </a:tr>
              <a:tr h="27178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6995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53840"/>
              </p:ext>
            </p:extLst>
          </p:nvPr>
        </p:nvGraphicFramePr>
        <p:xfrm>
          <a:off x="3753689" y="622568"/>
          <a:ext cx="8302062" cy="6208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193">
                  <a:extLst>
                    <a:ext uri="{9D8B030D-6E8A-4147-A177-3AD203B41FA5}">
                      <a16:colId xmlns:a16="http://schemas.microsoft.com/office/drawing/2014/main" val="2459684611"/>
                    </a:ext>
                  </a:extLst>
                </a:gridCol>
                <a:gridCol w="1209187">
                  <a:extLst>
                    <a:ext uri="{9D8B030D-6E8A-4147-A177-3AD203B41FA5}">
                      <a16:colId xmlns:a16="http://schemas.microsoft.com/office/drawing/2014/main" val="2506743656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358785786"/>
                    </a:ext>
                  </a:extLst>
                </a:gridCol>
                <a:gridCol w="1199087">
                  <a:extLst>
                    <a:ext uri="{9D8B030D-6E8A-4147-A177-3AD203B41FA5}">
                      <a16:colId xmlns:a16="http://schemas.microsoft.com/office/drawing/2014/main" val="940534279"/>
                    </a:ext>
                  </a:extLst>
                </a:gridCol>
                <a:gridCol w="1151725">
                  <a:extLst>
                    <a:ext uri="{9D8B030D-6E8A-4147-A177-3AD203B41FA5}">
                      <a16:colId xmlns:a16="http://schemas.microsoft.com/office/drawing/2014/main" val="1388437425"/>
                    </a:ext>
                  </a:extLst>
                </a:gridCol>
              </a:tblGrid>
              <a:tr h="583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КАТЕГОРИИ             РАБОТНИКОВ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 </a:t>
                      </a:r>
                      <a:r>
                        <a:rPr lang="ru-RU" sz="1800" dirty="0" smtClean="0">
                          <a:effectLst/>
                        </a:rPr>
                        <a:t>год, рубли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рубли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</a:t>
                      </a:r>
                      <a:r>
                        <a:rPr lang="ru-RU" sz="1800" dirty="0" smtClean="0">
                          <a:effectLst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рубли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2023 </a:t>
                      </a:r>
                      <a:r>
                        <a:rPr lang="ru-RU" sz="1800" dirty="0" smtClean="0">
                          <a:effectLst/>
                        </a:rPr>
                        <a:t>год, рубли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64328"/>
                  </a:ext>
                </a:extLst>
              </a:tr>
              <a:tr h="2437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Среднемесячная начисленная заработная плата наёмных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27153 </a:t>
                      </a:r>
                      <a:endParaRPr lang="ru-RU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28862 </a:t>
                      </a:r>
                      <a:endParaRPr lang="ru-RU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30998 </a:t>
                      </a:r>
                      <a:endParaRPr lang="ru-RU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33044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145589"/>
                  </a:ext>
                </a:extLst>
              </a:tr>
              <a:tr h="1044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Педагогические работники общеобразовательных организаций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27153 </a:t>
                      </a:r>
                      <a:endParaRPr lang="ru-RU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28862 </a:t>
                      </a:r>
                      <a:endParaRPr lang="ru-RU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30998 </a:t>
                      </a:r>
                      <a:endParaRPr lang="ru-RU" sz="2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33044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972342"/>
                  </a:ext>
                </a:extLst>
              </a:tr>
              <a:tr h="1044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Педагогические работники дошкольных образовательных организаций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26090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27419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29448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31392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7628385"/>
                  </a:ext>
                </a:extLst>
              </a:tr>
              <a:tr h="1044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Педагогические работники организаций дополнительного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28101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29439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31618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33705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419264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376" y="530356"/>
            <a:ext cx="627942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45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6818" y="422201"/>
            <a:ext cx="2293496" cy="762026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просвещения и воспитания Ульяновской </a:t>
            </a:r>
            <a:r>
              <a:rPr lang="ru-RU" sz="1600" b="1" dirty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44" y="422201"/>
            <a:ext cx="630774" cy="59713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731860" y="2944749"/>
            <a:ext cx="8728364" cy="52387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+mn-lt"/>
              </a:rPr>
              <a:t>СПАСИБО ЗА ВНИМАНИЕ!</a:t>
            </a:r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94100" y="6438900"/>
            <a:ext cx="8597900" cy="406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 </a:t>
            </a: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г.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04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11848</TotalTime>
  <Words>304</Words>
  <Application>Microsoft Office PowerPoint</Application>
  <PresentationFormat>Широкоэкранный</PresentationFormat>
  <Paragraphs>108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Тема Office</vt:lpstr>
      <vt:lpstr>1_Тема Office</vt:lpstr>
      <vt:lpstr>   Исполнение Указа Президента Российской Федерации от 01.06.2012 № 761 «О Национальной стратегии действий в интересах детей на 2012 - 2017 годы» в части доведения средней заработной платы педагогических работников организаций дополнительного образования до уровня средней заработной платы учителей в регионе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</dc:title>
  <dc:creator>Ден</dc:creator>
  <cp:lastModifiedBy>Юлия Пронина</cp:lastModifiedBy>
  <cp:revision>635</cp:revision>
  <cp:lastPrinted>2019-02-26T08:48:55Z</cp:lastPrinted>
  <dcterms:created xsi:type="dcterms:W3CDTF">2018-04-13T08:22:32Z</dcterms:created>
  <dcterms:modified xsi:type="dcterms:W3CDTF">2020-11-19T11:28:54Z</dcterms:modified>
</cp:coreProperties>
</file>