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0" r:id="rId4"/>
    <p:sldId id="259" r:id="rId5"/>
    <p:sldId id="261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2331051535585E-2"/>
          <c:y val="0.14060298519844863"/>
          <c:w val="0.90548753129994086"/>
          <c:h val="0.70426984313535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Предусмотрено, млн. рублей</c:v>
                </c:pt>
                <c:pt idx="1">
                  <c:v>Расход на 01.11.2020, млн.рублей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583.5</c:v>
                </c:pt>
                <c:pt idx="1">
                  <c:v>228.2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D-47CE-AA8A-13F5A91489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Предусмотрено, млн. рублей</c:v>
                </c:pt>
                <c:pt idx="1">
                  <c:v>Расход на 01.11.2020, млн.рублей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241</c:v>
                </c:pt>
                <c:pt idx="1">
                  <c:v>123.3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FD-47CE-AA8A-13F5A91489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Муниципальный бюджет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Предусмотрено, млн. рублей</c:v>
                </c:pt>
                <c:pt idx="1">
                  <c:v>Расход на 01.11.2020, млн.рублей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22.1</c:v>
                </c:pt>
                <c:pt idx="1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FD-47CE-AA8A-13F5A91489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5227968"/>
        <c:axId val="195225672"/>
      </c:barChart>
      <c:catAx>
        <c:axId val="19522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225672"/>
        <c:crosses val="autoZero"/>
        <c:auto val="1"/>
        <c:lblAlgn val="ctr"/>
        <c:lblOffset val="100"/>
        <c:noMultiLvlLbl val="0"/>
      </c:catAx>
      <c:valAx>
        <c:axId val="19522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22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301115984689097E-2"/>
          <c:y val="0.94008853908438039"/>
          <c:w val="0.86619853275320702"/>
          <c:h val="5.9911460915619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B84D-6213-4C7C-BE47-1D92DCF6A91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C4AB-C30C-4A46-B03D-B9B6881BB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B84D-6213-4C7C-BE47-1D92DCF6A91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C4AB-C30C-4A46-B03D-B9B6881BB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B84D-6213-4C7C-BE47-1D92DCF6A91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C4AB-C30C-4A46-B03D-B9B6881BB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B84D-6213-4C7C-BE47-1D92DCF6A91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C4AB-C30C-4A46-B03D-B9B6881BB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B84D-6213-4C7C-BE47-1D92DCF6A91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C4AB-C30C-4A46-B03D-B9B6881BB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B84D-6213-4C7C-BE47-1D92DCF6A91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C4AB-C30C-4A46-B03D-B9B6881BB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B84D-6213-4C7C-BE47-1D92DCF6A91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C4AB-C30C-4A46-B03D-B9B6881BB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B84D-6213-4C7C-BE47-1D92DCF6A91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C4AB-C30C-4A46-B03D-B9B6881BB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B84D-6213-4C7C-BE47-1D92DCF6A91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C4AB-C30C-4A46-B03D-B9B6881BB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B84D-6213-4C7C-BE47-1D92DCF6A91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C4AB-C30C-4A46-B03D-B9B6881BB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B84D-6213-4C7C-BE47-1D92DCF6A91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C4AB-C30C-4A46-B03D-B9B6881BB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EB84D-6213-4C7C-BE47-1D92DCF6A91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8C4AB-C30C-4A46-B03D-B9B6881BB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2348880"/>
            <a:ext cx="543609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Кассовое исполнение мероприятий в рамках реализации национального проекта «Образование» на территории Ульяновской области.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332656"/>
            <a:ext cx="201622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Министерство просвещения и воспитания Ульяновской области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149080"/>
            <a:ext cx="201622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Министерство просвещения и воспитания Ульяновской области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idays\Desktop\мшт\01брендирование\ljF-7LYlfd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03" y="0"/>
            <a:ext cx="9144003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7504" y="404664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В 2020 году на реализацию национального проекта предусмотрено 846,6 млн. рублей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370065303"/>
              </p:ext>
            </p:extLst>
          </p:nvPr>
        </p:nvGraphicFramePr>
        <p:xfrm>
          <a:off x="179512" y="1772816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45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idays\Desktop\мшт\01брендирование\ljF-7LYlfd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2" y="-243408"/>
            <a:ext cx="914400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170080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Региональный проект «Современная школа»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554" y="2276871"/>
            <a:ext cx="8871942" cy="42262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31840" y="2348880"/>
            <a:ext cx="936104" cy="93610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67944" y="242088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Строительство школы на 300 мест в муниципальном образовании Тереньгульский район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7824" y="2348880"/>
            <a:ext cx="5544616" cy="100811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2987824" y="3382452"/>
            <a:ext cx="5544616" cy="1008112"/>
            <a:chOff x="2987824" y="3645024"/>
            <a:chExt cx="5544616" cy="1008112"/>
          </a:xfrm>
        </p:grpSpPr>
        <p:pic>
          <p:nvPicPr>
            <p:cNvPr id="12" name="Picture 8" descr="ÐÐ°ÑÑÐ¸Ð½ÐºÐ¸ Ð¿Ð¾ Ð·Ð°Ð¿ÑÐ¾ÑÑ ÑÐµÐ´ÐµÑÐ°Ð»ÑÐ½ÑÐ¹ Ð¿ÑÐ¾ÐµÐºÑ ÑÐ¾Ð²ÑÐµÐ¼ÐµÐ½Ð½Ð°Ñ ÑÐºÐ¾Ð»Ð°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74000" y="3825606"/>
              <a:ext cx="2202433" cy="683514"/>
            </a:xfrm>
            <a:prstGeom prst="rect">
              <a:avLst/>
            </a:prstGeom>
            <a:noFill/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2987824" y="3645024"/>
              <a:ext cx="5544616" cy="10081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87824" y="3825606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Создание 42 центра в 23 муниципальных образованиях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87824" y="4438723"/>
            <a:ext cx="5544616" cy="1008112"/>
            <a:chOff x="2987824" y="4941168"/>
            <a:chExt cx="5544616" cy="1008112"/>
          </a:xfrm>
        </p:grpSpPr>
        <p:pic>
          <p:nvPicPr>
            <p:cNvPr id="23" name="Рисунок 22" descr="ОВЗ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0" y="5302280"/>
              <a:ext cx="644598" cy="646999"/>
            </a:xfrm>
            <a:prstGeom prst="rect">
              <a:avLst/>
            </a:prstGeom>
          </p:spPr>
        </p:pic>
        <p:sp>
          <p:nvSpPr>
            <p:cNvPr id="24" name="Скругленный прямоугольник 23"/>
            <p:cNvSpPr/>
            <p:nvPr/>
          </p:nvSpPr>
          <p:spPr>
            <a:xfrm>
              <a:off x="2987824" y="4941168"/>
              <a:ext cx="5544616" cy="10081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39952" y="5013176"/>
              <a:ext cx="41764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</a:rPr>
                <a:t>Поддержка образования детей с ограниченными возможностями здоровья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987824" y="5446834"/>
            <a:ext cx="5544616" cy="934494"/>
            <a:chOff x="2987824" y="4941168"/>
            <a:chExt cx="5544616" cy="1008112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987824" y="4941168"/>
              <a:ext cx="5544616" cy="10081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8316415" y="5362282"/>
              <a:ext cx="45719" cy="4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131839" y="5518843"/>
            <a:ext cx="53445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</a:rPr>
              <a:t>риобретение </a:t>
            </a:r>
            <a:r>
              <a:rPr lang="ru-RU" sz="1400" b="1" dirty="0">
                <a:solidFill>
                  <a:srgbClr val="002060"/>
                </a:solidFill>
              </a:rPr>
              <a:t>и установка оборудования в общеобразовательной организации на территории Заволжского района г. Ульяновска на 1000 ученических мест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03" y="61450"/>
            <a:ext cx="1871634" cy="171312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108" y="2930773"/>
            <a:ext cx="2127688" cy="273734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74446" y="3646006"/>
            <a:ext cx="21782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Предусмотрено 436,4 млн. рублей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Кассовый расход 166,4 млн. рублей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38,1%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idays\Desktop\мшт\01брендирование\ljF-7LYlfd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34901"/>
            <a:ext cx="9144003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1547664" y="1700808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Федеральный проект «Успех каждого ребенка»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2170145"/>
            <a:ext cx="8424936" cy="44272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72003" y="2300680"/>
            <a:ext cx="4770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Открыть детский </a:t>
            </a:r>
            <a:r>
              <a:rPr lang="ru-RU" sz="1400" b="1" dirty="0">
                <a:solidFill>
                  <a:srgbClr val="002060"/>
                </a:solidFill>
              </a:rPr>
              <a:t>технопарк «</a:t>
            </a:r>
            <a:r>
              <a:rPr lang="ru-RU" sz="1400" b="1" dirty="0" err="1">
                <a:solidFill>
                  <a:srgbClr val="002060"/>
                </a:solidFill>
              </a:rPr>
              <a:t>Кванториум</a:t>
            </a:r>
            <a:r>
              <a:rPr lang="ru-RU" sz="1400" b="1" dirty="0" smtClean="0">
                <a:solidFill>
                  <a:srgbClr val="002060"/>
                </a:solidFill>
              </a:rPr>
              <a:t>» и мобильный «</a:t>
            </a:r>
            <a:r>
              <a:rPr lang="ru-RU" sz="1400" b="1" dirty="0" err="1" smtClean="0">
                <a:solidFill>
                  <a:srgbClr val="002060"/>
                </a:solidFill>
              </a:rPr>
              <a:t>Кванториум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7824" y="2348880"/>
            <a:ext cx="5544616" cy="8640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87824" y="3356992"/>
            <a:ext cx="5544616" cy="8640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4365104"/>
            <a:ext cx="5544616" cy="8640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59832" y="342900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Создание </a:t>
            </a:r>
            <a:r>
              <a:rPr lang="ru-RU" b="1" dirty="0" smtClean="0">
                <a:solidFill>
                  <a:srgbClr val="002060"/>
                </a:solidFill>
              </a:rPr>
              <a:t>новых </a:t>
            </a:r>
            <a:r>
              <a:rPr lang="ru-RU" b="1" dirty="0">
                <a:solidFill>
                  <a:srgbClr val="002060"/>
                </a:solidFill>
              </a:rPr>
              <a:t>мест дополнительного </a:t>
            </a:r>
            <a:r>
              <a:rPr lang="ru-RU" b="1" dirty="0" smtClean="0">
                <a:solidFill>
                  <a:srgbClr val="002060"/>
                </a:solidFill>
              </a:rPr>
              <a:t>образования детей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2625" y="442782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Создание ЦЕНТР ДНК</a:t>
            </a:r>
          </a:p>
        </p:txBody>
      </p:sp>
      <p:pic>
        <p:nvPicPr>
          <p:cNvPr id="20" name="Picture 2" descr="ÐÐ°ÑÑÐ¸Ð½ÐºÐ¸ Ð¿Ð¾ Ð·Ð°Ð¿ÑÐ¾ÑÑ Ð¸ÐºÐ¾Ð½ÐºÐ° ÐºÐ²Ð°Ð½ÑÐ¾ÑÐ¸ÑÐ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370" y="2413141"/>
            <a:ext cx="720080" cy="720080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2987824" y="5445224"/>
            <a:ext cx="5544616" cy="102611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5576" y="2750731"/>
            <a:ext cx="2094363" cy="27085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041370" y="5517231"/>
            <a:ext cx="4212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создать условия для занятий физической культурой и спортом в 20 общеобразовательных организациях, расположенных в сельской местности</a:t>
            </a:r>
          </a:p>
        </p:txBody>
      </p: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517232"/>
            <a:ext cx="1080120" cy="69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3" y="3039345"/>
            <a:ext cx="18752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Предусмотрено </a:t>
            </a:r>
            <a:r>
              <a:rPr lang="ru-RU" dirty="0" smtClean="0"/>
              <a:t>147,2 </a:t>
            </a:r>
            <a:r>
              <a:rPr lang="ru-RU" dirty="0"/>
              <a:t>млн. рублей</a:t>
            </a:r>
          </a:p>
          <a:p>
            <a:pPr algn="ctr"/>
            <a:r>
              <a:rPr lang="ru-RU" dirty="0"/>
              <a:t>Кассовый расход </a:t>
            </a:r>
            <a:r>
              <a:rPr lang="ru-RU" dirty="0" smtClean="0"/>
              <a:t>133,4 </a:t>
            </a:r>
            <a:r>
              <a:rPr lang="ru-RU" dirty="0"/>
              <a:t>млн. рублей</a:t>
            </a:r>
          </a:p>
          <a:p>
            <a:pPr algn="ctr"/>
            <a:r>
              <a:rPr lang="ru-RU" dirty="0" smtClean="0"/>
              <a:t>90,6 %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75470"/>
            <a:ext cx="1871634" cy="1713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idays\Desktop\мшт\01брендирование\ljF-7LYlfd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03" y="0"/>
            <a:ext cx="9144003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1700808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Федеральный проект «Цифровая образовательная среда»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2215624"/>
            <a:ext cx="8352928" cy="43817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72000" y="2547793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Внедрение целевой модели цифровой образовательной </a:t>
            </a:r>
            <a:r>
              <a:rPr lang="ru-RU" sz="2000" b="1" dirty="0" smtClean="0">
                <a:solidFill>
                  <a:srgbClr val="002060"/>
                </a:solidFill>
              </a:rPr>
              <a:t>среды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7824" y="2348880"/>
            <a:ext cx="5544616" cy="18002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87824" y="4365104"/>
            <a:ext cx="5472608" cy="18002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987824" y="479898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Создание центра </a:t>
            </a:r>
            <a:r>
              <a:rPr lang="ru-RU" b="1" dirty="0">
                <a:solidFill>
                  <a:srgbClr val="002060"/>
                </a:solidFill>
              </a:rPr>
              <a:t>цифрового образования детей «IT-куб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5576" y="2924944"/>
            <a:ext cx="2040272" cy="25629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10" descr="ÐÐ°ÑÑÐ¸Ð½ÐºÐ¸ Ð¿Ð¾ Ð·Ð°Ð¿ÑÐ¾ÑÑ Ð¸ÐºÐ¾Ð½ÐºÐ° ÑÑÐ¿ÐµÑ ÐºÐ°Ð¶Ð´Ð¾Ð³Ð¾ ÑÐµÐ±ÐµÐ½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1382554" cy="1152128"/>
          </a:xfrm>
          <a:prstGeom prst="rect">
            <a:avLst/>
          </a:prstGeom>
          <a:noFill/>
        </p:spPr>
      </p:pic>
      <p:pic>
        <p:nvPicPr>
          <p:cNvPr id="38" name="Picture 14" descr="ÐÐ°ÑÑÐ¸Ð½ÐºÐ¸ Ð¿Ð¾ Ð·Ð°Ð¿ÑÐ¾ÑÑ it-ÐºÑÐ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09120"/>
            <a:ext cx="3018048" cy="151216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85954"/>
            <a:ext cx="1871634" cy="17131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0800000" flipV="1">
            <a:off x="899592" y="3140968"/>
            <a:ext cx="1793304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Предусмотрено 250,4 млн. рублей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Кассовый расход 21,8 млн. рублей 8,7%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idays\Desktop\мшт\01брендирование\ljF-7LYlfd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3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170080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Федеральный проект </a:t>
            </a:r>
            <a:r>
              <a:rPr lang="ru-RU" sz="1600" b="1" dirty="0">
                <a:solidFill>
                  <a:schemeClr val="tx2"/>
                </a:solidFill>
              </a:rPr>
              <a:t>«Молодые профессионалы (Повышение конкурентоспособности профессионального образования)»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7161" y="2436232"/>
            <a:ext cx="7920880" cy="4392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429012" y="4441172"/>
            <a:ext cx="4860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Государственная поддержка профессиональных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образовательных организаций в целях обеспечения соответствия их материально-технической базы современным требованиям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5836" y="4122362"/>
            <a:ext cx="5544616" cy="211494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87624" y="2852936"/>
            <a:ext cx="1569974" cy="33843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082925" y="337879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6" y="234171"/>
            <a:ext cx="1871490" cy="1712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114" y="2563488"/>
            <a:ext cx="2574974" cy="14484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59632" y="2996952"/>
            <a:ext cx="14718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Предусмотрено 52,6 млн. рублей, из них 45,1 млн. рублей грант из федерального бюджета направляемый напрямую организациям и 7,5 млн. рублей из областного бюджета освоены 100% 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63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247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Ларин СА</dc:creator>
  <cp:lastModifiedBy>Юлия Пронина</cp:lastModifiedBy>
  <cp:revision>97</cp:revision>
  <dcterms:created xsi:type="dcterms:W3CDTF">2019-08-23T06:36:13Z</dcterms:created>
  <dcterms:modified xsi:type="dcterms:W3CDTF">2020-11-20T09:27:08Z</dcterms:modified>
</cp:coreProperties>
</file>