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0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7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6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3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16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8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3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9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4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2FEC-E6A6-4921-9A0E-A827050A4FE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37C6-7F32-4509-868D-8AD4B5C6B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01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670" y="1044835"/>
            <a:ext cx="4310943" cy="1247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156" y="3733772"/>
            <a:ext cx="4950941" cy="31242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4575" y="2579610"/>
            <a:ext cx="9929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solidFill>
                  <a:srgbClr val="355264"/>
                </a:solidFill>
                <a:latin typeface="Avanti" panose="020B0500000000000000" pitchFamily="34" charset="0"/>
              </a:rPr>
              <a:t>Создание региональной системы непрерывного педагогического образования: Задачи, участники, проблемы, перспективы</a:t>
            </a:r>
            <a:endParaRPr lang="ru-RU" sz="3600" b="1" cap="all" dirty="0">
              <a:solidFill>
                <a:srgbClr val="355264"/>
              </a:solidFill>
              <a:latin typeface="Avanti" panose="020B0500000000000000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4407" y="5666730"/>
            <a:ext cx="8837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26485A"/>
                </a:solidFill>
                <a:latin typeface="Avanti" panose="020B0500000000000000" pitchFamily="34" charset="0"/>
              </a:rPr>
              <a:t>Ректор                      Игорь Олегович Петрищев</a:t>
            </a:r>
            <a:endParaRPr lang="ru-RU" sz="2400" dirty="0">
              <a:solidFill>
                <a:srgbClr val="26485A"/>
              </a:solidFill>
              <a:latin typeface="Avanti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0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1027" y="1814945"/>
            <a:ext cx="10036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65566"/>
              </p:ext>
            </p:extLst>
          </p:nvPr>
        </p:nvGraphicFramePr>
        <p:xfrm>
          <a:off x="128587" y="128588"/>
          <a:ext cx="8615363" cy="65798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Город, район</a:t>
                      </a:r>
                      <a:endParaRPr lang="ru-RU" sz="1800" b="1" i="1" u="none" strike="noStrike" dirty="0">
                        <a:solidFill>
                          <a:schemeClr val="bg1"/>
                        </a:solidFill>
                        <a:effectLst/>
                        <a:latin typeface="Avant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Число программ</a:t>
                      </a:r>
                      <a:endParaRPr lang="ru-RU" sz="1800" b="1" i="1" u="none" strike="noStrike" dirty="0">
                        <a:solidFill>
                          <a:schemeClr val="bg1"/>
                        </a:solidFill>
                        <a:effectLst/>
                        <a:latin typeface="Avant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Число педагогов, прошедших ПК</a:t>
                      </a:r>
                      <a:endParaRPr lang="ru-RU" sz="1800" b="1" i="1" u="none" strike="noStrike" dirty="0">
                        <a:solidFill>
                          <a:schemeClr val="bg1"/>
                        </a:solidFill>
                        <a:effectLst/>
                        <a:latin typeface="Avant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Ульяновск</a:t>
                      </a:r>
                      <a:endParaRPr lang="ru-RU" sz="1400" b="1" i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1764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Димитровград 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128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Новоульяновск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Базарносызганский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Барышский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121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Вешкаймский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Инзенский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67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Карсунский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55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Кузоватовский</a:t>
                      </a:r>
                      <a:endParaRPr lang="ru-RU" sz="1400" b="1" i="1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Майнский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72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Мелекесский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Николаевский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Новомалыклинский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Новоспасский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Павловский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Радищевский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Сенгилеевский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86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Старокулаткинский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Старомайнский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1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Сурский</a:t>
                      </a:r>
                      <a:endParaRPr lang="ru-RU" sz="1600" b="1" i="1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Тереньгульский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Ульяновский</a:t>
                      </a:r>
                      <a:endParaRPr lang="ru-RU" sz="1400" b="1" i="1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Цильнинский</a:t>
                      </a:r>
                      <a:endParaRPr lang="ru-RU" sz="1400" b="1" i="1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3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Чердаклинский</a:t>
                      </a:r>
                      <a:endParaRPr lang="ru-RU" sz="1400" b="1" i="1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164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1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solidFill>
                            <a:srgbClr val="577280"/>
                          </a:solidFill>
                          <a:effectLst/>
                        </a:rPr>
                        <a:t>ИТОГО</a:t>
                      </a:r>
                      <a:endParaRPr lang="ru-RU" sz="1600" b="0" i="1" u="none" strike="noStrike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solidFill>
                            <a:srgbClr val="577280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rgbClr val="577280"/>
                          </a:solidFill>
                          <a:effectLst/>
                        </a:rPr>
                        <a:t>3269</a:t>
                      </a:r>
                      <a:endParaRPr lang="ru-RU" sz="1800" b="0" i="0" u="none" strike="noStrike" dirty="0">
                        <a:solidFill>
                          <a:srgbClr val="5772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4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Основные направления деятельности центров непрерывного повышения профессионального мастерства педагогических работников</a:t>
            </a:r>
            <a: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8789" y="1472684"/>
            <a:ext cx="10036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ЦНППМ - </a:t>
            </a:r>
            <a:r>
              <a:rPr lang="ru-RU" sz="2000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ведущий институт вовлечения педагогических работников и управленческих кадров в национальную систему профессионального роста через: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74618" y="2267626"/>
            <a:ext cx="1075899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формирование системы </a:t>
            </a:r>
            <a:r>
              <a:rPr lang="ru-RU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методического сопровождения освоения программ 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ДППО с использованием </a:t>
            </a:r>
            <a:r>
              <a:rPr lang="ru-RU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персонифицированных образовательных маршрутов 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 основе выявленных дефицитов профессиональных компетенций, в том числе с применением сетевых форм реализации программ; </a:t>
            </a:r>
          </a:p>
          <a:p>
            <a:pPr marL="285750" lvl="0" indent="-285750">
              <a:spcBef>
                <a:spcPts val="120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b="1" kern="0" dirty="0" err="1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фасилитацию</a:t>
            </a:r>
            <a:r>
              <a:rPr lang="ru-RU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переноса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приобретенных (усовершенствованных) профессиональных </a:t>
            </a:r>
            <a:r>
              <a:rPr lang="ru-RU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компетенций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в ежедневную педагогическую (управленческую) практику; </a:t>
            </a:r>
          </a:p>
          <a:p>
            <a:pPr marL="285750" lvl="0" indent="-285750">
              <a:spcBef>
                <a:spcPts val="120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выявление, систематизацию, отбор и распространение новых рациональных и </a:t>
            </a:r>
            <a:r>
              <a:rPr lang="ru-RU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эффективных педагогических (управленческих) практик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; </a:t>
            </a:r>
          </a:p>
          <a:p>
            <a:pPr marL="285750" lvl="0" indent="-285750">
              <a:spcBef>
                <a:spcPts val="120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создание и развитие </a:t>
            </a:r>
            <a:r>
              <a:rPr lang="ru-RU" b="1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распределенной сети муниципальной методической поддержки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муниципальных </a:t>
            </a:r>
            <a:r>
              <a:rPr lang="ru-RU" kern="0" dirty="0" err="1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тьюторов</a:t>
            </a:r>
            <a:r>
              <a:rPr lang="ru-RU" kern="0" dirty="0">
                <a:solidFill>
                  <a:srgbClr val="57728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5772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Основные направления деятельности центров непрерывного повышения профессионального мастерства педагогических работников</a:t>
            </a:r>
            <a: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2509" y="1765521"/>
            <a:ext cx="11604118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buClr>
                <a:srgbClr val="0A55A2"/>
              </a:buClr>
            </a:pP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Анализ:</a:t>
            </a:r>
            <a:endParaRPr lang="ru-RU" b="1" dirty="0">
              <a:solidFill>
                <a:srgbClr val="577280"/>
              </a:solidFill>
              <a:latin typeface="Avanti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результатов </a:t>
            </a: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диагностики </a:t>
            </a:r>
            <a:r>
              <a:rPr lang="ru-RU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профессиональных компетенций</a:t>
            </a:r>
            <a:endParaRPr lang="ru-RU" b="1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результатов деятельности муниципальных </a:t>
            </a:r>
            <a:r>
              <a:rPr lang="ru-RU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и </a:t>
            </a: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иных методических служб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запросов по направлениям профессионального развития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затруднений слушателей при освоении программ ДППО </a:t>
            </a:r>
            <a:r>
              <a:rPr lang="ru-RU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для </a:t>
            </a: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улучшения курсов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данных </a:t>
            </a: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Единого федерального портала ДППО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лучших практик</a:t>
            </a:r>
            <a:endParaRPr lang="ru-RU" dirty="0">
              <a:solidFill>
                <a:srgbClr val="577280"/>
              </a:solidFill>
              <a:latin typeface="Avanti"/>
            </a:endParaRPr>
          </a:p>
          <a:p>
            <a:pPr lvl="0" algn="ctr">
              <a:spcBef>
                <a:spcPts val="1200"/>
              </a:spcBef>
              <a:buClr>
                <a:srgbClr val="0A55A2"/>
              </a:buClr>
            </a:pP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Информирование:</a:t>
            </a:r>
            <a:endParaRPr lang="ru-RU" b="1" dirty="0">
              <a:solidFill>
                <a:srgbClr val="577280"/>
              </a:solidFill>
              <a:latin typeface="Avanti"/>
            </a:endParaRPr>
          </a:p>
          <a:p>
            <a:pPr marL="285750" lvl="0" indent="-285750">
              <a:lnSpc>
                <a:spcPct val="110000"/>
              </a:lnSpc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 новых тенденциях развития образования </a:t>
            </a:r>
            <a:r>
              <a:rPr lang="ru-RU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и </a:t>
            </a: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приоритетных направлениях развития отрасли</a:t>
            </a:r>
          </a:p>
          <a:p>
            <a:pPr marL="285750" lvl="0" indent="-285750">
              <a:lnSpc>
                <a:spcPct val="110000"/>
              </a:lnSpc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об актуальных программам </a:t>
            </a: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федерального реестра </a:t>
            </a:r>
            <a:r>
              <a:rPr lang="ru-RU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программ ДППО</a:t>
            </a:r>
          </a:p>
          <a:p>
            <a:pPr marL="285750" lvl="0" indent="-285750">
              <a:lnSpc>
                <a:spcPct val="110000"/>
              </a:lnSpc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 ресурсах и возможностях профессионального развития </a:t>
            </a:r>
            <a:r>
              <a:rPr lang="ru-RU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в </a:t>
            </a:r>
            <a:r>
              <a:rPr lang="ru-RU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субъекте и за его пределами, </a:t>
            </a:r>
            <a:r>
              <a:rPr lang="ru-RU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в </a:t>
            </a:r>
            <a:r>
              <a:rPr lang="ru-RU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открытом образовательном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25414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Основные направления деятельности центров непрерывного повышения профессионального мастерства педагогических работников</a:t>
            </a:r>
            <a: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7441" y="1420161"/>
            <a:ext cx="108926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577280"/>
                </a:solidFill>
                <a:latin typeface="Avanti"/>
                <a:cs typeface="Arial" panose="020B0604020202020204" pitchFamily="34" charset="0"/>
              </a:rPr>
              <a:t>Организационно-методическое сопровождение</a:t>
            </a:r>
            <a:r>
              <a:rPr lang="ru-RU" sz="2000" dirty="0">
                <a:solidFill>
                  <a:srgbClr val="577280"/>
                </a:solidFill>
                <a:latin typeface="Avanti"/>
                <a:cs typeface="Arial" panose="020B0604020202020204" pitchFamily="34" charset="0"/>
              </a:rPr>
              <a:t>: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разработка </a:t>
            </a: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индивидуальных образовательных маршрутов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методическое сопровождение в процессе прохождения индивидуальных образовательных маршрутов по программам ДППО из федерального реестра 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сопровождение переноса </a:t>
            </a:r>
            <a:r>
              <a:rPr lang="ru-RU" sz="2000" kern="0" dirty="0" err="1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педработниками</a:t>
            </a: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новых компетенций в практику обучения и воспитания</a:t>
            </a: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«горизонтального» обучения, стажировок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сопровождение на региональном уровне </a:t>
            </a: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мероприятий, проводимых Федеральным операторов</a:t>
            </a:r>
          </a:p>
          <a:p>
            <a:pPr algn="ctr"/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Консультирование:</a:t>
            </a:r>
            <a:endParaRPr lang="ru-RU" sz="2000" b="1" dirty="0">
              <a:solidFill>
                <a:srgbClr val="577280"/>
              </a:solidFill>
              <a:latin typeface="Avanti"/>
            </a:endParaRP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по вопросам прохождения индивидуального образовательного маршрута и освоения программ из федерального реестра ДППО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функционирования Единого федерального портала ДППО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методических служб по вопросам </a:t>
            </a: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эффективного методического сопровождения</a:t>
            </a:r>
          </a:p>
          <a:p>
            <a:pPr marL="285750" lvl="0" indent="-285750">
              <a:buClr>
                <a:srgbClr val="0A55A2"/>
              </a:buClr>
              <a:buFont typeface="Wingdings" panose="05000000000000000000" pitchFamily="2" charset="2"/>
              <a:buChar char="ü"/>
            </a:pPr>
            <a:r>
              <a:rPr lang="ru-RU" sz="2000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по вопросам внедрения </a:t>
            </a:r>
            <a:r>
              <a:rPr lang="ru-RU" sz="20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целевой модели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27555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2200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Показатели эффективности деятельности </a:t>
            </a:r>
            <a:r>
              <a:rPr lang="ru-RU" sz="2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центров непрерывного повышения профессионального мастерства педагогических работников</a:t>
            </a:r>
            <a: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58208"/>
              </p:ext>
            </p:extLst>
          </p:nvPr>
        </p:nvGraphicFramePr>
        <p:xfrm>
          <a:off x="387927" y="987664"/>
          <a:ext cx="11416146" cy="587033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№</a:t>
                      </a:r>
                      <a:endParaRPr lang="ru-RU" sz="1400" b="1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Наименование индикатора/показателя</a:t>
                      </a:r>
                      <a:endParaRPr lang="ru-RU" sz="1400" b="1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Минимальное значение, в год</a:t>
                      </a:r>
                      <a:endParaRPr lang="ru-RU" sz="1400" b="1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1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Доля педагогических работников субъекта, для которых в Центрах были разработаны индивидуальные образовательные маршруты 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10%</a:t>
                      </a: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 от общей численности педагогических работников субъекта Российской Федерации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2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Доля педагогических работников общеобразовательных организаций, прошедших повышение квалификации в Центрах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10%</a:t>
                      </a: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 от общей численности педагогических работников субъекта Российской Федерации (в год открытия 5%)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3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Доля сотрудников Центра, прошедших обучение на базе Федерального оператора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100% </a:t>
                      </a: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от общего количества сотрудников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(в год открытия 50%)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4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Количество проведенных мероприятий регионального уровня в рамках функционирования единой федеральной системы научно-методического сопровождения педагогических работников и управленческих кадров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4 ед.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(в год открытия 2 ед.)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5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Количество образовательных организаций субъекта Российской Федерации, принявших участие в программах повышения квалификации управленческих команд (руководителей и заместителей руководителей)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10%</a:t>
                      </a:r>
                      <a:endParaRPr lang="ru-RU" sz="1600" b="1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6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Доля школ, реализующих целевую модель наставничества педагогических работников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20% </a:t>
                      </a: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школ субъекта Российской Федерации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(в год создания 10%) 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7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Доля школ, управленческие команды которых вовлечены в систему менторства</a:t>
                      </a:r>
                      <a:endParaRPr lang="ru-RU" sz="140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20%</a:t>
                      </a: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 школ субъекта Российской Федерации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577280"/>
                          </a:solidFill>
                          <a:effectLst/>
                          <a:latin typeface="Avanti"/>
                        </a:rPr>
                        <a:t>(в год создания 10%)</a:t>
                      </a:r>
                      <a:endParaRPr lang="ru-RU" sz="1400" dirty="0">
                        <a:solidFill>
                          <a:srgbClr val="577280"/>
                        </a:solidFill>
                        <a:effectLst/>
                        <a:latin typeface="Avanti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97" marR="30797" marT="50666" marB="5066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9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Повышение качества профессиональной подготовки студентов</a:t>
            </a:r>
            <a: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2509" y="1470525"/>
            <a:ext cx="1160411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Внесение изменений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в образовательные программы психолого-педагогического профиля, 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включая демонстрационный урок-экзамен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по предмету школьной программы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Три диплома педагога после окончания вуза (о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высшем </a:t>
            </a:r>
            <a:r>
              <a:rPr lang="ru-RU" sz="2400" dirty="0" err="1" smtClean="0">
                <a:solidFill>
                  <a:srgbClr val="577280"/>
                </a:solidFill>
                <a:latin typeface="Avanti"/>
              </a:rPr>
              <a:t>образовании+удостоверение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о профессии </a:t>
            </a:r>
            <a:r>
              <a:rPr lang="ru-RU" sz="2400" dirty="0" err="1" smtClean="0">
                <a:solidFill>
                  <a:srgbClr val="577280"/>
                </a:solidFill>
                <a:latin typeface="Avanti"/>
              </a:rPr>
              <a:t>вожатого+диплом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о дополнительном 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образовании). </a:t>
            </a:r>
            <a:endParaRPr lang="ru-RU" sz="2400" dirty="0">
              <a:solidFill>
                <a:srgbClr val="577280"/>
              </a:solidFill>
              <a:latin typeface="Avanti"/>
            </a:endParaRPr>
          </a:p>
          <a:p>
            <a:pPr algn="just"/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3. Реализация проекта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«Виртуальный педагогический симулятор». </a:t>
            </a:r>
            <a:endParaRPr lang="ru-RU" sz="2400" dirty="0" smtClean="0">
              <a:solidFill>
                <a:srgbClr val="577280"/>
              </a:solidFill>
              <a:latin typeface="Avanti"/>
            </a:endParaRPr>
          </a:p>
          <a:p>
            <a:pPr algn="just"/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4. Создание Центра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цифровой трансформации образования, </a:t>
            </a:r>
            <a:endParaRPr lang="ru-RU" sz="2400" dirty="0" smtClean="0">
              <a:solidFill>
                <a:srgbClr val="577280"/>
              </a:solidFill>
              <a:latin typeface="Avanti"/>
            </a:endParaRPr>
          </a:p>
          <a:p>
            <a:pPr algn="just"/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5. Системная организация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воспитательной 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работы, мотивирующая к профессии педагога</a:t>
            </a:r>
            <a:endParaRPr lang="ru-RU" sz="2400" dirty="0">
              <a:solidFill>
                <a:srgbClr val="577280"/>
              </a:solidFill>
              <a:latin typeface="Avanti"/>
            </a:endParaRPr>
          </a:p>
          <a:p>
            <a:pPr algn="just"/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6. Цифровое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портфолио выпускника 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вуза (опыт, активности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, 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карта 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сформированных </a:t>
            </a: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компетенций) </a:t>
            </a:r>
            <a:endParaRPr lang="ru-RU" sz="2400" dirty="0">
              <a:solidFill>
                <a:srgbClr val="577280"/>
              </a:solidFill>
              <a:latin typeface="Avanti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endParaRPr lang="ru-RU" sz="2400" b="1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rgbClr val="577280"/>
                </a:solidFill>
                <a:latin typeface="Avanti"/>
              </a:rPr>
              <a:t>Сопровождение </a:t>
            </a:r>
            <a:r>
              <a:rPr lang="ru-RU" sz="3200" b="1" dirty="0">
                <a:solidFill>
                  <a:srgbClr val="577280"/>
                </a:solidFill>
                <a:latin typeface="Avanti"/>
              </a:rPr>
              <a:t>и </a:t>
            </a:r>
            <a:r>
              <a:rPr lang="ru-RU" sz="3200" b="1" dirty="0" smtClean="0">
                <a:solidFill>
                  <a:srgbClr val="577280"/>
                </a:solidFill>
                <a:latin typeface="Avanti"/>
              </a:rPr>
              <a:t>поддержка </a:t>
            </a:r>
            <a:r>
              <a:rPr lang="ru-RU" sz="3200" b="1" dirty="0">
                <a:solidFill>
                  <a:srgbClr val="577280"/>
                </a:solidFill>
                <a:latin typeface="Avanti"/>
              </a:rPr>
              <a:t>молодых учителей, </a:t>
            </a:r>
            <a:r>
              <a:rPr lang="ru-RU" sz="3200" b="1" dirty="0" smtClean="0">
                <a:solidFill>
                  <a:srgbClr val="577280"/>
                </a:solidFill>
                <a:latin typeface="Avanti"/>
              </a:rPr>
              <a:t>закрепление </a:t>
            </a:r>
            <a:r>
              <a:rPr lang="ru-RU" sz="3200" b="1" dirty="0">
                <a:solidFill>
                  <a:srgbClr val="577280"/>
                </a:solidFill>
                <a:latin typeface="Avanti"/>
              </a:rPr>
              <a:t>их в профессии</a:t>
            </a:r>
            <a: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2509" y="1470525"/>
            <a:ext cx="1160411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Выпуск 2021 года очного отделения бакалавриата – 471 человек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Жители Ульяновской области – 365 человек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г. Ульяновск – 190 выпускников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Г. Димитровград – 27 выпускников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Другие города и районы области – 148 выпускников</a:t>
            </a:r>
          </a:p>
          <a:p>
            <a:pPr lvl="0" algn="ctr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Вроде бы много, НО…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Учитель иностранного языка – 15 муниципалитетов не имеют «своих» выпускников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Учитель физики – 14 муниципалитетов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Учитель математики – 13 муниципалитетов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Учитель русского языка и литературы – 12 муниципалитетов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rgbClr val="577280"/>
                </a:solidFill>
                <a:latin typeface="Avanti"/>
              </a:rPr>
              <a:t>Сопровождение </a:t>
            </a:r>
            <a:r>
              <a:rPr lang="ru-RU" sz="3200" b="1" dirty="0">
                <a:solidFill>
                  <a:srgbClr val="577280"/>
                </a:solidFill>
                <a:latin typeface="Avanti"/>
              </a:rPr>
              <a:t>и </a:t>
            </a:r>
            <a:r>
              <a:rPr lang="ru-RU" sz="3200" b="1" dirty="0" smtClean="0">
                <a:solidFill>
                  <a:srgbClr val="577280"/>
                </a:solidFill>
                <a:latin typeface="Avanti"/>
              </a:rPr>
              <a:t>поддержка </a:t>
            </a:r>
            <a:r>
              <a:rPr lang="ru-RU" sz="3200" b="1" dirty="0">
                <a:solidFill>
                  <a:srgbClr val="577280"/>
                </a:solidFill>
                <a:latin typeface="Avanti"/>
              </a:rPr>
              <a:t>молодых учителей, </a:t>
            </a:r>
            <a:r>
              <a:rPr lang="ru-RU" sz="3200" b="1" dirty="0" smtClean="0">
                <a:solidFill>
                  <a:srgbClr val="577280"/>
                </a:solidFill>
                <a:latin typeface="Avanti"/>
              </a:rPr>
              <a:t>закрепление </a:t>
            </a:r>
            <a:r>
              <a:rPr lang="ru-RU" sz="3200" b="1" dirty="0">
                <a:solidFill>
                  <a:srgbClr val="577280"/>
                </a:solidFill>
                <a:latin typeface="Avanti"/>
              </a:rPr>
              <a:t>их в профессии</a:t>
            </a:r>
            <a: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41" y="2158825"/>
            <a:ext cx="1160411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buClr>
                <a:srgbClr val="0A55A2"/>
              </a:buClr>
            </a:pPr>
            <a:r>
              <a:rPr lang="ru-RU" sz="2000" b="1" u="sng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Предлагаемые пути решения:</a:t>
            </a: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Заключение договоров о целевой подготовке со студентами 3-5 курсов</a:t>
            </a: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В каждой школе - программа ввода в профессию, наставничество.</a:t>
            </a: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Психолого-педагогическая поддержка через Центр сопровождения молодых педагогов</a:t>
            </a: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r>
              <a:rPr lang="ru-RU" sz="2000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Планирование перспективной потребности в педагогических кадрах на уровне органов управления образованием муниципальных образований</a:t>
            </a: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endParaRPr lang="ru-RU" sz="2000" kern="0" dirty="0" smtClean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009" y="2078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Воспитание </a:t>
            </a:r>
            <a:br>
              <a:rPr lang="ru-RU" sz="3200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b="1" kern="0" dirty="0" smtClean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>педагогически просвещенных родителей</a:t>
            </a:r>
            <a: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sz="3200" b="1" kern="0" dirty="0">
                <a:solidFill>
                  <a:srgbClr val="577280"/>
                </a:solidFill>
                <a:latin typeface="Avanti"/>
                <a:ea typeface="Verdana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3941" y="1613118"/>
            <a:ext cx="116041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Создание на базе </a:t>
            </a:r>
            <a:r>
              <a:rPr lang="ru-RU" sz="2000" dirty="0" err="1" smtClean="0">
                <a:solidFill>
                  <a:srgbClr val="577280"/>
                </a:solidFill>
                <a:latin typeface="Avanti"/>
              </a:rPr>
              <a:t>УлГПУ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 Центра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консультативной помощи родителям (ЦКП). </a:t>
            </a:r>
            <a:endParaRPr lang="ru-RU" sz="2000" dirty="0" smtClean="0">
              <a:solidFill>
                <a:srgbClr val="577280"/>
              </a:solidFill>
              <a:latin typeface="Avanti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Основная цель - 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оказание психолого-педагогической, методической и консультативной помощи родителям (законным представителям) детей в возрасте от 0 до 18 лет, а также гражданам, желающим принять в свои семьи детей, оставшихся без попечения родителей. </a:t>
            </a:r>
            <a:endParaRPr lang="ru-RU" sz="2000" dirty="0" smtClean="0">
              <a:solidFill>
                <a:srgbClr val="577280"/>
              </a:solidFill>
              <a:latin typeface="Avanti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Бесплатные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консультации по широкому кругу вопросов 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в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очном, дистанционном и выездном форматах. </a:t>
            </a:r>
            <a:endParaRPr lang="ru-RU" sz="2000" dirty="0" smtClean="0">
              <a:solidFill>
                <a:srgbClr val="577280"/>
              </a:solidFill>
              <a:latin typeface="Avanti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Информирование родителей о работе Центра.</a:t>
            </a: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endParaRPr lang="ru-RU" sz="2000" kern="0" dirty="0" smtClean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1200"/>
              </a:spcBef>
              <a:buClr>
                <a:srgbClr val="0A55A2"/>
              </a:buClr>
              <a:buAutoNum type="arabicPeriod"/>
            </a:pP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1200"/>
              </a:spcBef>
              <a:buClr>
                <a:srgbClr val="0A55A2"/>
              </a:buClr>
            </a:pPr>
            <a:endParaRPr lang="ru-RU" sz="2000" kern="0" dirty="0">
              <a:solidFill>
                <a:srgbClr val="577280"/>
              </a:solidFill>
              <a:latin typeface="Avanti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156" y="3733772"/>
            <a:ext cx="4950941" cy="31242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631" y="1451503"/>
            <a:ext cx="8715239" cy="252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3096" y="749996"/>
            <a:ext cx="8344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6485A"/>
                </a:solidFill>
              </a:rPr>
              <a:t>Университет, помогающий людям</a:t>
            </a:r>
            <a:endParaRPr lang="ru-RU" sz="2400" b="1" dirty="0">
              <a:solidFill>
                <a:srgbClr val="26485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15683"/>
            <a:ext cx="12126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6485A"/>
                </a:solidFill>
                <a:latin typeface="Avanti" panose="020B0500000000000000"/>
              </a:rPr>
              <a:t>rector@ulspu.ru</a:t>
            </a:r>
          </a:p>
          <a:p>
            <a:pPr algn="ctr"/>
            <a:r>
              <a:rPr lang="en-US" sz="2400" b="1" dirty="0" smtClean="0">
                <a:solidFill>
                  <a:srgbClr val="26485A"/>
                </a:solidFill>
                <a:latin typeface="Avanti" panose="020B0500000000000000"/>
              </a:rPr>
              <a:t>+7(8422) 44-30-66</a:t>
            </a:r>
          </a:p>
          <a:p>
            <a:pPr algn="ctr"/>
            <a:r>
              <a:rPr lang="en-US" sz="2400" b="1" dirty="0" smtClean="0">
                <a:solidFill>
                  <a:srgbClr val="26485A"/>
                </a:solidFill>
                <a:latin typeface="Avanti" panose="020B0500000000000000"/>
              </a:rPr>
              <a:t>www.ulspu.ru</a:t>
            </a:r>
            <a:endParaRPr lang="ru-RU" sz="2400" b="1" dirty="0">
              <a:solidFill>
                <a:srgbClr val="264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Программа развития </a:t>
            </a:r>
            <a:r>
              <a:rPr lang="ru-RU" sz="3200" dirty="0" err="1" smtClean="0">
                <a:solidFill>
                  <a:srgbClr val="26485A"/>
                </a:solidFill>
                <a:latin typeface="Avanti"/>
              </a:rPr>
              <a:t>УлГПУ</a:t>
            </a: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на 2021-2024 годы </a:t>
            </a:r>
            <a:br>
              <a:rPr lang="ru-RU" sz="3200" dirty="0" smtClean="0">
                <a:solidFill>
                  <a:srgbClr val="26485A"/>
                </a:solidFill>
                <a:latin typeface="Avanti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и на период до 2030 года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7636" y="1579418"/>
            <a:ext cx="105017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577280"/>
                </a:solidFill>
                <a:latin typeface="Avanti"/>
              </a:rPr>
              <a:t>Основания:</a:t>
            </a:r>
          </a:p>
          <a:p>
            <a:pPr algn="ctr"/>
            <a:endParaRPr lang="ru-RU" sz="2000" b="1" u="sng" dirty="0" smtClean="0">
              <a:solidFill>
                <a:srgbClr val="577280"/>
              </a:solidFill>
              <a:latin typeface="Avanti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Указ Президента РФ от 7.05.2018 № 204 «О национальных целях и стратегических задачах развития Российской Федерации до 2024 года»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577280"/>
                </a:solidFill>
                <a:latin typeface="Avanti"/>
              </a:rPr>
              <a:t>Указ Президента РФ от 21.07.2020 N 474 "О национальных целях развития Российской Федерации на период до 2030 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года«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Паспорта национальных проектов «Образование» и «Наука» (утверждены президиумом Совета при Президенте Российской Федерации по стратегическому развитию и национальным проектам (протокол от 24 декабря 2018 г. № 16)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Программа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развития педагогических образовательных организаций высшего образования, находящихся в ведении Министерства просвещения Российской Федерации на 2021-2024 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годы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Стратегия социально-экономического развития Ульяновской области до 2030 года</a:t>
            </a:r>
            <a:endParaRPr lang="ru-RU" sz="2000" dirty="0">
              <a:solidFill>
                <a:srgbClr val="577280"/>
              </a:solidFill>
              <a:latin typeface="Avanti"/>
            </a:endParaRPr>
          </a:p>
        </p:txBody>
      </p:sp>
    </p:spTree>
    <p:extLst>
      <p:ext uri="{BB962C8B-B14F-4D97-AF65-F5344CB8AC3E}">
        <p14:creationId xmlns:p14="http://schemas.microsoft.com/office/powerpoint/2010/main" val="34709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Программа развития </a:t>
            </a:r>
            <a:r>
              <a:rPr lang="ru-RU" sz="3200" dirty="0" err="1" smtClean="0">
                <a:solidFill>
                  <a:srgbClr val="26485A"/>
                </a:solidFill>
                <a:latin typeface="Avanti"/>
              </a:rPr>
              <a:t>УлГПУ</a:t>
            </a: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на 2021-2024 годы </a:t>
            </a:r>
            <a:br>
              <a:rPr lang="ru-RU" sz="3200" dirty="0" smtClean="0">
                <a:solidFill>
                  <a:srgbClr val="26485A"/>
                </a:solidFill>
                <a:latin typeface="Avanti"/>
              </a:rPr>
            </a:b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и на период до 2030 года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7636" y="1579418"/>
            <a:ext cx="105017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577280"/>
                </a:solidFill>
                <a:latin typeface="Avanti"/>
              </a:rPr>
              <a:t>Стратегическая цель </a:t>
            </a:r>
          </a:p>
          <a:p>
            <a:pPr algn="just"/>
            <a:endParaRPr lang="ru-RU" sz="2400" dirty="0">
              <a:solidFill>
                <a:srgbClr val="577280"/>
              </a:solidFill>
              <a:latin typeface="Avanti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577280"/>
                </a:solidFill>
                <a:latin typeface="Avanti"/>
              </a:rPr>
              <a:t>развитие </a:t>
            </a:r>
            <a:r>
              <a:rPr lang="ru-RU" sz="2400" dirty="0" err="1">
                <a:solidFill>
                  <a:srgbClr val="577280"/>
                </a:solidFill>
                <a:latin typeface="Avanti"/>
              </a:rPr>
              <a:t>УлГПУ</a:t>
            </a:r>
            <a:r>
              <a:rPr lang="ru-RU" sz="2400" dirty="0">
                <a:solidFill>
                  <a:srgbClr val="577280"/>
                </a:solidFill>
                <a:latin typeface="Avanti"/>
              </a:rPr>
              <a:t> как опорного университета Ульяновской области социально-гуманитарной направленности, способного оказывать значительное влияние на сферу основного общего и дополнительного образования региона через внедрение в образовательную экосистему лучших практик развития человеческого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29082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Программа взаимодействия </a:t>
            </a:r>
            <a:r>
              <a:rPr lang="ru-RU" sz="3200" dirty="0" err="1" smtClean="0">
                <a:solidFill>
                  <a:srgbClr val="26485A"/>
                </a:solidFill>
                <a:latin typeface="Avanti"/>
              </a:rPr>
              <a:t>УлГПУ</a:t>
            </a:r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 и министерства просвещения и воспитания Ульяновской области на период 2021-2024 гг.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4345" y="1325563"/>
            <a:ext cx="1054331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577280"/>
                </a:solidFill>
                <a:latin typeface="Avanti"/>
              </a:rPr>
              <a:t>КЛЮЧЕВЫЕ </a:t>
            </a:r>
            <a:r>
              <a:rPr lang="ru-RU" b="1" dirty="0">
                <a:solidFill>
                  <a:srgbClr val="577280"/>
                </a:solidFill>
                <a:latin typeface="Avanti"/>
              </a:rPr>
              <a:t>НАПРАВЛЕНИЯ </a:t>
            </a:r>
            <a:r>
              <a:rPr lang="ru-RU" b="1" dirty="0" smtClean="0">
                <a:solidFill>
                  <a:srgbClr val="577280"/>
                </a:solidFill>
                <a:latin typeface="Avanti"/>
              </a:rPr>
              <a:t>ВЗАИМОДЕЙСТВИЯ</a:t>
            </a:r>
          </a:p>
          <a:p>
            <a:pPr algn="ctr"/>
            <a:r>
              <a:rPr lang="ru-RU" b="1" dirty="0">
                <a:solidFill>
                  <a:srgbClr val="577280"/>
                </a:solidFill>
                <a:latin typeface="Avanti"/>
              </a:rPr>
              <a:t>	</a:t>
            </a:r>
          </a:p>
          <a:p>
            <a:pPr algn="just"/>
            <a:r>
              <a:rPr lang="ru-RU" dirty="0">
                <a:solidFill>
                  <a:srgbClr val="577280"/>
                </a:solidFill>
                <a:latin typeface="Avanti"/>
              </a:rPr>
              <a:t>1.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Разработка единой системы выявления и поддержки педагогически одарённой молодёжи	</a:t>
            </a:r>
          </a:p>
          <a:p>
            <a:pPr algn="just"/>
            <a:r>
              <a:rPr lang="ru-RU" sz="2000" dirty="0">
                <a:solidFill>
                  <a:srgbClr val="577280"/>
                </a:solidFill>
                <a:latin typeface="Avanti"/>
              </a:rPr>
              <a:t>2. Формирование единой федеральной повестки междисциплинарных фундаментальных и прикладных научных исследований по актуальным проблемам развития 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образования</a:t>
            </a:r>
            <a:endParaRPr lang="ru-RU" sz="2000" dirty="0">
              <a:solidFill>
                <a:srgbClr val="577280"/>
              </a:solidFill>
              <a:latin typeface="Avanti"/>
            </a:endParaRPr>
          </a:p>
          <a:p>
            <a:pPr algn="just"/>
            <a:r>
              <a:rPr lang="ru-RU" sz="2000" dirty="0">
                <a:solidFill>
                  <a:srgbClr val="577280"/>
                </a:solidFill>
                <a:latin typeface="Avanti"/>
              </a:rPr>
              <a:t>3. Развитие воспитательного компонента в структуре 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среды / экосистемы </a:t>
            </a:r>
            <a:r>
              <a:rPr lang="ru-RU" sz="2000" dirty="0">
                <a:solidFill>
                  <a:srgbClr val="577280"/>
                </a:solidFill>
                <a:latin typeface="Avanti"/>
              </a:rPr>
              <a:t>профессиональной подготовки </a:t>
            </a:r>
            <a:r>
              <a:rPr lang="ru-RU" sz="2000" dirty="0" smtClean="0">
                <a:solidFill>
                  <a:srgbClr val="577280"/>
                </a:solidFill>
                <a:latin typeface="Avanti"/>
              </a:rPr>
              <a:t>педагога</a:t>
            </a:r>
            <a:endParaRPr lang="ru-RU" sz="2000" dirty="0">
              <a:solidFill>
                <a:srgbClr val="577280"/>
              </a:solidFill>
              <a:latin typeface="Avanti"/>
            </a:endParaRPr>
          </a:p>
          <a:p>
            <a:pPr algn="just"/>
            <a:r>
              <a:rPr lang="ru-RU" sz="2000" dirty="0">
                <a:solidFill>
                  <a:srgbClr val="577280"/>
                </a:solidFill>
                <a:latin typeface="Avanti"/>
              </a:rPr>
              <a:t>4. Дополнительное образование для детей	</a:t>
            </a:r>
          </a:p>
          <a:p>
            <a:pPr algn="just"/>
            <a:r>
              <a:rPr lang="ru-RU" sz="2000" dirty="0">
                <a:solidFill>
                  <a:srgbClr val="577280"/>
                </a:solidFill>
                <a:latin typeface="Avanti"/>
              </a:rPr>
              <a:t>5. Совершенствование кадрового потенциала организаций педагогического образования, профилактика дефицита педагогических кадров	</a:t>
            </a:r>
          </a:p>
          <a:p>
            <a:pPr algn="just"/>
            <a:r>
              <a:rPr lang="ru-RU" sz="2000" dirty="0">
                <a:solidFill>
                  <a:srgbClr val="577280"/>
                </a:solidFill>
                <a:latin typeface="Avanti"/>
              </a:rPr>
              <a:t>6. Формирование единого образовательного пространства системы педагогического образования Российской Федерации, интеграция педагогических вузов в образовательное пространство регионов</a:t>
            </a:r>
            <a:r>
              <a:rPr lang="ru-RU" sz="2000" b="1" dirty="0">
                <a:solidFill>
                  <a:srgbClr val="577280"/>
                </a:solidFill>
                <a:latin typeface="Avant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17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Система непрерывного педагогического образования: задачи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763" y="1796617"/>
            <a:ext cx="111944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1. </a:t>
            </a:r>
            <a:r>
              <a:rPr lang="ru-RU" sz="2000" dirty="0" smtClean="0">
                <a:latin typeface="Avanti"/>
              </a:rPr>
              <a:t>Выявление </a:t>
            </a:r>
            <a:r>
              <a:rPr lang="ru-RU" sz="2000" dirty="0">
                <a:latin typeface="Avanti"/>
              </a:rPr>
              <a:t>и поддержка педагогически одаренной молодежи, мотивированной на профессиональную педагогическую деятельность.</a:t>
            </a:r>
          </a:p>
          <a:p>
            <a:pPr algn="just"/>
            <a:r>
              <a:rPr lang="ru-RU" sz="2000" dirty="0" smtClean="0">
                <a:latin typeface="Avanti"/>
              </a:rPr>
              <a:t>2. Повышение </a:t>
            </a:r>
            <a:r>
              <a:rPr lang="ru-RU" sz="2000" dirty="0">
                <a:latin typeface="Avanti"/>
              </a:rPr>
              <a:t>качества профессиональной подготовки студентов </a:t>
            </a:r>
            <a:r>
              <a:rPr lang="ru-RU" sz="2000" dirty="0" smtClean="0">
                <a:latin typeface="Avanti"/>
              </a:rPr>
              <a:t>по </a:t>
            </a:r>
            <a:r>
              <a:rPr lang="ru-RU" sz="2000" dirty="0">
                <a:latin typeface="Avanti"/>
              </a:rPr>
              <a:t>педагогическим специальностям с учетом современных реалий и </a:t>
            </a:r>
            <a:r>
              <a:rPr lang="ru-RU" sz="2000" dirty="0" smtClean="0">
                <a:latin typeface="Avanti"/>
              </a:rPr>
              <a:t>требований.</a:t>
            </a:r>
            <a:endParaRPr lang="ru-RU" sz="2000" dirty="0">
              <a:latin typeface="Avanti"/>
            </a:endParaRPr>
          </a:p>
          <a:p>
            <a:pPr algn="just"/>
            <a:r>
              <a:rPr lang="ru-RU" sz="2000" dirty="0" smtClean="0">
                <a:latin typeface="Avanti"/>
              </a:rPr>
              <a:t>3. Сопровождение </a:t>
            </a:r>
            <a:r>
              <a:rPr lang="ru-RU" sz="2000" dirty="0">
                <a:latin typeface="Avanti"/>
              </a:rPr>
              <a:t>и поддержка молодых учителей, закрепление их в профессии.</a:t>
            </a:r>
          </a:p>
          <a:p>
            <a:pPr algn="just"/>
            <a:r>
              <a:rPr lang="ru-RU" sz="2000" dirty="0" smtClean="0">
                <a:latin typeface="Avanti"/>
              </a:rPr>
              <a:t>4.«Перенастройка</a:t>
            </a:r>
            <a:r>
              <a:rPr lang="ru-RU" sz="2000" dirty="0">
                <a:latin typeface="Avanti"/>
              </a:rPr>
              <a:t>» действующей системы повышения квалификации педагогических кадров в регионе с учетом задачи планомерной ликвидации профессиональных «дефицитов», отрицательно влияющих на качество работы, создание условий для профессионального и личностного развития учителей.</a:t>
            </a:r>
          </a:p>
          <a:p>
            <a:pPr algn="just"/>
            <a:r>
              <a:rPr lang="ru-RU" sz="2000" dirty="0" smtClean="0">
                <a:latin typeface="Avanti"/>
              </a:rPr>
              <a:t>5. Создание </a:t>
            </a:r>
            <a:r>
              <a:rPr lang="ru-RU" sz="2000" dirty="0">
                <a:latin typeface="Avanti"/>
              </a:rPr>
              <a:t>необходимых условий для содержательного обновления и работающих механизмов трансфера передовых образовательных и воспитательных методик и технологий.</a:t>
            </a:r>
          </a:p>
          <a:p>
            <a:pPr algn="just"/>
            <a:r>
              <a:rPr lang="ru-RU" sz="2000" dirty="0" smtClean="0">
                <a:latin typeface="Avanti"/>
              </a:rPr>
              <a:t>6. Воспитание </a:t>
            </a:r>
            <a:r>
              <a:rPr lang="ru-RU" sz="2000" dirty="0">
                <a:latin typeface="Avanti"/>
              </a:rPr>
              <a:t>педагогически просвещенных родителей.</a:t>
            </a:r>
          </a:p>
          <a:p>
            <a:pPr algn="ctr"/>
            <a:endParaRPr lang="ru-RU" sz="2400" dirty="0">
              <a:solidFill>
                <a:srgbClr val="577280"/>
              </a:solidFill>
              <a:latin typeface="Avanti"/>
            </a:endParaRPr>
          </a:p>
        </p:txBody>
      </p:sp>
    </p:spTree>
    <p:extLst>
      <p:ext uri="{BB962C8B-B14F-4D97-AF65-F5344CB8AC3E}">
        <p14:creationId xmlns:p14="http://schemas.microsoft.com/office/powerpoint/2010/main" val="16986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Система непрерывного педагогического образования: ключевые участники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763" y="1325563"/>
            <a:ext cx="111944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школьники </a:t>
            </a:r>
            <a:r>
              <a:rPr lang="ru-RU" sz="2400" dirty="0">
                <a:solidFill>
                  <a:srgbClr val="577280"/>
                </a:solidFill>
              </a:rPr>
              <a:t>и студенты учреждений СПО, обладающие способностями и мотивацией к ведению педагогической деятельности;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студенты </a:t>
            </a:r>
            <a:r>
              <a:rPr lang="ru-RU" sz="2400" dirty="0">
                <a:solidFill>
                  <a:srgbClr val="577280"/>
                </a:solidFill>
              </a:rPr>
              <a:t>педагогических направлений </a:t>
            </a:r>
            <a:r>
              <a:rPr lang="ru-RU" sz="2400" dirty="0" smtClean="0">
                <a:solidFill>
                  <a:srgbClr val="577280"/>
                </a:solidFill>
              </a:rPr>
              <a:t>подготовки;</a:t>
            </a:r>
            <a:endParaRPr lang="ru-RU" sz="2400" dirty="0">
              <a:solidFill>
                <a:srgbClr val="57728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молодые педагоги (со стажем работы до трёх лет);</a:t>
            </a:r>
            <a:endParaRPr lang="ru-RU" sz="2400" dirty="0">
              <a:solidFill>
                <a:srgbClr val="57728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воспитатели</a:t>
            </a:r>
            <a:r>
              <a:rPr lang="ru-RU" sz="2400" dirty="0">
                <a:solidFill>
                  <a:srgbClr val="577280"/>
                </a:solidFill>
              </a:rPr>
              <a:t>, учителя, преподаватели СПО, педагоги дополнительного </a:t>
            </a:r>
            <a:r>
              <a:rPr lang="ru-RU" sz="2400" dirty="0" smtClean="0">
                <a:solidFill>
                  <a:srgbClr val="577280"/>
                </a:solidFill>
              </a:rPr>
              <a:t>образования (со стажем работы более трёх лет);</a:t>
            </a:r>
            <a:endParaRPr lang="ru-RU" sz="2400" dirty="0">
              <a:solidFill>
                <a:srgbClr val="57728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ветераны </a:t>
            </a:r>
            <a:r>
              <a:rPr lang="ru-RU" sz="2400" dirty="0">
                <a:solidFill>
                  <a:srgbClr val="577280"/>
                </a:solidFill>
              </a:rPr>
              <a:t>педагогического </a:t>
            </a:r>
            <a:r>
              <a:rPr lang="ru-RU" sz="2400" dirty="0" smtClean="0">
                <a:solidFill>
                  <a:srgbClr val="577280"/>
                </a:solidFill>
              </a:rPr>
              <a:t>труда (стаж работы – более 35 лет);</a:t>
            </a:r>
            <a:endParaRPr lang="ru-RU" sz="2400" dirty="0">
              <a:solidFill>
                <a:srgbClr val="57728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корпус </a:t>
            </a:r>
            <a:r>
              <a:rPr lang="ru-RU" sz="2400" dirty="0">
                <a:solidFill>
                  <a:srgbClr val="577280"/>
                </a:solidFill>
              </a:rPr>
              <a:t>руководителей образовательных учреждений;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органы </a:t>
            </a:r>
            <a:r>
              <a:rPr lang="ru-RU" sz="2400" dirty="0">
                <a:solidFill>
                  <a:srgbClr val="577280"/>
                </a:solidFill>
              </a:rPr>
              <a:t>управления образованием муниципалитетов;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социально </a:t>
            </a:r>
            <a:r>
              <a:rPr lang="ru-RU" sz="2400" dirty="0">
                <a:solidFill>
                  <a:srgbClr val="577280"/>
                </a:solidFill>
              </a:rPr>
              <a:t>ориентированные НКО;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родительское сообщество;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577280"/>
                </a:solidFill>
              </a:rPr>
              <a:t>УлГПУ</a:t>
            </a:r>
            <a:r>
              <a:rPr lang="ru-RU" sz="2400" dirty="0" smtClean="0">
                <a:solidFill>
                  <a:srgbClr val="577280"/>
                </a:solidFill>
              </a:rPr>
              <a:t> имени </a:t>
            </a:r>
            <a:r>
              <a:rPr lang="ru-RU" sz="2400" dirty="0" err="1" smtClean="0">
                <a:solidFill>
                  <a:srgbClr val="577280"/>
                </a:solidFill>
              </a:rPr>
              <a:t>И.Н.Ульянова</a:t>
            </a:r>
            <a:r>
              <a:rPr lang="ru-RU" sz="2400" dirty="0" smtClean="0">
                <a:solidFill>
                  <a:srgbClr val="577280"/>
                </a:solidFill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577280"/>
                </a:solidFill>
              </a:rPr>
              <a:t>Министерство просвещения и воспитания Ульяновской области</a:t>
            </a:r>
            <a:endParaRPr lang="ru-RU" sz="2400" dirty="0">
              <a:solidFill>
                <a:srgbClr val="5772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577280"/>
                </a:solidFill>
                <a:latin typeface="Avanti"/>
              </a:rPr>
              <a:t>Профессиональная </a:t>
            </a:r>
            <a:r>
              <a:rPr lang="ru-RU" sz="3200" dirty="0">
                <a:solidFill>
                  <a:srgbClr val="577280"/>
                </a:solidFill>
                <a:latin typeface="Avanti"/>
              </a:rPr>
              <a:t>ориентация, выявление и поддержка педагогически одаренной молодежи</a:t>
            </a:r>
            <a:endParaRPr lang="ru-RU" sz="3200" cap="all" dirty="0">
              <a:solidFill>
                <a:srgbClr val="577280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763" y="1325563"/>
            <a:ext cx="11194473" cy="424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577280"/>
                </a:solidFill>
              </a:rPr>
              <a:t>Проблема: </a:t>
            </a:r>
            <a:r>
              <a:rPr lang="ru-RU" sz="2800" b="1" dirty="0">
                <a:solidFill>
                  <a:srgbClr val="577280"/>
                </a:solidFill>
              </a:rPr>
              <a:t>управление процессом подготовки кадров на перспективу четырех-пяти лет. </a:t>
            </a:r>
            <a:endParaRPr lang="ru-RU" sz="2800" b="1" dirty="0" smtClean="0">
              <a:solidFill>
                <a:srgbClr val="577280"/>
              </a:solidFill>
            </a:endParaRPr>
          </a:p>
          <a:p>
            <a:pPr algn="just"/>
            <a:endParaRPr lang="ru-RU" sz="2400" dirty="0">
              <a:solidFill>
                <a:srgbClr val="577280"/>
              </a:solidFill>
            </a:endParaRPr>
          </a:p>
          <a:p>
            <a:pPr algn="just"/>
            <a:r>
              <a:rPr lang="ru-RU" sz="2400" dirty="0" smtClean="0">
                <a:solidFill>
                  <a:srgbClr val="577280"/>
                </a:solidFill>
              </a:rPr>
              <a:t>Зачислено на 1 курс в </a:t>
            </a:r>
            <a:r>
              <a:rPr lang="ru-RU" sz="2400" dirty="0" err="1" smtClean="0">
                <a:solidFill>
                  <a:srgbClr val="577280"/>
                </a:solidFill>
              </a:rPr>
              <a:t>УлГПУ</a:t>
            </a:r>
            <a:r>
              <a:rPr lang="ru-RU" sz="2400" dirty="0" smtClean="0">
                <a:solidFill>
                  <a:srgbClr val="577280"/>
                </a:solidFill>
              </a:rPr>
              <a:t> в 2021 году по педагогическим специальностям (очное, </a:t>
            </a:r>
            <a:r>
              <a:rPr lang="ru-RU" sz="2400" dirty="0" err="1" smtClean="0">
                <a:solidFill>
                  <a:srgbClr val="577280"/>
                </a:solidFill>
              </a:rPr>
              <a:t>бакалавриат</a:t>
            </a:r>
            <a:r>
              <a:rPr lang="ru-RU" sz="2400" dirty="0" smtClean="0">
                <a:solidFill>
                  <a:srgbClr val="577280"/>
                </a:solidFill>
              </a:rPr>
              <a:t>), </a:t>
            </a:r>
            <a:r>
              <a:rPr lang="ru-RU" sz="2800" b="1" dirty="0" smtClean="0">
                <a:solidFill>
                  <a:srgbClr val="577280"/>
                </a:solidFill>
              </a:rPr>
              <a:t>24 </a:t>
            </a:r>
            <a:r>
              <a:rPr lang="ru-RU" sz="2400" dirty="0" smtClean="0">
                <a:solidFill>
                  <a:srgbClr val="577280"/>
                </a:solidFill>
              </a:rPr>
              <a:t>профиля подготовки:</a:t>
            </a:r>
          </a:p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577280"/>
                </a:solidFill>
              </a:rPr>
              <a:t>Всего – </a:t>
            </a:r>
            <a:r>
              <a:rPr lang="ru-RU" sz="2800" b="1" dirty="0" smtClean="0">
                <a:solidFill>
                  <a:srgbClr val="577280"/>
                </a:solidFill>
              </a:rPr>
              <a:t>552</a:t>
            </a:r>
            <a:r>
              <a:rPr lang="ru-RU" sz="2400" dirty="0" smtClean="0">
                <a:solidFill>
                  <a:srgbClr val="577280"/>
                </a:solidFill>
              </a:rPr>
              <a:t> человека</a:t>
            </a:r>
          </a:p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577280"/>
                </a:solidFill>
              </a:rPr>
              <a:t>г. Ульяновск – </a:t>
            </a:r>
            <a:r>
              <a:rPr lang="ru-RU" sz="2800" b="1" dirty="0" smtClean="0">
                <a:solidFill>
                  <a:srgbClr val="577280"/>
                </a:solidFill>
              </a:rPr>
              <a:t>266 </a:t>
            </a:r>
            <a:r>
              <a:rPr lang="ru-RU" sz="2400" dirty="0" smtClean="0">
                <a:solidFill>
                  <a:srgbClr val="577280"/>
                </a:solidFill>
              </a:rPr>
              <a:t>(48%)</a:t>
            </a:r>
          </a:p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577280"/>
                </a:solidFill>
              </a:rPr>
              <a:t>Города и районы Ульяновской области – </a:t>
            </a:r>
            <a:r>
              <a:rPr lang="ru-RU" sz="2800" b="1" dirty="0" smtClean="0">
                <a:solidFill>
                  <a:srgbClr val="577280"/>
                </a:solidFill>
              </a:rPr>
              <a:t>174 </a:t>
            </a:r>
            <a:r>
              <a:rPr lang="ru-RU" sz="2400" dirty="0" smtClean="0">
                <a:solidFill>
                  <a:srgbClr val="577280"/>
                </a:solidFill>
              </a:rPr>
              <a:t>(32%)</a:t>
            </a:r>
          </a:p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577280"/>
                </a:solidFill>
              </a:rPr>
              <a:t>Иногородние и иностранные граждане – </a:t>
            </a:r>
            <a:r>
              <a:rPr lang="ru-RU" sz="2800" b="1" dirty="0" smtClean="0">
                <a:solidFill>
                  <a:srgbClr val="577280"/>
                </a:solidFill>
              </a:rPr>
              <a:t>112 </a:t>
            </a:r>
            <a:r>
              <a:rPr lang="ru-RU" sz="2400" dirty="0" smtClean="0">
                <a:solidFill>
                  <a:srgbClr val="577280"/>
                </a:solidFill>
              </a:rPr>
              <a:t>(20%)</a:t>
            </a:r>
          </a:p>
          <a:p>
            <a:pPr algn="ctr"/>
            <a:r>
              <a:rPr lang="ru-RU" sz="2400" dirty="0" smtClean="0">
                <a:solidFill>
                  <a:srgbClr val="577280"/>
                </a:solidFill>
              </a:rPr>
              <a:t> </a:t>
            </a:r>
            <a:r>
              <a:rPr lang="ru-RU" sz="2400" b="1" i="1" dirty="0" smtClean="0">
                <a:solidFill>
                  <a:srgbClr val="577280"/>
                </a:solidFill>
              </a:rPr>
              <a:t>Один студент – </a:t>
            </a:r>
            <a:r>
              <a:rPr lang="ru-RU" sz="2400" b="1" i="1" dirty="0" err="1" smtClean="0">
                <a:solidFill>
                  <a:srgbClr val="577280"/>
                </a:solidFill>
              </a:rPr>
              <a:t>Сурский</a:t>
            </a:r>
            <a:r>
              <a:rPr lang="ru-RU" sz="2400" b="1" i="1" dirty="0" smtClean="0">
                <a:solidFill>
                  <a:srgbClr val="577280"/>
                </a:solidFill>
              </a:rPr>
              <a:t>  и </a:t>
            </a:r>
            <a:r>
              <a:rPr lang="ru-RU" sz="2400" b="1" i="1" dirty="0" err="1" smtClean="0">
                <a:solidFill>
                  <a:srgbClr val="577280"/>
                </a:solidFill>
              </a:rPr>
              <a:t>Старокулаткинский</a:t>
            </a:r>
            <a:r>
              <a:rPr lang="ru-RU" sz="2400" b="1" i="1" dirty="0" smtClean="0">
                <a:solidFill>
                  <a:srgbClr val="577280"/>
                </a:solidFill>
              </a:rPr>
              <a:t> районы</a:t>
            </a:r>
          </a:p>
          <a:p>
            <a:pPr algn="ctr"/>
            <a:r>
              <a:rPr lang="ru-RU" sz="2400" b="1" i="1" dirty="0" smtClean="0">
                <a:solidFill>
                  <a:srgbClr val="577280"/>
                </a:solidFill>
              </a:rPr>
              <a:t>Три студента -  Павловский, Николаевский, </a:t>
            </a:r>
            <a:r>
              <a:rPr lang="ru-RU" sz="2400" b="1" i="1" dirty="0" err="1" smtClean="0">
                <a:solidFill>
                  <a:srgbClr val="577280"/>
                </a:solidFill>
              </a:rPr>
              <a:t>Майнский</a:t>
            </a:r>
            <a:r>
              <a:rPr lang="ru-RU" sz="2400" b="1" i="1" dirty="0" smtClean="0">
                <a:solidFill>
                  <a:srgbClr val="577280"/>
                </a:solidFill>
              </a:rPr>
              <a:t> районы</a:t>
            </a:r>
            <a:endParaRPr lang="ru-RU" sz="2400" b="1" i="1" dirty="0">
              <a:solidFill>
                <a:srgbClr val="5772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577280"/>
                </a:solidFill>
                <a:latin typeface="Avanti"/>
              </a:rPr>
              <a:t>Профессиональная </a:t>
            </a:r>
            <a:r>
              <a:rPr lang="ru-RU" sz="3200" dirty="0">
                <a:solidFill>
                  <a:srgbClr val="577280"/>
                </a:solidFill>
                <a:latin typeface="Avanti"/>
              </a:rPr>
              <a:t>ориентация, выявление и поддержка педагогически одаренной молодежи</a:t>
            </a:r>
            <a:endParaRPr lang="ru-RU" sz="3200" cap="all" dirty="0">
              <a:solidFill>
                <a:srgbClr val="577280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2327" y="1593273"/>
            <a:ext cx="100168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577280"/>
                </a:solidFill>
              </a:rPr>
              <a:t>Варианты решения: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srgbClr val="577280"/>
                </a:solidFill>
              </a:rPr>
              <a:t>Школьный университет </a:t>
            </a:r>
            <a:r>
              <a:rPr lang="ru-RU" sz="2800" dirty="0" err="1" smtClean="0">
                <a:solidFill>
                  <a:srgbClr val="577280"/>
                </a:solidFill>
              </a:rPr>
              <a:t>УлГПУ</a:t>
            </a:r>
            <a:endParaRPr lang="ru-RU" sz="2800" dirty="0" smtClean="0">
              <a:solidFill>
                <a:srgbClr val="57728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srgbClr val="577280"/>
                </a:solidFill>
              </a:rPr>
              <a:t>Профильные психолого-педагогические классы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srgbClr val="577280"/>
                </a:solidFill>
              </a:rPr>
              <a:t>Олимпиады школьников психолого-педагогической направленности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srgbClr val="577280"/>
                </a:solidFill>
              </a:rPr>
              <a:t>Систематическое </a:t>
            </a:r>
            <a:r>
              <a:rPr lang="ru-RU" sz="2800" dirty="0">
                <a:solidFill>
                  <a:srgbClr val="577280"/>
                </a:solidFill>
              </a:rPr>
              <a:t>проведение летних школ, тематических лагерей для старшеклассников, ориентированных на педагогическую профессию. </a:t>
            </a:r>
            <a:endParaRPr lang="ru-RU" sz="2800" dirty="0" smtClean="0">
              <a:solidFill>
                <a:srgbClr val="57728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srgbClr val="577280"/>
                </a:solidFill>
              </a:rPr>
              <a:t>Работа с «цифровым следом» потенциального абитуриента</a:t>
            </a:r>
          </a:p>
          <a:p>
            <a:pPr marL="342900" indent="-342900">
              <a:buAutoNum type="arabicPeriod"/>
            </a:pPr>
            <a:endParaRPr lang="ru-RU" sz="2800" dirty="0">
              <a:solidFill>
                <a:srgbClr val="5772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027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26485A"/>
                </a:solidFill>
                <a:latin typeface="Avanti"/>
              </a:rPr>
              <a:t>Новая система повышения квалификации педагогических кадров: проблемное поле </a:t>
            </a:r>
            <a:endParaRPr lang="ru-RU" sz="3200" cap="all" dirty="0">
              <a:solidFill>
                <a:srgbClr val="26485A"/>
              </a:solidFill>
              <a:latin typeface="Avant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908" y="5678669"/>
            <a:ext cx="2899719" cy="839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1027" y="1814945"/>
            <a:ext cx="10036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2032"/>
              </p:ext>
            </p:extLst>
          </p:nvPr>
        </p:nvGraphicFramePr>
        <p:xfrm>
          <a:off x="510310" y="1196261"/>
          <a:ext cx="8317344" cy="5321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7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0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имеем сегодня?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хотим получить?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6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577280"/>
                          </a:solidFill>
                        </a:rPr>
                        <a:t>Сроки</a:t>
                      </a:r>
                      <a:endParaRPr lang="ru-RU" b="1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Раз в три года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Ежегодно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6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577280"/>
                          </a:solidFill>
                        </a:rPr>
                        <a:t>Обязательность программы</a:t>
                      </a:r>
                      <a:r>
                        <a:rPr lang="ru-RU" b="1" i="1" baseline="0" dirty="0" smtClean="0">
                          <a:solidFill>
                            <a:srgbClr val="577280"/>
                          </a:solidFill>
                        </a:rPr>
                        <a:t> входа в профессию</a:t>
                      </a:r>
                      <a:endParaRPr lang="ru-RU" b="1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На усмотрение школ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Единый региональный стандарт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6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577280"/>
                          </a:solidFill>
                        </a:rPr>
                        <a:t>Влияние на оплату труда</a:t>
                      </a:r>
                      <a:endParaRPr lang="ru-RU" b="1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Незначительно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Значительно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6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577280"/>
                          </a:solidFill>
                        </a:rPr>
                        <a:t>Финансирование</a:t>
                      </a:r>
                      <a:endParaRPr lang="ru-RU" b="1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По остаточному принципу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Гарантированная статья расходов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06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577280"/>
                          </a:solidFill>
                        </a:rPr>
                        <a:t>Диагностика профессиональных дефицитов</a:t>
                      </a:r>
                      <a:endParaRPr lang="ru-RU" b="1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Отсутствует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Отправная</a:t>
                      </a:r>
                      <a:r>
                        <a:rPr lang="ru-RU" b="0" i="1" baseline="0" dirty="0" smtClean="0">
                          <a:solidFill>
                            <a:srgbClr val="577280"/>
                          </a:solidFill>
                        </a:rPr>
                        <a:t> точка для выбора курсов ПК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06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577280"/>
                          </a:solidFill>
                        </a:rPr>
                        <a:t>Внедрение результатов повышения</a:t>
                      </a:r>
                      <a:r>
                        <a:rPr lang="ru-RU" b="1" i="1" baseline="0" dirty="0" smtClean="0">
                          <a:solidFill>
                            <a:srgbClr val="577280"/>
                          </a:solidFill>
                        </a:rPr>
                        <a:t> квалификации в практику работы</a:t>
                      </a:r>
                      <a:endParaRPr lang="ru-RU" b="1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На усмотрение самого учителя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rgbClr val="577280"/>
                          </a:solidFill>
                        </a:rPr>
                        <a:t>Сопровождение и контроль</a:t>
                      </a:r>
                      <a:endParaRPr lang="ru-RU" b="0" i="1" dirty="0">
                        <a:solidFill>
                          <a:srgbClr val="5772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1446</Words>
  <Application>Microsoft Office PowerPoint</Application>
  <PresentationFormat>Широкоэкранный</PresentationFormat>
  <Paragraphs>253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Avanti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  <vt:lpstr>Программа развития УлГПУ на 2021-2024 годы  и на период до 2030 года </vt:lpstr>
      <vt:lpstr>Программа развития УлГПУ на 2021-2024 годы  и на период до 2030 года </vt:lpstr>
      <vt:lpstr>Программа взаимодействия УлГПУ и министерства просвещения и воспитания Ульяновской области на период 2021-2024 гг.</vt:lpstr>
      <vt:lpstr>Система непрерывного педагогического образования: задачи </vt:lpstr>
      <vt:lpstr>Система непрерывного педагогического образования: ключевые участники</vt:lpstr>
      <vt:lpstr>Профессиональная ориентация, выявление и поддержка педагогически одаренной молодежи</vt:lpstr>
      <vt:lpstr>Профессиональная ориентация, выявление и поддержка педагогически одаренной молодежи</vt:lpstr>
      <vt:lpstr>Новая система повышения квалификации педагогических кадров: проблемное поле </vt:lpstr>
      <vt:lpstr>Презентация PowerPoint</vt:lpstr>
      <vt:lpstr>Основные направления деятельности центров непрерывного повышения профессионального мастерства педагогических работников  </vt:lpstr>
      <vt:lpstr>Основные направления деятельности центров непрерывного повышения профессионального мастерства педагогических работников  </vt:lpstr>
      <vt:lpstr>Основные направления деятельности центров непрерывного повышения профессионального мастерства педагогических работников  </vt:lpstr>
      <vt:lpstr>Показатели эффективности деятельности центров непрерывного повышения профессионального мастерства педагогических работников  </vt:lpstr>
      <vt:lpstr>Повышение качества профессиональной подготовки студентов  </vt:lpstr>
      <vt:lpstr>Сопровождение и поддержка молодых учителей, закрепление их в профессии  </vt:lpstr>
      <vt:lpstr>Сопровождение и поддержка молодых учителей, закрепление их в профессии  </vt:lpstr>
      <vt:lpstr>Воспитание  педагогически просвещенных родителей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Осипова</dc:creator>
  <cp:lastModifiedBy>Юлия Пронина</cp:lastModifiedBy>
  <cp:revision>22</cp:revision>
  <dcterms:created xsi:type="dcterms:W3CDTF">2021-02-28T21:10:30Z</dcterms:created>
  <dcterms:modified xsi:type="dcterms:W3CDTF">2021-03-01T12:17:26Z</dcterms:modified>
</cp:coreProperties>
</file>