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46" d="100"/>
          <a:sy n="46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0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4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1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0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1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7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4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1E8A-59A7-4BAC-9571-422D7D681EC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4C42-989D-456E-B4CA-9DD099F79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5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Деструктивные движения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сети Интернет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Александр Загайнов</a:t>
            </a:r>
          </a:p>
          <a:p>
            <a:pPr algn="r"/>
            <a:r>
              <a:rPr lang="ru-RU" dirty="0" smtClean="0"/>
              <a:t>Руководитель центра информационной безопасности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1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ded Corner 15"/>
          <p:cNvSpPr/>
          <p:nvPr/>
        </p:nvSpPr>
        <p:spPr>
          <a:xfrm>
            <a:off x="261257" y="953589"/>
            <a:ext cx="3564521" cy="2405431"/>
          </a:xfrm>
          <a:prstGeom prst="foldedCorner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39330" y="1653263"/>
            <a:ext cx="2736259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Первый мобильный гаджет в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ru-RU" sz="2400" b="1" dirty="0" smtClean="0">
                <a:latin typeface="+mj-lt"/>
              </a:rPr>
              <a:t> года</a:t>
            </a:r>
            <a:endParaRPr lang="en-US" sz="2400" b="1" dirty="0" smtClean="0">
              <a:latin typeface="+mj-lt"/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Folded Corner 28"/>
          <p:cNvSpPr/>
          <p:nvPr/>
        </p:nvSpPr>
        <p:spPr>
          <a:xfrm>
            <a:off x="4040567" y="1073968"/>
            <a:ext cx="3436635" cy="2285052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297771" y="1562543"/>
            <a:ext cx="2922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ru-RU" sz="2000" b="1" dirty="0" smtClean="0"/>
              <a:t>Социальные сети</a:t>
            </a:r>
          </a:p>
          <a:p>
            <a:pPr marL="228600" indent="-228600" algn="ctr">
              <a:buAutoNum type="arabicPeriod"/>
            </a:pPr>
            <a:r>
              <a:rPr lang="ru-RU" sz="2000" b="1" dirty="0" smtClean="0"/>
              <a:t>Интернет-коммерция</a:t>
            </a:r>
          </a:p>
          <a:p>
            <a:pPr marL="228600" indent="-228600" algn="ctr">
              <a:buAutoNum type="arabicPeriod"/>
            </a:pPr>
            <a:r>
              <a:rPr lang="ru-RU" sz="2000" b="1" dirty="0" smtClean="0"/>
              <a:t>Компьютерные игры</a:t>
            </a:r>
            <a:endParaRPr lang="en-US" sz="2000" b="1" dirty="0"/>
          </a:p>
        </p:txBody>
      </p:sp>
      <p:sp>
        <p:nvSpPr>
          <p:cNvPr id="58" name="Folded Corner 34"/>
          <p:cNvSpPr/>
          <p:nvPr/>
        </p:nvSpPr>
        <p:spPr>
          <a:xfrm>
            <a:off x="7663165" y="1073968"/>
            <a:ext cx="3436635" cy="228505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013353" y="1431664"/>
            <a:ext cx="2736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VK</a:t>
            </a:r>
          </a:p>
          <a:p>
            <a:pPr algn="ctr"/>
            <a:r>
              <a:rPr lang="en-US" sz="2400" b="1" dirty="0" err="1" smtClean="0"/>
              <a:t>Instagram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Tok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Likee</a:t>
            </a:r>
            <a:endParaRPr lang="en-US" sz="2400" b="1" dirty="0"/>
          </a:p>
        </p:txBody>
      </p:sp>
      <p:sp>
        <p:nvSpPr>
          <p:cNvPr id="60" name="Folded Corner 39"/>
          <p:cNvSpPr/>
          <p:nvPr/>
        </p:nvSpPr>
        <p:spPr>
          <a:xfrm>
            <a:off x="261257" y="3595047"/>
            <a:ext cx="3564521" cy="238774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39329" y="4075854"/>
            <a:ext cx="2736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50%</a:t>
            </a:r>
            <a:r>
              <a:rPr lang="en-US" sz="20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детей получают запросы дружбы от незнакомых людей в социальных сетях</a:t>
            </a:r>
            <a:endParaRPr lang="en-US" sz="1200" b="1" dirty="0"/>
          </a:p>
        </p:txBody>
      </p:sp>
      <p:sp>
        <p:nvSpPr>
          <p:cNvPr id="62" name="Folded Corner 42"/>
          <p:cNvSpPr/>
          <p:nvPr/>
        </p:nvSpPr>
        <p:spPr>
          <a:xfrm>
            <a:off x="4040567" y="3595048"/>
            <a:ext cx="3436635" cy="2285052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390752" y="3952744"/>
            <a:ext cx="2736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33%</a:t>
            </a:r>
            <a:r>
              <a:rPr lang="ru-RU" sz="2400" b="1" dirty="0" smtClean="0">
                <a:latin typeface="+mj-lt"/>
              </a:rPr>
              <a:t> детей встречаются с новыми друзьями в реале</a:t>
            </a:r>
            <a:endParaRPr lang="en-US" sz="1400" b="1" dirty="0"/>
          </a:p>
        </p:txBody>
      </p:sp>
      <p:sp>
        <p:nvSpPr>
          <p:cNvPr id="64" name="Folded Corner 45"/>
          <p:cNvSpPr/>
          <p:nvPr/>
        </p:nvSpPr>
        <p:spPr>
          <a:xfrm>
            <a:off x="7663165" y="3595048"/>
            <a:ext cx="3436635" cy="2285052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013352" y="3952744"/>
            <a:ext cx="27362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50%</a:t>
            </a:r>
            <a:r>
              <a:rPr lang="ru-RU" sz="2400" b="1" dirty="0" smtClean="0">
                <a:latin typeface="+mj-lt"/>
              </a:rPr>
              <a:t> детей сами знакомятся с новыми людьми в социальных сетя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х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89" y="749644"/>
            <a:ext cx="1176944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ОСНОВНЫЕ ДЕСТРУКТИВНЫЕ ТЕЧЕНИЯ В СОЦИАЛЬНЫХ СЕТЯХ: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600" b="1" dirty="0" err="1" smtClean="0">
                <a:solidFill>
                  <a:srgbClr val="C00000"/>
                </a:solidFill>
              </a:rPr>
              <a:t>Киберагрессия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Экстремизм, политизированные деструктивные 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движения </a:t>
            </a:r>
            <a:endParaRPr lang="ru-RU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Наркомания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, педофилия и сексуальные извращения </a:t>
            </a:r>
          </a:p>
          <a:p>
            <a:pPr>
              <a:lnSpc>
                <a:spcPct val="150000"/>
              </a:lnSpc>
            </a:pPr>
            <a:r>
              <a:rPr lang="ru-RU" sz="2600" dirty="0"/>
              <a:t>4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. Опасные игры и «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</a:rPr>
              <a:t>челленджи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endParaRPr lang="ru-RU" sz="2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dirty="0" smtClean="0"/>
              <a:t>5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. Опасные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субкультуры </a:t>
            </a:r>
            <a:endParaRPr lang="ru-RU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dirty="0" smtClean="0"/>
              <a:t>6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Шок-контент, </a:t>
            </a:r>
            <a:r>
              <a:rPr lang="ru-RU" sz="2600" b="1" dirty="0" err="1" smtClean="0">
                <a:solidFill>
                  <a:schemeClr val="tx2">
                    <a:lumMod val="50000"/>
                  </a:schemeClr>
                </a:solidFill>
              </a:rPr>
              <a:t>фейковая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-информация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0943" y="3560427"/>
            <a:ext cx="3824505" cy="32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1" y="1103077"/>
            <a:ext cx="11477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НЕКОТОРЫЕ ПОВЕДЕНЧЕСКИЕ ШАБЛОНЫ</a:t>
            </a:r>
          </a:p>
          <a:p>
            <a:pPr>
              <a:lnSpc>
                <a:spcPct val="150000"/>
              </a:lnSpc>
            </a:pPr>
            <a:r>
              <a:rPr lang="ru-RU" sz="2400" b="1" i="0" u="none" strike="noStrike" baseline="0" dirty="0" smtClean="0">
                <a:solidFill>
                  <a:srgbClr val="C00000"/>
                </a:solidFill>
                <a:latin typeface="+mj-lt"/>
              </a:rPr>
              <a:t>1. </a:t>
            </a:r>
            <a:r>
              <a:rPr lang="ru-RU" sz="2800" b="1" i="0" u="none" strike="noStrike" baseline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Обесценивание подростками норм морали и ключевых человеческих ценностей </a:t>
            </a:r>
          </a:p>
          <a:p>
            <a:pPr>
              <a:lnSpc>
                <a:spcPct val="150000"/>
              </a:lnSpc>
            </a:pPr>
            <a:r>
              <a:rPr lang="ru-RU" sz="28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2. Выраженная симпатия подростков к антигероям, </a:t>
            </a:r>
            <a:r>
              <a:rPr lang="ru-RU" sz="2800" b="1" i="0" u="none" strike="noStrike" baseline="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антидвижениям</a:t>
            </a:r>
            <a:r>
              <a:rPr lang="ru-RU" sz="2800" b="1" i="0" u="none" strike="noStrike" baseline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b="1" i="0" u="none" strike="noStrike" baseline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3. Стремление подростков к разрушению на всех уровнях </a:t>
            </a:r>
          </a:p>
          <a:p>
            <a:pPr>
              <a:lnSpc>
                <a:spcPct val="150000"/>
              </a:lnSpc>
            </a:pPr>
            <a:r>
              <a:rPr lang="ru-RU" sz="2800" b="1" i="0" u="none" strike="noStrike" baseline="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4. Склонность подростков действовать по шаблону </a:t>
            </a:r>
          </a:p>
        </p:txBody>
      </p:sp>
    </p:spTree>
    <p:extLst>
      <p:ext uri="{BB962C8B-B14F-4D97-AF65-F5344CB8AC3E}">
        <p14:creationId xmlns:p14="http://schemas.microsoft.com/office/powerpoint/2010/main" val="28069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975" y="476250"/>
            <a:ext cx="2178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 ЭТОМ: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75" y="1190625"/>
            <a:ext cx="767075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Треть родителей тревожат социальные сети</a:t>
            </a:r>
            <a:r>
              <a:rPr lang="ru-RU" sz="2800" dirty="0" smtClean="0"/>
              <a:t>: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Круг общения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Посты</a:t>
            </a:r>
          </a:p>
          <a:p>
            <a:pPr marL="342900" indent="-342900">
              <a:buAutoNum type="arabicParenR"/>
            </a:pPr>
            <a:r>
              <a:rPr lang="ru-RU" sz="2800" dirty="0" err="1" smtClean="0"/>
              <a:t>Паблики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i="1" dirty="0" smtClean="0"/>
              <a:t>Настораживают</a:t>
            </a:r>
            <a:r>
              <a:rPr lang="ru-RU" sz="2800" dirty="0" smtClean="0"/>
              <a:t>: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22%</a:t>
            </a:r>
            <a:r>
              <a:rPr lang="ru-RU" sz="2800" dirty="0"/>
              <a:t> - просматриваемое видео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11%</a:t>
            </a:r>
            <a:r>
              <a:rPr lang="ru-RU" sz="2800" dirty="0"/>
              <a:t> - компьютерные игры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7%</a:t>
            </a:r>
            <a:r>
              <a:rPr lang="ru-RU" sz="2800" dirty="0"/>
              <a:t> - музыка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6%</a:t>
            </a:r>
            <a:r>
              <a:rPr lang="ru-RU" sz="2800" dirty="0"/>
              <a:t> - фото.</a:t>
            </a:r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940051"/>
            <a:ext cx="5876925" cy="39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7298" y="539115"/>
            <a:ext cx="290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 ДЕЛАТЬ?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2849" y="1371600"/>
            <a:ext cx="2372765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1. Внимание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2. Внимание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3. Внимание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4. Внимание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5. Внимание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51" y="1495822"/>
            <a:ext cx="6000274" cy="50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" y="307975"/>
            <a:ext cx="10896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ИНФОРМАЦИОННОЙ БЕЗОПАСНОСТИ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1768656"/>
            <a:ext cx="11315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Функционирует на базе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«Центр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психолого-педагогической, медицинской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социальной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помощи «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Развитие»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г.Ульяновск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ул. Врача Михайлова, 54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E-MAIL: CIBD73@MAIL.RU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solidFill>
                  <a:srgbClr val="FF0000"/>
                </a:solidFill>
                <a:latin typeface="+mj-lt"/>
              </a:rPr>
              <a:t>ТЕЛ.: (8422) 52-52-72</a:t>
            </a:r>
          </a:p>
        </p:txBody>
      </p:sp>
    </p:spTree>
    <p:extLst>
      <p:ext uri="{BB962C8B-B14F-4D97-AF65-F5344CB8AC3E}">
        <p14:creationId xmlns:p14="http://schemas.microsoft.com/office/powerpoint/2010/main" val="2908465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218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Деструктивные движения в сети Интернет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 ИНФОРМАЦИОННОЙ БЕЗОПАСНОСТИ ДЕТЕЙ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Деструктивные движения в сети Интернет</dc:title>
  <dc:creator>Загайновы</dc:creator>
  <cp:lastModifiedBy>Елена Демянчук</cp:lastModifiedBy>
  <cp:revision>15</cp:revision>
  <dcterms:created xsi:type="dcterms:W3CDTF">2020-09-15T18:36:59Z</dcterms:created>
  <dcterms:modified xsi:type="dcterms:W3CDTF">2020-09-21T07:06:16Z</dcterms:modified>
</cp:coreProperties>
</file>