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gif" ContentType="image/gif"/>
  <Default Extension="tiff" ContentType="image/tiff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5"/>
  </p:notesMasterIdLst>
  <p:sldIdLst>
    <p:sldId id="256" r:id="rId2"/>
    <p:sldId id="425" r:id="rId3"/>
    <p:sldId id="305" r:id="rId4"/>
    <p:sldId id="311" r:id="rId5"/>
    <p:sldId id="312" r:id="rId6"/>
    <p:sldId id="384" r:id="rId7"/>
    <p:sldId id="315" r:id="rId8"/>
    <p:sldId id="316" r:id="rId9"/>
    <p:sldId id="393" r:id="rId10"/>
    <p:sldId id="394" r:id="rId11"/>
    <p:sldId id="389" r:id="rId12"/>
    <p:sldId id="392" r:id="rId13"/>
    <p:sldId id="396" r:id="rId14"/>
    <p:sldId id="397" r:id="rId15"/>
    <p:sldId id="451" r:id="rId16"/>
    <p:sldId id="450" r:id="rId17"/>
    <p:sldId id="403" r:id="rId18"/>
    <p:sldId id="409" r:id="rId19"/>
    <p:sldId id="398" r:id="rId20"/>
    <p:sldId id="428" r:id="rId21"/>
    <p:sldId id="399" r:id="rId22"/>
    <p:sldId id="405" r:id="rId23"/>
    <p:sldId id="407" r:id="rId24"/>
    <p:sldId id="411" r:id="rId25"/>
    <p:sldId id="412" r:id="rId26"/>
    <p:sldId id="415" r:id="rId27"/>
    <p:sldId id="416" r:id="rId28"/>
    <p:sldId id="452" r:id="rId29"/>
    <p:sldId id="413" r:id="rId30"/>
    <p:sldId id="459" r:id="rId31"/>
    <p:sldId id="426" r:id="rId32"/>
    <p:sldId id="414" r:id="rId33"/>
    <p:sldId id="387" r:id="rId34"/>
    <p:sldId id="419" r:id="rId35"/>
    <p:sldId id="421" r:id="rId36"/>
    <p:sldId id="420" r:id="rId37"/>
    <p:sldId id="422" r:id="rId38"/>
    <p:sldId id="423" r:id="rId39"/>
    <p:sldId id="424" r:id="rId40"/>
    <p:sldId id="436" r:id="rId41"/>
    <p:sldId id="453" r:id="rId42"/>
    <p:sldId id="455" r:id="rId43"/>
    <p:sldId id="457" r:id="rId44"/>
    <p:sldId id="382" r:id="rId45"/>
    <p:sldId id="383" r:id="rId46"/>
    <p:sldId id="429" r:id="rId47"/>
    <p:sldId id="438" r:id="rId48"/>
    <p:sldId id="458" r:id="rId49"/>
    <p:sldId id="439" r:id="rId50"/>
    <p:sldId id="440" r:id="rId51"/>
    <p:sldId id="441" r:id="rId52"/>
    <p:sldId id="442" r:id="rId53"/>
    <p:sldId id="444" r:id="rId54"/>
    <p:sldId id="447" r:id="rId55"/>
    <p:sldId id="446" r:id="rId56"/>
    <p:sldId id="448" r:id="rId57"/>
    <p:sldId id="430" r:id="rId58"/>
    <p:sldId id="431" r:id="rId59"/>
    <p:sldId id="432" r:id="rId60"/>
    <p:sldId id="433" r:id="rId61"/>
    <p:sldId id="435" r:id="rId62"/>
    <p:sldId id="304" r:id="rId63"/>
    <p:sldId id="292" r:id="rId6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Rg st="1" end="63"/>
    <p:penClr>
      <a:srgbClr val="FF0000"/>
    </p:penClr>
  </p:showPr>
  <p:clrMru>
    <a:srgbClr val="FAFAFA"/>
    <a:srgbClr val="FF0048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882" autoAdjust="0"/>
    <p:restoredTop sz="94660"/>
  </p:normalViewPr>
  <p:slideViewPr>
    <p:cSldViewPr snapToGrid="0">
      <p:cViewPr>
        <p:scale>
          <a:sx n="110" d="100"/>
          <a:sy n="110" d="100"/>
        </p:scale>
        <p:origin x="48" y="123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65C210-3676-46F0-8C4B-847200D5382A}" type="datetimeFigureOut">
              <a:rPr lang="ru-RU" smtClean="0"/>
              <a:pPr/>
              <a:t>29.11.2017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236B4B-A59D-47FF-8330-5248FEAF06C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pPr/>
              <a:t>29.11.2017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60874012"/>
      </p:ext>
    </p:extLst>
  </p:cSld>
  <p:clrMapOvr>
    <a:masterClrMapping/>
  </p:clrMapOvr>
  <p:transition spd="med">
    <p:strips dir="rd"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pPr/>
              <a:t>29.11.2017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58004135"/>
      </p:ext>
    </p:extLst>
  </p:cSld>
  <p:clrMapOvr>
    <a:masterClrMapping/>
  </p:clrMapOvr>
  <p:transition spd="med">
    <p:strips dir="r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4907757" y="365125"/>
            <a:ext cx="1478756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71488" y="365125"/>
            <a:ext cx="4321969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pPr/>
              <a:t>29.11.2017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227074333"/>
      </p:ext>
    </p:extLst>
  </p:cSld>
  <p:clrMapOvr>
    <a:masterClrMapping/>
  </p:clrMapOvr>
  <p:transition spd="med">
    <p:strips dir="r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pPr/>
              <a:t>29.11.2017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844265546"/>
      </p:ext>
    </p:extLst>
  </p:cSld>
  <p:clrMapOvr>
    <a:masterClrMapping/>
  </p:clrMapOvr>
  <p:transition spd="med">
    <p:strips dir="rd"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pPr/>
              <a:t>29.11.2017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159550234"/>
      </p:ext>
    </p:extLst>
  </p:cSld>
  <p:clrMapOvr>
    <a:masterClrMapping/>
  </p:clrMapOvr>
  <p:transition spd="med">
    <p:strips dir="r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71487" y="1825625"/>
            <a:ext cx="2900363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486150" y="1825625"/>
            <a:ext cx="2900363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pPr/>
              <a:t>29.11.2017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349083979"/>
      </p:ext>
    </p:extLst>
  </p:cSld>
  <p:clrMapOvr>
    <a:masterClrMapping/>
  </p:clrMapOvr>
  <p:transition spd="med">
    <p:strips dir="r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pPr/>
              <a:t>29.11.2017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286000564"/>
      </p:ext>
    </p:extLst>
  </p:cSld>
  <p:clrMapOvr>
    <a:masterClrMapping/>
  </p:clrMapOvr>
  <p:transition spd="med">
    <p:strips dir="r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pPr/>
              <a:t>29.11.2017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304350927"/>
      </p:ext>
    </p:extLst>
  </p:cSld>
  <p:clrMapOvr>
    <a:masterClrMapping/>
  </p:clrMapOvr>
  <p:transition spd="med">
    <p:strips dir="rd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pPr/>
              <a:t>29.11.2017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374920567"/>
      </p:ext>
    </p:extLst>
  </p:cSld>
  <p:clrMapOvr>
    <a:masterClrMapping/>
  </p:clrMapOvr>
  <p:transition spd="med">
    <p:strips dir="r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pPr/>
              <a:t>29.11.2017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691012904"/>
      </p:ext>
    </p:extLst>
  </p:cSld>
  <p:clrMapOvr>
    <a:masterClrMapping/>
  </p:clrMapOvr>
  <p:transition spd="med">
    <p:strips dir="r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pPr/>
              <a:t>29.11.2017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934140566"/>
      </p:ext>
    </p:extLst>
  </p:cSld>
  <p:clrMapOvr>
    <a:masterClrMapping/>
  </p:clrMapOvr>
  <p:transition spd="med">
    <p:strips dir="rd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0BB889-9D34-4BBB-8EBF-7B432ADE08F0}" type="datetimeFigureOut">
              <a:rPr lang="ru-RU" smtClean="0"/>
              <a:pPr/>
              <a:t>29.11.2017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173F88-3387-453B-9303-AC0210B95CB8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9971805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>
    <p:strips dir="rd"/>
  </p:transition>
  <p:timing>
    <p:tnLst>
      <p:par>
        <p:cTn id="1" dur="indefinite" restart="never" nodeType="tmRoot"/>
      </p:par>
    </p:tnLst>
  </p:timing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://arch.rgdb.ru/xmlui/handle/123456789/27123/discover?rpp=80&amp;sort_by=dc.title_sort&amp;order=ASC&amp;submit_sort=%D0%9F%D1%80%D0%B8%D0%BC%D0%B5%D0%BD%D0%B8%D1%82%D1%8C&amp;fq=loaded_filter:2017.10.11\|\|\|2017.10.11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hyperlink" Target="http://www.litdeti.ru&#187;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hyperlink" Target="http://&#1085;&#1101;&#1073;.&#1088;&#1092;/for-libraries/" TargetMode="External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hyperlink" Target="http://www.bestlibrary.ru/" TargetMode="Externa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hyperlink" Target="http://www.electroniclibrary21.ru/children/index.shtml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hyperlink" Target="http://yandex.ru/clck/jsredir?bu=uniq15114631750193080300&amp;from=yandex.ru;yandsearch;web;;&amp;text=&amp;etext=1615.b46GDo3rf0NkGoAL8cN0Ed0yzZiYyBWKlao6URhIyMPf1fGeGjvjK23CMeHlRUCIVKFP3Zkt5XW2RDDAnw8CFw.42c372d468e6d0f7f446b1b6561c5533efb4f0a3&amp;uuid=&amp;state=PEtFfuTeVD4jaxywoSUvtJXex15Wcbo_WC5IbL5gF2nA55R7BZzfUX6vRkEgek5ttau4dWDq4Bs,&amp;&amp;cst=AiuY0DBWFJ5Hyx_fyvalFDyq7Wi1Fkoz7FAbVVNwxVsuWItdfYmrbtUkFhLM_L3w_dMi3PvVqJB4y7Yj6bB65pRVmB8eMEod1LE7DjEuihbCsCGQ5reQl7nXxosor_tKEUdzGffCMJi1nqACWrh5_sGsTVPPbn0FeVGHZGo9b7Fr9ja50iRcsogkEmmZgrECY9WFnO7fvs3qrat7zH2nbQCpuQn1KywLZC_nI3B74iaoEVuc6wmtQEWxzjD4It7fhSPWto6Vym8,&amp;data=UlNrNmk5WktYejR0eWJFYk1Ldmtxa0xUaVpMREhUMFpmYmtLcXZtSDJlaC1wU2ZfYTFvOVBsQkdyVTZHdTd2Nk9fdDVSNXZxTG5wek53UEpuX3dvcl80QWZHYk5sVm5tSlV5ejlJelNYSUUs&amp;sign=e732116ddb796123634078778d0c78e5&amp;keyno=0&amp;b64e=2&amp;ref=orjY4mGPRjk5boDnW0uvlpAgqs5Jg3quKLfGKhgcZzlQ3PZ0FIM1QRMprwY4fo-qkp5PbuVyHrmpvbrWZ_k_6K4GQcsWEt0_G4rm5TPGQBVTuJet3FGvDqbJfS6_jk8F&amp;l10n=ru&amp;cts=1511515297886&amp;mc=4.2626923908396215" TargetMode="Externa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stranatalantov.com/events.html?resource|parent=40" TargetMode="External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rgsu.net/" TargetMode="External"/><Relationship Id="rId4" Type="http://schemas.openxmlformats.org/officeDocument/2006/relationships/hyperlink" Target="https://stranatalantov.com/events.html?resource|parent=41" TargetMode="Externa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stranatalantov.com/events/konkursyi/vserossijskij-tvorcheskij-konkurs-myi-v-otvete-za-planetu/" TargetMode="External"/><Relationship Id="rId2" Type="http://schemas.openxmlformats.org/officeDocument/2006/relationships/hyperlink" Target="https://stranatalantov.com/events/konkursyi/vserossijskij-tvorcheskij-konkurs-moja-moskva-moja-stolica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stranatalantov.com/events/konkursyi/vserossijskij-tvorcheskij-konkurs-territorija-socialnyh-innovacij/" TargetMode="External"/><Relationship Id="rId5" Type="http://schemas.openxmlformats.org/officeDocument/2006/relationships/hyperlink" Target="https://stranatalantov.com/events/konkursyi/vserossijskij-tvorcheskij-konkurs-svjaz-pokolenij/" TargetMode="External"/><Relationship Id="rId4" Type="http://schemas.openxmlformats.org/officeDocument/2006/relationships/hyperlink" Target="https://stranatalantov.com/events/konkursyi/vserossijskij-tvorcheskij-konkurs-velikaya-rossiya/" TargetMode="Externa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://mts.ru/" TargetMode="External"/><Relationship Id="rId2" Type="http://schemas.openxmlformats.org/officeDocument/2006/relationships/hyperlink" Target="https://www.nic.ru/about/social_policy/interneshka.html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hyperlink" Target="http://kaspersky.ru/" TargetMode="External"/><Relationship Id="rId4" Type="http://schemas.openxmlformats.org/officeDocument/2006/relationships/hyperlink" Target="http://ligainternet.ru/" TargetMode="Externa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s://yadi.sk/i/R0IIlT-33NVooy" TargetMode="External"/><Relationship Id="rId2" Type="http://schemas.openxmlformats.org/officeDocument/2006/relationships/hyperlink" Target="http://rgdb.ru/konkursy/3725-moj-interesnyj-internet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hyperlink" Target="http://www.microsoft.com/rus/athome/security/children/backtoschool.mspx" TargetMode="Externa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gif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detionline.com/" TargetMode="External"/><Relationship Id="rId5" Type="http://schemas.openxmlformats.org/officeDocument/2006/relationships/image" Target="../media/image69.png"/><Relationship Id="rId4" Type="http://schemas.openxmlformats.org/officeDocument/2006/relationships/image" Target="../media/image68.gif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9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tiff"/><Relationship Id="rId2" Type="http://schemas.openxmlformats.org/officeDocument/2006/relationships/image" Target="../media/image75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0.jpe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hyperlink" Target="mailto:uobdu@yandex.ru" TargetMode="Externa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47869" y="4051299"/>
            <a:ext cx="8313994" cy="2399145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solidFill>
                  <a:srgbClr val="C00000"/>
                </a:solidFill>
                <a:latin typeface="Century Gothic" pitchFamily="34" charset="0"/>
              </a:rPr>
              <a:t>Интернет-ресурсы для семейного </a:t>
            </a:r>
            <a:r>
              <a:rPr lang="ru-RU" sz="3600" b="1" dirty="0" smtClean="0">
                <a:solidFill>
                  <a:srgbClr val="C00000"/>
                </a:solidFill>
                <a:latin typeface="Century Gothic" pitchFamily="34" charset="0"/>
              </a:rPr>
              <a:t>досуга, читательского, интеллектуального и творческого   </a:t>
            </a:r>
            <a:r>
              <a:rPr lang="ru-RU" sz="3600" b="1" smtClean="0">
                <a:solidFill>
                  <a:srgbClr val="C00000"/>
                </a:solidFill>
                <a:latin typeface="Century Gothic" pitchFamily="34" charset="0"/>
              </a:rPr>
              <a:t>развития </a:t>
            </a:r>
            <a:r>
              <a:rPr lang="ru-RU" sz="3600" b="1" smtClean="0">
                <a:solidFill>
                  <a:srgbClr val="C00000"/>
                </a:solidFill>
                <a:latin typeface="Century Gothic" pitchFamily="34" charset="0"/>
              </a:rPr>
              <a:t>ребёнка</a:t>
            </a:r>
            <a:r>
              <a:rPr lang="ru-RU" sz="3600" b="1" dirty="0" smtClean="0">
                <a:solidFill>
                  <a:srgbClr val="C00000"/>
                </a:solidFill>
                <a:latin typeface="Century Gothic" pitchFamily="34" charset="0"/>
              </a:rPr>
              <a:t/>
            </a:r>
            <a:br>
              <a:rPr lang="ru-RU" sz="3600" b="1" dirty="0" smtClean="0">
                <a:solidFill>
                  <a:srgbClr val="C00000"/>
                </a:solidFill>
                <a:latin typeface="Century Gothic" pitchFamily="34" charset="0"/>
              </a:rPr>
            </a:br>
            <a:endParaRPr lang="ru-RU" sz="2000" b="1" dirty="0">
              <a:ln w="9525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93832873"/>
      </p:ext>
    </p:extLst>
  </p:cSld>
  <p:clrMapOvr>
    <a:masterClrMapping/>
  </p:clrMapOvr>
  <p:transition spd="med">
    <p:strips dir="rd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651000" y="4927600"/>
            <a:ext cx="7035800" cy="1646936"/>
          </a:xfrm>
        </p:spPr>
        <p:txBody>
          <a:bodyPr>
            <a:normAutofit fontScale="55000" lnSpcReduction="20000"/>
          </a:bodyPr>
          <a:lstStyle/>
          <a:p>
            <a:pPr algn="just"/>
            <a:r>
              <a:rPr lang="ru-RU" sz="2600" dirty="0" smtClean="0">
                <a:latin typeface="Century Gothic" pitchFamily="34" charset="0"/>
              </a:rPr>
              <a:t>Азбуки, сказки, басни, песенки, сборники стихов и рассказов. Издания типографий </a:t>
            </a:r>
            <a:r>
              <a:rPr lang="ru-RU" sz="2600" dirty="0" err="1" smtClean="0">
                <a:latin typeface="Century Gothic" pitchFamily="34" charset="0"/>
              </a:rPr>
              <a:t>Клюкина</a:t>
            </a:r>
            <a:r>
              <a:rPr lang="ru-RU" sz="2600" dirty="0" smtClean="0">
                <a:latin typeface="Century Gothic" pitchFamily="34" charset="0"/>
              </a:rPr>
              <a:t>, Сытина, Ступина, </a:t>
            </a:r>
            <a:r>
              <a:rPr lang="ru-RU" sz="2600" dirty="0" err="1" smtClean="0">
                <a:latin typeface="Century Gothic" pitchFamily="34" charset="0"/>
              </a:rPr>
              <a:t>Лисснера</a:t>
            </a:r>
            <a:r>
              <a:rPr lang="ru-RU" sz="2600" dirty="0" smtClean="0">
                <a:latin typeface="Century Gothic" pitchFamily="34" charset="0"/>
              </a:rPr>
              <a:t>. Сказки с иллюстрациями Ивана </a:t>
            </a:r>
            <a:r>
              <a:rPr lang="ru-RU" sz="2600" dirty="0" err="1" smtClean="0">
                <a:latin typeface="Century Gothic" pitchFamily="34" charset="0"/>
              </a:rPr>
              <a:t>Билибина</a:t>
            </a:r>
            <a:r>
              <a:rPr lang="ru-RU" sz="2600" dirty="0" smtClean="0">
                <a:latin typeface="Century Gothic" pitchFamily="34" charset="0"/>
              </a:rPr>
              <a:t>, Эрнеста </a:t>
            </a:r>
            <a:r>
              <a:rPr lang="ru-RU" sz="2600" dirty="0" err="1" smtClean="0">
                <a:latin typeface="Century Gothic" pitchFamily="34" charset="0"/>
              </a:rPr>
              <a:t>Лисснера</a:t>
            </a:r>
            <a:r>
              <a:rPr lang="ru-RU" sz="2600" dirty="0" smtClean="0">
                <a:latin typeface="Century Gothic" pitchFamily="34" charset="0"/>
              </a:rPr>
              <a:t>, Виктора Васнецова, Клавдия Лебедева. НЭДБ раскрывает историю русской детской литературы и публикует издания для детей из фондов Российской государственной библиотеки. Представлены издания, вышедшие в свет на границе XIX и XX веков.</a:t>
            </a:r>
          </a:p>
          <a:p>
            <a:pPr algn="just"/>
            <a:r>
              <a:rPr lang="ru-RU" sz="2600" dirty="0" smtClean="0">
                <a:latin typeface="Century Gothic" pitchFamily="34" charset="0"/>
                <a:hlinkClick r:id="rId2"/>
              </a:rPr>
              <a:t>История русской детской литературы. Ч.3</a:t>
            </a:r>
            <a:endParaRPr lang="ru-RU" sz="2600" dirty="0" smtClean="0">
              <a:latin typeface="Century Gothic" pitchFamily="34" charset="0"/>
            </a:endParaRPr>
          </a:p>
          <a:p>
            <a:pPr algn="just"/>
            <a:endParaRPr lang="ru-RU" sz="2600" dirty="0">
              <a:latin typeface="Century Gothic" pitchFamily="34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 l="12905" t="11858" r="15326"/>
          <a:stretch>
            <a:fillRect/>
          </a:stretch>
        </p:blipFill>
        <p:spPr bwMode="auto">
          <a:xfrm>
            <a:off x="2095500" y="226180"/>
            <a:ext cx="6159500" cy="46075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med">
    <p:strips dir="rd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&amp;scy;&amp;ocy;&amp;vcy;&amp;rcy;&amp;iecy;&amp;mcy;&amp;iecy;&amp;ncy;&amp;ncy;&amp;acy;&amp;yacy; &amp;dcy;&amp;iecy;&amp;tcy;&amp;scy;&amp;kcy;&amp;acy;&amp;yacy; &amp;lcy;&amp;icy;&amp;tcy;&amp;iecy;&amp;rcy;&amp;acy;&amp;tcy;&amp;ucy;&amp;rcy;&amp;acy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07768" y="366689"/>
            <a:ext cx="5380892" cy="1590675"/>
          </a:xfrm>
          <a:prstGeom prst="rect">
            <a:avLst/>
          </a:prstGeom>
          <a:noFill/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 l="12830" t="12287" r="14140"/>
          <a:stretch>
            <a:fillRect/>
          </a:stretch>
        </p:blipFill>
        <p:spPr bwMode="auto">
          <a:xfrm>
            <a:off x="1405478" y="2273300"/>
            <a:ext cx="4461922" cy="32640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829300" y="2298701"/>
            <a:ext cx="3073400" cy="3340100"/>
          </a:xfrm>
        </p:spPr>
        <p:txBody>
          <a:bodyPr>
            <a:normAutofit fontScale="70000" lnSpcReduction="20000"/>
          </a:bodyPr>
          <a:lstStyle/>
          <a:p>
            <a:pPr algn="just"/>
            <a:r>
              <a:rPr lang="ru-RU" dirty="0" smtClean="0">
                <a:latin typeface="Century Gothic" pitchFamily="34" charset="0"/>
              </a:rPr>
              <a:t>Коллекция современных изданий для детей и подростков предлагает произведения отечественных и зарубежных авторов, как маститых классиков (Крапивин, </a:t>
            </a:r>
            <a:r>
              <a:rPr lang="ru-RU" dirty="0" err="1" smtClean="0">
                <a:latin typeface="Century Gothic" pitchFamily="34" charset="0"/>
              </a:rPr>
              <a:t>Булычев</a:t>
            </a:r>
            <a:r>
              <a:rPr lang="ru-RU" dirty="0" smtClean="0">
                <a:latin typeface="Century Gothic" pitchFamily="34" charset="0"/>
              </a:rPr>
              <a:t>, Линдгрен, и др.), так и не менее известных более молодых авторов (</a:t>
            </a:r>
            <a:r>
              <a:rPr lang="ru-RU" dirty="0" err="1" smtClean="0">
                <a:latin typeface="Century Gothic" pitchFamily="34" charset="0"/>
              </a:rPr>
              <a:t>Веркин</a:t>
            </a:r>
            <a:r>
              <a:rPr lang="ru-RU" dirty="0" smtClean="0">
                <a:latin typeface="Century Gothic" pitchFamily="34" charset="0"/>
              </a:rPr>
              <a:t>, </a:t>
            </a:r>
            <a:r>
              <a:rPr lang="ru-RU" dirty="0" err="1" smtClean="0">
                <a:latin typeface="Century Gothic" pitchFamily="34" charset="0"/>
              </a:rPr>
              <a:t>Строкина</a:t>
            </a:r>
            <a:r>
              <a:rPr lang="ru-RU" dirty="0" smtClean="0">
                <a:latin typeface="Century Gothic" pitchFamily="34" charset="0"/>
              </a:rPr>
              <a:t>, </a:t>
            </a:r>
            <a:r>
              <a:rPr lang="ru-RU" dirty="0" err="1" smtClean="0">
                <a:latin typeface="Century Gothic" pitchFamily="34" charset="0"/>
              </a:rPr>
              <a:t>Жвалевский</a:t>
            </a:r>
            <a:r>
              <a:rPr lang="ru-RU" dirty="0" smtClean="0">
                <a:latin typeface="Century Gothic" pitchFamily="34" charset="0"/>
              </a:rPr>
              <a:t>, Пастернак, </a:t>
            </a:r>
            <a:r>
              <a:rPr lang="ru-RU" dirty="0" err="1" smtClean="0">
                <a:latin typeface="Century Gothic" pitchFamily="34" charset="0"/>
              </a:rPr>
              <a:t>Ая</a:t>
            </a:r>
            <a:r>
              <a:rPr lang="ru-RU" dirty="0" smtClean="0">
                <a:latin typeface="Century Gothic" pitchFamily="34" charset="0"/>
              </a:rPr>
              <a:t> </a:t>
            </a:r>
            <a:r>
              <a:rPr lang="ru-RU" dirty="0" err="1" smtClean="0">
                <a:latin typeface="Century Gothic" pitchFamily="34" charset="0"/>
              </a:rPr>
              <a:t>Эн</a:t>
            </a:r>
            <a:r>
              <a:rPr lang="ru-RU" dirty="0" smtClean="0">
                <a:latin typeface="Century Gothic" pitchFamily="34" charset="0"/>
              </a:rPr>
              <a:t>, </a:t>
            </a:r>
            <a:r>
              <a:rPr lang="ru-RU" dirty="0" err="1" smtClean="0">
                <a:latin typeface="Century Gothic" pitchFamily="34" charset="0"/>
              </a:rPr>
              <a:t>Старк</a:t>
            </a:r>
            <a:r>
              <a:rPr lang="ru-RU" dirty="0" smtClean="0">
                <a:latin typeface="Century Gothic" pitchFamily="34" charset="0"/>
              </a:rPr>
              <a:t>, </a:t>
            </a:r>
            <a:r>
              <a:rPr lang="ru-RU" dirty="0" err="1" smtClean="0">
                <a:latin typeface="Century Gothic" pitchFamily="34" charset="0"/>
              </a:rPr>
              <a:t>Гейман</a:t>
            </a:r>
            <a:r>
              <a:rPr lang="ru-RU" dirty="0" smtClean="0">
                <a:latin typeface="Century Gothic" pitchFamily="34" charset="0"/>
              </a:rPr>
              <a:t> и др.)</a:t>
            </a:r>
          </a:p>
          <a:p>
            <a:pPr algn="just"/>
            <a:r>
              <a:rPr lang="ru-RU" dirty="0" smtClean="0">
                <a:latin typeface="Century Gothic" pitchFamily="34" charset="0"/>
              </a:rPr>
              <a:t>В основном это художественная литература, но есть и научно-популярные издания для детей.</a:t>
            </a:r>
          </a:p>
          <a:p>
            <a:pPr algn="just"/>
            <a:endParaRPr lang="ru-RU" dirty="0">
              <a:latin typeface="Century Gothic" pitchFamily="34" charset="0"/>
            </a:endParaRPr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1727200" y="5664200"/>
            <a:ext cx="7010064" cy="1041400"/>
          </a:xfrm>
        </p:spPr>
        <p:txBody>
          <a:bodyPr>
            <a:normAutofit/>
          </a:bodyPr>
          <a:lstStyle/>
          <a:p>
            <a:pPr algn="ctr"/>
            <a:r>
              <a:rPr lang="ru-RU" sz="2500" dirty="0" smtClean="0">
                <a:latin typeface="Century Gothic" pitchFamily="34" charset="0"/>
              </a:rPr>
              <a:t>531 книга в разделе «Современная литература для детей и подростков» </a:t>
            </a:r>
            <a:endParaRPr lang="ru-RU" sz="2500" dirty="0">
              <a:latin typeface="Century Gothic" pitchFamily="34" charset="0"/>
            </a:endParaRPr>
          </a:p>
        </p:txBody>
      </p:sp>
    </p:spTree>
  </p:cSld>
  <p:clrMapOvr>
    <a:masterClrMapping/>
  </p:clrMapOvr>
  <p:transition spd="med">
    <p:strips dir="rd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06347" y="269404"/>
            <a:ext cx="7142353" cy="629816"/>
          </a:xfrm>
        </p:spPr>
        <p:txBody>
          <a:bodyPr>
            <a:normAutofit/>
          </a:bodyPr>
          <a:lstStyle/>
          <a:p>
            <a:pPr algn="ctr"/>
            <a:r>
              <a:rPr lang="ru-RU" dirty="0" smtClean="0">
                <a:latin typeface="Century Gothic" pitchFamily="34" charset="0"/>
              </a:rPr>
              <a:t>Чтение полных текстов в НЭДБ</a:t>
            </a:r>
            <a:endParaRPr lang="ru-RU" dirty="0">
              <a:latin typeface="Century Gothic" pitchFamily="34" charset="0"/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2974" t="12308" r="13504"/>
          <a:stretch>
            <a:fillRect/>
          </a:stretch>
        </p:blipFill>
        <p:spPr bwMode="auto">
          <a:xfrm>
            <a:off x="2068116" y="972592"/>
            <a:ext cx="6839302" cy="4968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 l="14098" t="19647" r="25972"/>
          <a:stretch>
            <a:fillRect/>
          </a:stretch>
        </p:blipFill>
        <p:spPr bwMode="auto">
          <a:xfrm>
            <a:off x="0" y="2274453"/>
            <a:ext cx="2984500" cy="24372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strips dir="rd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047338" y="197396"/>
            <a:ext cx="8096662" cy="648072"/>
          </a:xfrm>
        </p:spPr>
        <p:txBody>
          <a:bodyPr>
            <a:normAutofit/>
          </a:bodyPr>
          <a:lstStyle/>
          <a:p>
            <a:pPr algn="ctr"/>
            <a:r>
              <a:rPr lang="en-US" dirty="0" smtClean="0">
                <a:latin typeface="Century Gothic" pitchFamily="34" charset="0"/>
              </a:rPr>
              <a:t>http://peskarlib.ru/</a:t>
            </a:r>
            <a:r>
              <a:rPr lang="ru-RU" dirty="0" smtClean="0">
                <a:latin typeface="Century Gothic" pitchFamily="34" charset="0"/>
              </a:rPr>
              <a:t>Пескарь</a:t>
            </a:r>
            <a:endParaRPr lang="ru-RU" dirty="0">
              <a:latin typeface="Century Gothic" pitchFamily="34" charset="0"/>
            </a:endParaRPr>
          </a:p>
        </p:txBody>
      </p:sp>
      <p:pic>
        <p:nvPicPr>
          <p:cNvPr id="7680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31923" y="1142999"/>
            <a:ext cx="7712077" cy="46972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med">
    <p:strips dir="rd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9643" y="1234837"/>
            <a:ext cx="7660291" cy="4665712"/>
          </a:xfrm>
          <a:prstGeom prst="rect">
            <a:avLst/>
          </a:prstGeom>
          <a:noFill/>
          <a:ln w="28575">
            <a:solidFill>
              <a:srgbClr val="002060"/>
            </a:solidFill>
            <a:miter lim="800000"/>
            <a:headEnd/>
            <a:tailEnd/>
          </a:ln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678675" y="228650"/>
            <a:ext cx="6809380" cy="767638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latin typeface="Century Gothic" pitchFamily="34" charset="0"/>
              </a:rPr>
              <a:t>Зарубежные и русские авторы</a:t>
            </a:r>
            <a:endParaRPr lang="ru-RU" b="1" dirty="0">
              <a:latin typeface="Century Gothic" pitchFamily="34" charset="0"/>
            </a:endParaRPr>
          </a:p>
        </p:txBody>
      </p:sp>
      <p:pic>
        <p:nvPicPr>
          <p:cNvPr id="778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1404511" y="2506662"/>
            <a:ext cx="7739489" cy="4351338"/>
          </a:xfrm>
          <a:prstGeom prst="rect">
            <a:avLst/>
          </a:prstGeom>
          <a:noFill/>
          <a:ln w="28575">
            <a:solidFill>
              <a:srgbClr val="002060"/>
            </a:solidFill>
            <a:miter lim="800000"/>
            <a:headEnd/>
            <a:tailEnd/>
          </a:ln>
        </p:spPr>
      </p:pic>
    </p:spTree>
  </p:cSld>
  <p:clrMapOvr>
    <a:masterClrMapping/>
  </p:clrMapOvr>
  <p:transition spd="med">
    <p:strips dir="rd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62100" y="238127"/>
            <a:ext cx="7004050" cy="104457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500" dirty="0" err="1" smtClean="0">
                <a:latin typeface="Century Gothic" pitchFamily="34" charset="0"/>
              </a:rPr>
              <a:t>Хоббитания</a:t>
            </a:r>
            <a:r>
              <a:rPr lang="ru-RU" sz="2500" dirty="0" smtClean="0">
                <a:latin typeface="Century Gothic" pitchFamily="34" charset="0"/>
              </a:rPr>
              <a:t> – </a:t>
            </a:r>
            <a:r>
              <a:rPr lang="en-US" sz="2500" dirty="0" smtClean="0">
                <a:latin typeface="Century Gothic" pitchFamily="34" charset="0"/>
              </a:rPr>
              <a:t>http://hobbitaniya.ru/</a:t>
            </a:r>
            <a:r>
              <a:rPr lang="ru-RU" sz="2500" dirty="0" smtClean="0">
                <a:latin typeface="Century Gothic" pitchFamily="34" charset="0"/>
              </a:rPr>
              <a:t> Копилка сказок и стихов</a:t>
            </a:r>
            <a:br>
              <a:rPr lang="ru-RU" sz="2500" dirty="0" smtClean="0">
                <a:latin typeface="Century Gothic" pitchFamily="34" charset="0"/>
              </a:rPr>
            </a:br>
            <a:r>
              <a:rPr lang="ru-RU" sz="2200" dirty="0" smtClean="0">
                <a:latin typeface="Century Gothic" pitchFamily="34" charset="0"/>
              </a:rPr>
              <a:t>Народные, авторские, зарубежные сказки,</a:t>
            </a:r>
            <a:br>
              <a:rPr lang="ru-RU" sz="2200" dirty="0" smtClean="0">
                <a:latin typeface="Century Gothic" pitchFamily="34" charset="0"/>
              </a:rPr>
            </a:br>
            <a:r>
              <a:rPr lang="ru-RU" sz="2200" dirty="0" smtClean="0">
                <a:latin typeface="Century Gothic" pitchFamily="34" charset="0"/>
              </a:rPr>
              <a:t> стихи для детей</a:t>
            </a:r>
            <a:endParaRPr lang="ru-RU" sz="2200" dirty="0">
              <a:latin typeface="Century Gothic" pitchFamily="34" charset="0"/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r="21570"/>
          <a:stretch>
            <a:fillRect/>
          </a:stretch>
        </p:blipFill>
        <p:spPr bwMode="auto">
          <a:xfrm>
            <a:off x="3192661" y="1778000"/>
            <a:ext cx="5633839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МенюХоббитании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23851" y="1358900"/>
            <a:ext cx="1748678" cy="5207000"/>
          </a:xfrm>
          <a:prstGeom prst="rect">
            <a:avLst/>
          </a:prstGeom>
          <a:ln w="28575">
            <a:solidFill>
              <a:schemeClr val="accent5">
                <a:lumMod val="50000"/>
              </a:schemeClr>
            </a:solidFill>
          </a:ln>
        </p:spPr>
      </p:pic>
    </p:spTree>
  </p:cSld>
  <p:clrMapOvr>
    <a:masterClrMapping/>
  </p:clrMapOvr>
  <p:transition spd="med">
    <p:strips dir="rd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78674" y="365127"/>
            <a:ext cx="6836675" cy="576569"/>
          </a:xfrm>
        </p:spPr>
        <p:txBody>
          <a:bodyPr/>
          <a:lstStyle/>
          <a:p>
            <a:r>
              <a:rPr lang="ru-RU" b="1" dirty="0" err="1" smtClean="0">
                <a:latin typeface="Century Gothic" pitchFamily="34" charset="0"/>
              </a:rPr>
              <a:t>Хобобо</a:t>
            </a:r>
            <a:r>
              <a:rPr lang="ru-RU" b="1" dirty="0" smtClean="0">
                <a:latin typeface="Century Gothic" pitchFamily="34" charset="0"/>
              </a:rPr>
              <a:t>. </a:t>
            </a:r>
            <a:r>
              <a:rPr lang="en-US" b="1" dirty="0" smtClean="0">
                <a:latin typeface="Century Gothic" pitchFamily="34" charset="0"/>
              </a:rPr>
              <a:t>http://www.hobobo.ru/</a:t>
            </a:r>
            <a:endParaRPr lang="ru-RU" b="1" dirty="0">
              <a:latin typeface="Century Gothic" pitchFamily="34" charset="0"/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7300" y="1411961"/>
            <a:ext cx="7886700" cy="4434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strips dir="rd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49400" y="184696"/>
            <a:ext cx="7594600" cy="818604"/>
          </a:xfrm>
        </p:spPr>
        <p:txBody>
          <a:bodyPr>
            <a:noAutofit/>
          </a:bodyPr>
          <a:lstStyle/>
          <a:p>
            <a:pPr algn="ctr"/>
            <a:r>
              <a:rPr lang="ru-RU" sz="2500" dirty="0" smtClean="0">
                <a:latin typeface="Century Gothic" pitchFamily="34" charset="0"/>
              </a:rPr>
              <a:t>Публичная электронная библиотека Евгения </a:t>
            </a:r>
            <a:r>
              <a:rPr lang="ru-RU" sz="2500" dirty="0" err="1" smtClean="0">
                <a:latin typeface="Century Gothic" pitchFamily="34" charset="0"/>
              </a:rPr>
              <a:t>Пескина</a:t>
            </a:r>
            <a:r>
              <a:rPr lang="ru-RU" sz="2500" dirty="0" smtClean="0">
                <a:latin typeface="Century Gothic" pitchFamily="34" charset="0"/>
              </a:rPr>
              <a:t>. </a:t>
            </a:r>
            <a:br>
              <a:rPr lang="ru-RU" sz="2500" dirty="0" smtClean="0">
                <a:latin typeface="Century Gothic" pitchFamily="34" charset="0"/>
              </a:rPr>
            </a:br>
            <a:r>
              <a:rPr lang="ru-RU" sz="2500" dirty="0" smtClean="0">
                <a:latin typeface="Century Gothic" pitchFamily="34" charset="0"/>
              </a:rPr>
              <a:t>Произведения классиков русской литературы</a:t>
            </a:r>
            <a:endParaRPr lang="ru-RU" sz="2500" dirty="0">
              <a:latin typeface="Century Gothic" pitchFamily="34" charset="0"/>
            </a:endParaRPr>
          </a:p>
        </p:txBody>
      </p:sp>
      <p:pic>
        <p:nvPicPr>
          <p:cNvPr id="7577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57725" y="1358900"/>
            <a:ext cx="7686275" cy="4681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strips dir="rd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4576" y="1254800"/>
            <a:ext cx="6245423" cy="541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1206500" y="177800"/>
            <a:ext cx="7612186" cy="1108044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itchFamily="34" charset="0"/>
                <a:ea typeface="+mj-ea"/>
                <a:cs typeface="Times New Roman" pitchFamily="18" charset="0"/>
              </a:rPr>
              <a:t>http:az.lib.ru</a:t>
            </a: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itchFamily="34" charset="0"/>
                <a:ea typeface="+mj-ea"/>
                <a:cs typeface="Times New Roman" pitchFamily="18" charset="0"/>
              </a:rPr>
              <a:t> – </a:t>
            </a: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entury Gothic" pitchFamily="34" charset="0"/>
                <a:ea typeface="+mj-ea"/>
                <a:cs typeface="Times New Roman" pitchFamily="18" charset="0"/>
              </a:rPr>
              <a:t>Библиотека Мошкова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entury Gothic" pitchFamily="34" charset="0"/>
              <a:ea typeface="+mj-ea"/>
              <a:cs typeface="Times New Roman" pitchFamily="18" charset="0"/>
            </a:endParaRPr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89400" y="1318438"/>
            <a:ext cx="4737100" cy="2885261"/>
          </a:xfrm>
          <a:prstGeom prst="rect">
            <a:avLst/>
          </a:prstGeom>
          <a:noFill/>
          <a:ln w="19050">
            <a:solidFill>
              <a:schemeClr val="accent5">
                <a:lumMod val="50000"/>
              </a:schemeClr>
            </a:solidFill>
            <a:miter lim="800000"/>
            <a:headEnd/>
            <a:tailEnd/>
          </a:ln>
        </p:spPr>
      </p:pic>
    </p:spTree>
  </p:cSld>
  <p:clrMapOvr>
    <a:masterClrMapping/>
  </p:clrMapOvr>
  <p:transition spd="med">
    <p:strips dir="rd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70000" y="234932"/>
            <a:ext cx="7442200" cy="74296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000" dirty="0" smtClean="0">
                <a:latin typeface="Century Gothic" pitchFamily="34" charset="0"/>
              </a:rPr>
              <a:t>Полнотекстовые электронные версии книг современных авторов для детей в  Сети</a:t>
            </a:r>
            <a:endParaRPr lang="ru-RU" sz="3000" dirty="0">
              <a:latin typeface="Century Gothic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440934" y="1371600"/>
            <a:ext cx="6915666" cy="684260"/>
          </a:xfrm>
        </p:spPr>
        <p:txBody>
          <a:bodyPr/>
          <a:lstStyle/>
          <a:p>
            <a:r>
              <a:rPr lang="ru-RU" dirty="0" smtClean="0">
                <a:latin typeface="Century Gothic" pitchFamily="34" charset="0"/>
              </a:rPr>
              <a:t>КНИГУРУ</a:t>
            </a:r>
            <a:r>
              <a:rPr lang="en-US" dirty="0" smtClean="0">
                <a:latin typeface="Century Gothic" pitchFamily="34" charset="0"/>
              </a:rPr>
              <a:t>-http://kniguru.info</a:t>
            </a:r>
          </a:p>
          <a:p>
            <a:endParaRPr lang="ru-RU" dirty="0"/>
          </a:p>
        </p:txBody>
      </p:sp>
      <p:pic>
        <p:nvPicPr>
          <p:cNvPr id="44033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55583" y="2021924"/>
            <a:ext cx="7208650" cy="4390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strips dir="rd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16100" y="365127"/>
            <a:ext cx="6699250" cy="879474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latin typeface="Century Gothic" pitchFamily="34" charset="0"/>
              </a:rPr>
              <a:t>По сведениям оператора сотовой связи «</a:t>
            </a:r>
            <a:r>
              <a:rPr lang="ru-RU" dirty="0" err="1" smtClean="0">
                <a:latin typeface="Century Gothic" pitchFamily="34" charset="0"/>
              </a:rPr>
              <a:t>Вымпелком</a:t>
            </a:r>
            <a:r>
              <a:rPr lang="ru-RU" dirty="0" smtClean="0">
                <a:latin typeface="Century Gothic" pitchFamily="34" charset="0"/>
              </a:rPr>
              <a:t>»</a:t>
            </a:r>
            <a:endParaRPr lang="ru-RU" dirty="0">
              <a:latin typeface="Century Gothic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01800" y="1358900"/>
            <a:ext cx="6934200" cy="5499099"/>
          </a:xfrm>
        </p:spPr>
        <p:txBody>
          <a:bodyPr>
            <a:noAutofit/>
          </a:bodyPr>
          <a:lstStyle/>
          <a:p>
            <a:pPr algn="just"/>
            <a:r>
              <a:rPr lang="en-US" sz="2800" dirty="0" smtClean="0">
                <a:latin typeface="Century Gothic" pitchFamily="34" charset="0"/>
              </a:rPr>
              <a:t>93% </a:t>
            </a:r>
            <a:r>
              <a:rPr lang="ru-RU" sz="2800" dirty="0" smtClean="0">
                <a:latin typeface="Century Gothic" pitchFamily="34" charset="0"/>
              </a:rPr>
              <a:t>детей в возрасте от 12 до 17 лет  являются активными пользователями Интернета</a:t>
            </a:r>
          </a:p>
          <a:p>
            <a:pPr algn="just"/>
            <a:r>
              <a:rPr lang="ru-RU" sz="2800" dirty="0" smtClean="0">
                <a:latin typeface="Century Gothic" pitchFamily="34" charset="0"/>
              </a:rPr>
              <a:t>81% детей гуляют по Интернету без присмотра родителей</a:t>
            </a:r>
          </a:p>
          <a:p>
            <a:pPr algn="just"/>
            <a:r>
              <a:rPr lang="ru-RU" sz="2800" dirty="0" smtClean="0">
                <a:latin typeface="Century Gothic" pitchFamily="34" charset="0"/>
              </a:rPr>
              <a:t>46% школьников посещали сайты, содержащие неправомерный и опасный </a:t>
            </a:r>
            <a:r>
              <a:rPr lang="ru-RU" sz="2800" dirty="0" err="1" smtClean="0">
                <a:latin typeface="Century Gothic" pitchFamily="34" charset="0"/>
              </a:rPr>
              <a:t>контент</a:t>
            </a:r>
            <a:endParaRPr lang="ru-RU" sz="2800" dirty="0" smtClean="0">
              <a:latin typeface="Century Gothic" pitchFamily="34" charset="0"/>
            </a:endParaRPr>
          </a:p>
          <a:p>
            <a:pPr algn="just"/>
            <a:r>
              <a:rPr lang="ru-RU" sz="2800" dirty="0" smtClean="0">
                <a:latin typeface="Century Gothic" pitchFamily="34" charset="0"/>
              </a:rPr>
              <a:t>80% рос. Школьников выкладывают в соц. сети свои персональные данные</a:t>
            </a:r>
          </a:p>
          <a:p>
            <a:pPr algn="just"/>
            <a:r>
              <a:rPr lang="ru-RU" sz="2800" dirty="0" smtClean="0">
                <a:latin typeface="Century Gothic" pitchFamily="34" charset="0"/>
              </a:rPr>
              <a:t>41% - встречаются с </a:t>
            </a:r>
            <a:r>
              <a:rPr lang="ru-RU" sz="2800" dirty="0" err="1" smtClean="0">
                <a:latin typeface="Century Gothic" pitchFamily="34" charset="0"/>
              </a:rPr>
              <a:t>интернет-незнакомцами</a:t>
            </a:r>
            <a:endParaRPr lang="ru-RU" sz="2800" dirty="0">
              <a:latin typeface="Century Gothic" pitchFamily="34" charset="0"/>
            </a:endParaRPr>
          </a:p>
        </p:txBody>
      </p:sp>
    </p:spTree>
  </p:cSld>
  <p:clrMapOvr>
    <a:masterClrMapping/>
  </p:clrMapOvr>
  <p:transition spd="med">
    <p:strips dir="rd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71600" y="365127"/>
            <a:ext cx="7143750" cy="77787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500" dirty="0" smtClean="0">
                <a:latin typeface="Century Gothic" pitchFamily="34" charset="0"/>
              </a:rPr>
              <a:t>Большая электронная библиотека -</a:t>
            </a:r>
            <a:r>
              <a:rPr lang="en-US" sz="2500" dirty="0" smtClean="0">
                <a:latin typeface="Century Gothic" pitchFamily="34" charset="0"/>
              </a:rPr>
              <a:t>http://www.big-library.info/</a:t>
            </a:r>
            <a:r>
              <a:rPr lang="ru-RU" sz="2500" dirty="0" smtClean="0">
                <a:latin typeface="Century Gothic" pitchFamily="34" charset="0"/>
              </a:rPr>
              <a:t> </a:t>
            </a:r>
            <a:br>
              <a:rPr lang="ru-RU" sz="2500" dirty="0" smtClean="0">
                <a:latin typeface="Century Gothic" pitchFamily="34" charset="0"/>
              </a:rPr>
            </a:br>
            <a:r>
              <a:rPr lang="ru-RU" sz="2500" dirty="0" smtClean="0">
                <a:latin typeface="Century Gothic" pitchFamily="34" charset="0"/>
              </a:rPr>
              <a:t>Раздел «Детская литература»</a:t>
            </a:r>
            <a:endParaRPr lang="ru-RU" sz="2500" dirty="0">
              <a:latin typeface="Century Gothic" pitchFamily="34" charset="0"/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2111" y="1470025"/>
            <a:ext cx="7739489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strips dir="rd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9700" y="295256"/>
            <a:ext cx="7480300" cy="1000144"/>
          </a:xfrm>
        </p:spPr>
        <p:txBody>
          <a:bodyPr>
            <a:noAutofit/>
          </a:bodyPr>
          <a:lstStyle/>
          <a:p>
            <a:pPr algn="ctr"/>
            <a:r>
              <a:rPr lang="ru-RU" sz="2500" b="1" dirty="0" smtClean="0">
                <a:solidFill>
                  <a:schemeClr val="tx1"/>
                </a:solidFill>
                <a:latin typeface="Century Gothic" pitchFamily="34" charset="0"/>
              </a:rPr>
              <a:t>Проект «Настя и Никита – </a:t>
            </a:r>
            <a:r>
              <a:rPr lang="en-US" sz="2500" b="1" dirty="0" smtClean="0">
                <a:solidFill>
                  <a:schemeClr val="tx1"/>
                </a:solidFill>
                <a:latin typeface="Century Gothic" pitchFamily="34" charset="0"/>
                <a:hlinkClick r:id="rId2"/>
              </a:rPr>
              <a:t>http://www.litdeti.ru</a:t>
            </a:r>
            <a:r>
              <a:rPr lang="ru-RU" sz="2500" b="1" dirty="0" smtClean="0">
                <a:solidFill>
                  <a:schemeClr val="tx1"/>
                </a:solidFill>
                <a:latin typeface="Century Gothic" pitchFamily="34" charset="0"/>
                <a:hlinkClick r:id="rId2"/>
              </a:rPr>
              <a:t>»</a:t>
            </a:r>
            <a:r>
              <a:rPr lang="ru-RU" sz="2500" b="1" dirty="0" smtClean="0">
                <a:solidFill>
                  <a:schemeClr val="tx1"/>
                </a:solidFill>
                <a:latin typeface="Century Gothic" pitchFamily="34" charset="0"/>
              </a:rPr>
              <a:t> при поддержке Издательского дома «Фома»</a:t>
            </a:r>
            <a:endParaRPr lang="ru-RU" sz="2500" b="1" dirty="0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511789" y="5164088"/>
            <a:ext cx="7632211" cy="1478012"/>
          </a:xfrm>
        </p:spPr>
        <p:txBody>
          <a:bodyPr>
            <a:normAutofit lnSpcReduction="10000"/>
          </a:bodyPr>
          <a:lstStyle/>
          <a:p>
            <a:pPr algn="just"/>
            <a:r>
              <a:rPr lang="en-US" b="1" dirty="0" smtClean="0"/>
              <a:t> </a:t>
            </a:r>
            <a:r>
              <a:rPr lang="en-US" b="1" dirty="0" smtClean="0">
                <a:latin typeface="Century Gothic" pitchFamily="34" charset="0"/>
              </a:rPr>
              <a:t>C</a:t>
            </a:r>
            <a:r>
              <a:rPr lang="ru-RU" b="1" dirty="0" err="1" smtClean="0">
                <a:latin typeface="Century Gothic" pitchFamily="34" charset="0"/>
              </a:rPr>
              <a:t>оздан</a:t>
            </a:r>
            <a:r>
              <a:rPr lang="ru-RU" b="1" dirty="0" smtClean="0">
                <a:latin typeface="Century Gothic" pitchFamily="34" charset="0"/>
              </a:rPr>
              <a:t> в 2009 </a:t>
            </a:r>
            <a:r>
              <a:rPr lang="ru-RU" dirty="0" smtClean="0">
                <a:latin typeface="Century Gothic" pitchFamily="34" charset="0"/>
              </a:rPr>
              <a:t>году по инициативе и при поддержке Издательского дома «Фома» тиражирует произведения  современных талантливых авторов для детей от 5 до 11 лет. </a:t>
            </a:r>
            <a:r>
              <a:rPr lang="ru-RU" u="sng" dirty="0" smtClean="0">
                <a:latin typeface="Century Gothic" pitchFamily="34" charset="0"/>
              </a:rPr>
              <a:t>Произведения можно купить, читать в формате </a:t>
            </a:r>
            <a:r>
              <a:rPr lang="en-US" u="sng" dirty="0" err="1" smtClean="0">
                <a:latin typeface="Century Gothic" pitchFamily="34" charset="0"/>
              </a:rPr>
              <a:t>pdf</a:t>
            </a:r>
            <a:r>
              <a:rPr lang="ru-RU" u="sng" dirty="0" smtClean="0">
                <a:latin typeface="Century Gothic" pitchFamily="34" charset="0"/>
              </a:rPr>
              <a:t> в онлайновом режиме.</a:t>
            </a:r>
            <a:endParaRPr lang="ru-RU" u="sng" dirty="0">
              <a:latin typeface="Century Gothic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20602" y="1414454"/>
            <a:ext cx="5175981" cy="3643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/>
          <a:srcRect r="15104"/>
          <a:stretch>
            <a:fillRect/>
          </a:stretch>
        </p:blipFill>
        <p:spPr bwMode="auto">
          <a:xfrm>
            <a:off x="696814" y="2095500"/>
            <a:ext cx="3646586" cy="261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>
    <p:strips dir="rd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8329642" cy="1012810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Century Gothic" pitchFamily="34" charset="0"/>
                <a:cs typeface="Times New Roman" pitchFamily="18" charset="0"/>
              </a:rPr>
              <a:t>Национальная электронная библиотека - </a:t>
            </a:r>
            <a:r>
              <a:rPr lang="en-US" sz="3200" b="1" dirty="0" smtClean="0">
                <a:solidFill>
                  <a:srgbClr val="002060"/>
                </a:solidFill>
                <a:latin typeface="Century Gothic" pitchFamily="34" charset="0"/>
                <a:cs typeface="Times New Roman" pitchFamily="18" charset="0"/>
                <a:hlinkClick r:id="rId2"/>
              </a:rPr>
              <a:t>http://</a:t>
            </a:r>
            <a:r>
              <a:rPr lang="ru-RU" sz="3200" b="1" dirty="0" err="1" smtClean="0">
                <a:solidFill>
                  <a:srgbClr val="002060"/>
                </a:solidFill>
                <a:latin typeface="Century Gothic" pitchFamily="34" charset="0"/>
                <a:cs typeface="Times New Roman" pitchFamily="18" charset="0"/>
                <a:hlinkClick r:id="rId2"/>
              </a:rPr>
              <a:t>нэб.рф</a:t>
            </a:r>
            <a:r>
              <a:rPr lang="ru-RU" sz="3200" b="1" dirty="0" smtClean="0">
                <a:solidFill>
                  <a:srgbClr val="002060"/>
                </a:solidFill>
                <a:latin typeface="Century Gothic" pitchFamily="34" charset="0"/>
                <a:cs typeface="Times New Roman" pitchFamily="18" charset="0"/>
                <a:hlinkClick r:id="rId2"/>
              </a:rPr>
              <a:t>/</a:t>
            </a:r>
            <a:r>
              <a:rPr lang="en-US" sz="3200" b="1" dirty="0" smtClean="0">
                <a:solidFill>
                  <a:srgbClr val="002060"/>
                </a:solidFill>
                <a:latin typeface="Century Gothic" pitchFamily="34" charset="0"/>
                <a:cs typeface="Times New Roman" pitchFamily="18" charset="0"/>
                <a:hlinkClick r:id="rId2"/>
              </a:rPr>
              <a:t>for-libraries/</a:t>
            </a:r>
            <a:r>
              <a:rPr lang="ru-RU" sz="3200" b="1" dirty="0" smtClean="0">
                <a:solidFill>
                  <a:srgbClr val="002060"/>
                </a:solidFill>
                <a:latin typeface="Century Gothic" pitchFamily="34" charset="0"/>
                <a:cs typeface="Times New Roman" pitchFamily="18" charset="0"/>
              </a:rPr>
              <a:t>. С 2004 года</a:t>
            </a:r>
            <a:endParaRPr lang="ru-RU" sz="3200" b="1" dirty="0">
              <a:solidFill>
                <a:srgbClr val="002060"/>
              </a:solidFill>
              <a:latin typeface="Century Gothic" pitchFamily="34" charset="0"/>
              <a:cs typeface="Times New Roman" pitchFamily="18" charset="0"/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sz="half" idx="1"/>
          </p:nvPr>
        </p:nvSpPr>
        <p:spPr>
          <a:xfrm>
            <a:off x="1498600" y="5067300"/>
            <a:ext cx="7359680" cy="1630369"/>
          </a:xfrm>
        </p:spPr>
        <p:txBody>
          <a:bodyPr>
            <a:normAutofit fontScale="70000" lnSpcReduction="20000"/>
          </a:bodyPr>
          <a:lstStyle/>
          <a:p>
            <a:pPr algn="just"/>
            <a:r>
              <a:rPr lang="ru-RU" sz="2800" dirty="0" smtClean="0"/>
              <a:t>Без регистрации доступны отсканированные открытые издания </a:t>
            </a:r>
            <a:r>
              <a:rPr lang="ru-RU" sz="2800" b="1" dirty="0" smtClean="0"/>
              <a:t>6 федеральных библиотек и более 30 региональных библиотек.</a:t>
            </a:r>
            <a:r>
              <a:rPr lang="ru-RU" sz="2800" dirty="0" smtClean="0"/>
              <a:t>  </a:t>
            </a:r>
            <a:r>
              <a:rPr lang="ru-RU" sz="2800" b="1" dirty="0" smtClean="0"/>
              <a:t>Объединены каталоги печатных изданий 33 библиотек.</a:t>
            </a:r>
          </a:p>
          <a:p>
            <a:pPr algn="just"/>
            <a:r>
              <a:rPr lang="ru-RU" sz="3000" dirty="0" smtClean="0"/>
              <a:t>Доступно 1 667 656 электронных книг </a:t>
            </a:r>
          </a:p>
          <a:p>
            <a:pPr algn="just"/>
            <a:r>
              <a:rPr lang="ru-RU" sz="3000" dirty="0" smtClean="0"/>
              <a:t>Доступно 34 717 300 записей каталогов</a:t>
            </a:r>
          </a:p>
          <a:p>
            <a:pPr algn="just"/>
            <a:endParaRPr lang="ru-RU" sz="3000" dirty="0" smtClean="0"/>
          </a:p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34775" y="1454136"/>
            <a:ext cx="5757903" cy="35986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>
    <p:strips dir="rd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4819" y="174605"/>
            <a:ext cx="7772400" cy="857256"/>
          </a:xfrm>
        </p:spPr>
        <p:txBody>
          <a:bodyPr/>
          <a:lstStyle/>
          <a:p>
            <a:pPr algn="ctr"/>
            <a:r>
              <a:rPr lang="ru-RU" dirty="0" err="1" smtClean="0">
                <a:solidFill>
                  <a:schemeClr val="accent1">
                    <a:lumMod val="50000"/>
                  </a:schemeClr>
                </a:solidFill>
                <a:latin typeface="Century Gothic" pitchFamily="34" charset="0"/>
              </a:rPr>
              <a:t>Литрес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Century Gothic" pitchFamily="34" charset="0"/>
              </a:rPr>
              <a:t>. 2004 г.</a:t>
            </a:r>
            <a:endParaRPr lang="ru-RU" dirty="0">
              <a:solidFill>
                <a:schemeClr val="accent1">
                  <a:lumMod val="50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006600" y="4991100"/>
            <a:ext cx="6926848" cy="1471634"/>
          </a:xfrm>
        </p:spPr>
        <p:txBody>
          <a:bodyPr>
            <a:normAutofit lnSpcReduction="10000"/>
          </a:bodyPr>
          <a:lstStyle/>
          <a:p>
            <a:pPr algn="just"/>
            <a:r>
              <a:rPr lang="ru-RU" dirty="0" smtClean="0">
                <a:solidFill>
                  <a:schemeClr val="tx1"/>
                </a:solidFill>
                <a:latin typeface="Century Gothic" pitchFamily="34" charset="0"/>
              </a:rPr>
              <a:t>ЛИТРЕС объединил </a:t>
            </a:r>
            <a:r>
              <a:rPr lang="ru-RU" b="1" dirty="0" smtClean="0">
                <a:solidFill>
                  <a:schemeClr val="tx1"/>
                </a:solidFill>
                <a:latin typeface="Century Gothic" pitchFamily="34" charset="0"/>
              </a:rPr>
              <a:t>в 2007 году </a:t>
            </a:r>
            <a:r>
              <a:rPr lang="ru-RU" dirty="0" smtClean="0">
                <a:solidFill>
                  <a:schemeClr val="tx1"/>
                </a:solidFill>
                <a:latin typeface="Century Gothic" pitchFamily="34" charset="0"/>
              </a:rPr>
              <a:t>ряд электронных библиотек: «</a:t>
            </a:r>
            <a:r>
              <a:rPr lang="ru-RU" dirty="0" err="1" smtClean="0">
                <a:solidFill>
                  <a:schemeClr val="tx1"/>
                </a:solidFill>
                <a:latin typeface="Century Gothic" pitchFamily="34" charset="0"/>
              </a:rPr>
              <a:t>Альдебаран</a:t>
            </a:r>
            <a:r>
              <a:rPr lang="ru-RU" dirty="0" smtClean="0">
                <a:solidFill>
                  <a:schemeClr val="tx1"/>
                </a:solidFill>
                <a:latin typeface="Century Gothic" pitchFamily="34" charset="0"/>
              </a:rPr>
              <a:t>»,  «</a:t>
            </a:r>
            <a:r>
              <a:rPr lang="ru-RU" dirty="0" err="1" smtClean="0">
                <a:solidFill>
                  <a:schemeClr val="tx1"/>
                </a:solidFill>
                <a:latin typeface="Century Gothic" pitchFamily="34" charset="0"/>
              </a:rPr>
              <a:t>Литпортал</a:t>
            </a:r>
            <a:r>
              <a:rPr lang="ru-RU" dirty="0" smtClean="0">
                <a:solidFill>
                  <a:schemeClr val="tx1"/>
                </a:solidFill>
                <a:latin typeface="Century Gothic" pitchFamily="34" charset="0"/>
              </a:rPr>
              <a:t>», «</a:t>
            </a:r>
            <a:r>
              <a:rPr lang="en-US" dirty="0" smtClean="0">
                <a:solidFill>
                  <a:schemeClr val="tx1"/>
                </a:solidFill>
                <a:latin typeface="Century Gothic" pitchFamily="34" charset="0"/>
              </a:rPr>
              <a:t>Bookz.ru</a:t>
            </a:r>
            <a:r>
              <a:rPr lang="ru-RU" dirty="0" smtClean="0">
                <a:solidFill>
                  <a:schemeClr val="tx1"/>
                </a:solidFill>
                <a:latin typeface="Century Gothic" pitchFamily="34" charset="0"/>
              </a:rPr>
              <a:t>»</a:t>
            </a:r>
            <a:r>
              <a:rPr lang="en-US" dirty="0" smtClean="0">
                <a:solidFill>
                  <a:schemeClr val="tx1"/>
                </a:solidFill>
                <a:latin typeface="Century Gothic" pitchFamily="34" charset="0"/>
              </a:rPr>
              <a:t>, </a:t>
            </a:r>
            <a:r>
              <a:rPr lang="ru-RU" dirty="0" err="1" smtClean="0">
                <a:solidFill>
                  <a:schemeClr val="tx1"/>
                </a:solidFill>
                <a:latin typeface="Century Gothic" pitchFamily="34" charset="0"/>
              </a:rPr>
              <a:t>Фензин</a:t>
            </a:r>
            <a:r>
              <a:rPr lang="ru-RU" dirty="0" smtClean="0">
                <a:solidFill>
                  <a:schemeClr val="tx1"/>
                </a:solidFill>
                <a:latin typeface="Century Gothic" pitchFamily="34" charset="0"/>
              </a:rPr>
              <a:t>, </a:t>
            </a:r>
            <a:r>
              <a:rPr lang="en-US" dirty="0" smtClean="0">
                <a:solidFill>
                  <a:schemeClr val="tx1"/>
                </a:solidFill>
                <a:latin typeface="Century Gothic" pitchFamily="34" charset="0"/>
              </a:rPr>
              <a:t>Fictionbook.lib, </a:t>
            </a:r>
            <a:r>
              <a:rPr lang="ru-RU" dirty="0" smtClean="0">
                <a:solidFill>
                  <a:schemeClr val="tx1"/>
                </a:solidFill>
                <a:latin typeface="Century Gothic" pitchFamily="34" charset="0"/>
              </a:rPr>
              <a:t>Большая электронная библиотека (</a:t>
            </a:r>
            <a:r>
              <a:rPr lang="en-US" dirty="0" smtClean="0">
                <a:solidFill>
                  <a:schemeClr val="tx1"/>
                </a:solidFill>
                <a:latin typeface="Century Gothic" pitchFamily="34" charset="0"/>
                <a:hlinkClick r:id="rId2"/>
              </a:rPr>
              <a:t>www.bestlibrary.ru</a:t>
            </a:r>
            <a:r>
              <a:rPr lang="ru-RU" dirty="0" smtClean="0">
                <a:solidFill>
                  <a:schemeClr val="tx1"/>
                </a:solidFill>
                <a:latin typeface="Century Gothic" pitchFamily="34" charset="0"/>
              </a:rPr>
              <a:t>). Низкие цены, легкость оплаты, широкий выбор форматов, удобство и простота навигации.</a:t>
            </a:r>
            <a:endParaRPr lang="ru-RU" dirty="0">
              <a:solidFill>
                <a:schemeClr val="tx1"/>
              </a:solidFill>
              <a:latin typeface="Century Gothic" pitchFamily="34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16877" y="1179501"/>
            <a:ext cx="5469823" cy="370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>
    <p:strips dir="rd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7034" y="176188"/>
            <a:ext cx="8030193" cy="720080"/>
          </a:xfrm>
        </p:spPr>
        <p:txBody>
          <a:bodyPr>
            <a:normAutofit/>
          </a:bodyPr>
          <a:lstStyle/>
          <a:p>
            <a:pPr algn="ctr"/>
            <a:r>
              <a:rPr lang="ru-RU" sz="3500" b="1" dirty="0" err="1" smtClean="0">
                <a:latin typeface="Century Gothic" pitchFamily="34" charset="0"/>
              </a:rPr>
              <a:t>Тулулу</a:t>
            </a:r>
            <a:r>
              <a:rPr lang="ru-RU" sz="3500" b="1" dirty="0" smtClean="0">
                <a:latin typeface="Century Gothic" pitchFamily="34" charset="0"/>
              </a:rPr>
              <a:t> </a:t>
            </a:r>
            <a:r>
              <a:rPr lang="en-US" sz="3500" b="1" dirty="0" smtClean="0">
                <a:latin typeface="Century Gothic" pitchFamily="34" charset="0"/>
              </a:rPr>
              <a:t>http://tululu.org/detsk/</a:t>
            </a:r>
            <a:endParaRPr lang="ru-RU" sz="3500" b="1" dirty="0">
              <a:latin typeface="Century Gothic" pitchFamily="34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70398" y="3575248"/>
            <a:ext cx="5389710" cy="3282752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92201" y="986682"/>
            <a:ext cx="5263060" cy="29590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strips dir="rd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/>
          <p:cNvSpPr/>
          <p:nvPr/>
        </p:nvSpPr>
        <p:spPr>
          <a:xfrm>
            <a:off x="1257300" y="198418"/>
            <a:ext cx="7627922" cy="1109682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500" dirty="0" smtClean="0">
                <a:latin typeface="Century Gothic" pitchFamily="34" charset="0"/>
                <a:hlinkClick r:id="rId2"/>
              </a:rPr>
              <a:t>http://www.electroniclibrary21.ru/children/index.shtml</a:t>
            </a:r>
            <a:endParaRPr lang="ru-RU" sz="2500" dirty="0" smtClean="0">
              <a:latin typeface="Century Gothic" pitchFamily="34" charset="0"/>
            </a:endParaRPr>
          </a:p>
          <a:p>
            <a:pPr algn="ctr"/>
            <a:r>
              <a:rPr lang="ru-RU" sz="2500" dirty="0" smtClean="0">
                <a:latin typeface="Century Gothic" pitchFamily="34" charset="0"/>
              </a:rPr>
              <a:t>Электронная библиотека 21 века</a:t>
            </a:r>
            <a:endParaRPr lang="ru-RU" sz="2500" dirty="0">
              <a:latin typeface="Century Gothic" pitchFamily="34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25449" y="1473200"/>
            <a:ext cx="6240170" cy="38007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Рисунок 4" descr="книги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970666" y="3251200"/>
            <a:ext cx="4173334" cy="3606800"/>
          </a:xfrm>
          <a:prstGeom prst="rect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</p:pic>
    </p:spTree>
  </p:cSld>
  <p:clrMapOvr>
    <a:masterClrMapping/>
  </p:clrMapOvr>
  <p:transition spd="med">
    <p:strips dir="rd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98600" y="235496"/>
            <a:ext cx="6946900" cy="869404"/>
          </a:xfrm>
        </p:spPr>
        <p:txBody>
          <a:bodyPr>
            <a:noAutofit/>
          </a:bodyPr>
          <a:lstStyle/>
          <a:p>
            <a:pPr algn="ctr"/>
            <a:r>
              <a:rPr lang="ru-RU" sz="25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Кукумбер</a:t>
            </a:r>
            <a:r>
              <a:rPr lang="ru-RU" sz="25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. Детский журнал. Знакомит с творчеством детских писателей. Полные тексты произведений</a:t>
            </a:r>
            <a:endParaRPr lang="ru-RU" sz="25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22252" y="1562100"/>
            <a:ext cx="7756647" cy="4724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med">
    <p:strips dir="rd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52600" y="365127"/>
            <a:ext cx="6762750" cy="803274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latin typeface="Century Gothic" pitchFamily="34" charset="0"/>
              </a:rPr>
              <a:t>Электронные  пампасы - </a:t>
            </a:r>
            <a:r>
              <a:rPr lang="en-US" b="1" dirty="0" smtClean="0">
                <a:latin typeface="Century Gothic" pitchFamily="34" charset="0"/>
                <a:hlinkClick r:id="rId2"/>
              </a:rPr>
              <a:t>epampa.narod.ru</a:t>
            </a:r>
            <a:endParaRPr lang="ru-RU" dirty="0">
              <a:latin typeface="Century Gothic" pitchFamily="34" charset="0"/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00641" y="1612900"/>
            <a:ext cx="7643359" cy="42972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strips dir="rd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69493" y="365127"/>
            <a:ext cx="6945857" cy="549273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latin typeface="Century Gothic" pitchFamily="34" charset="0"/>
              </a:rPr>
              <a:t>Почитай-ка </a:t>
            </a:r>
            <a:r>
              <a:rPr lang="en-US" b="1" dirty="0" smtClean="0">
                <a:latin typeface="Century Gothic" pitchFamily="34" charset="0"/>
              </a:rPr>
              <a:t>https://read-ka.cofe.ru</a:t>
            </a:r>
            <a:endParaRPr lang="ru-RU" b="1" dirty="0">
              <a:latin typeface="Century Gothic" pitchFamily="34" charset="0"/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60045" y="1170854"/>
            <a:ext cx="6918325" cy="38896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37895" y="2975212"/>
            <a:ext cx="6906105" cy="3882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Скругленный прямоугольник 5"/>
          <p:cNvSpPr/>
          <p:nvPr/>
        </p:nvSpPr>
        <p:spPr>
          <a:xfrm>
            <a:off x="6264323" y="1937982"/>
            <a:ext cx="2674961" cy="43672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Раздел «Умные руки»</a:t>
            </a:r>
            <a:endParaRPr lang="ru-RU" dirty="0"/>
          </a:p>
        </p:txBody>
      </p:sp>
    </p:spTree>
  </p:cSld>
  <p:clrMapOvr>
    <a:masterClrMapping/>
  </p:clrMapOvr>
  <p:transition spd="med">
    <p:strips dir="rd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62100" y="193656"/>
            <a:ext cx="7333734" cy="1063644"/>
          </a:xfrm>
        </p:spPr>
        <p:txBody>
          <a:bodyPr>
            <a:normAutofit/>
          </a:bodyPr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Century Gothic" pitchFamily="34" charset="0"/>
              </a:rPr>
              <a:t>«Картинки в паутинке»- </a:t>
            </a:r>
            <a:r>
              <a:rPr lang="en-US" dirty="0" smtClean="0">
                <a:solidFill>
                  <a:schemeClr val="tx1"/>
                </a:solidFill>
                <a:latin typeface="Century Gothic" pitchFamily="34" charset="0"/>
              </a:rPr>
              <a:t>http://kartinki/netslova.ru</a:t>
            </a:r>
            <a:endParaRPr lang="ru-RU" dirty="0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485900" y="1257300"/>
            <a:ext cx="7419242" cy="1046158"/>
          </a:xfrm>
        </p:spPr>
        <p:txBody>
          <a:bodyPr>
            <a:normAutofit fontScale="92500" lnSpcReduction="10000"/>
          </a:bodyPr>
          <a:lstStyle/>
          <a:p>
            <a:r>
              <a:rPr lang="ru-RU" dirty="0" smtClean="0">
                <a:latin typeface="Century Gothic" pitchFamily="34" charset="0"/>
              </a:rPr>
              <a:t>В этом сетевом журнале публикуется  детские стихи и рассказы, песенки и считалки как современных детских авторов, так и писателей, известных во взрослом мире, но пишущих для детей.</a:t>
            </a:r>
            <a:endParaRPr lang="ru-RU" dirty="0">
              <a:latin typeface="Century Gothic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l="9525" t="14011" r="19037" b="9260"/>
          <a:stretch>
            <a:fillRect/>
          </a:stretch>
        </p:blipFill>
        <p:spPr bwMode="auto">
          <a:xfrm>
            <a:off x="1184977" y="2382834"/>
            <a:ext cx="5077593" cy="3544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6235700" y="2628900"/>
            <a:ext cx="2710472" cy="585786"/>
          </a:xfrm>
          <a:prstGeom prst="rect">
            <a:avLst/>
          </a:prstGeom>
        </p:spPr>
        <p:txBody>
          <a:bodyPr vert="horz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itchFamily="34" charset="0"/>
                <a:ea typeface="+mj-ea"/>
                <a:cs typeface="+mj-cs"/>
              </a:rPr>
              <a:t>Раздел «Наши авторы»</a:t>
            </a:r>
            <a:endParaRPr kumimoji="0" lang="ru-RU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entury Gothic" pitchFamily="34" charset="0"/>
              <a:ea typeface="+mj-ea"/>
              <a:cs typeface="+mj-cs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 t="7813" r="1902"/>
          <a:stretch>
            <a:fillRect/>
          </a:stretch>
        </p:blipFill>
        <p:spPr bwMode="auto">
          <a:xfrm>
            <a:off x="4725834" y="4329122"/>
            <a:ext cx="4418166" cy="25288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>
    <p:strips dir="rd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900516" y="285168"/>
            <a:ext cx="6811187" cy="718878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  <a:latin typeface="Century Gothic" pitchFamily="34" charset="0"/>
              </a:rPr>
              <a:t>Контроль родителей</a:t>
            </a:r>
            <a:endParaRPr lang="ru-RU" sz="3200" b="1" dirty="0">
              <a:solidFill>
                <a:srgbClr val="C00000"/>
              </a:solidFill>
              <a:latin typeface="Century Gothic" pitchFamily="34" charset="0"/>
            </a:endParaRPr>
          </a:p>
        </p:txBody>
      </p:sp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1536700" y="1384300"/>
            <a:ext cx="7150100" cy="5190236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latin typeface="Century Gothic" pitchFamily="34" charset="0"/>
                <a:cs typeface="Times New Roman" pitchFamily="18" charset="0"/>
              </a:rPr>
              <a:t>Каждый восьмой родитель совершенно не следит за </a:t>
            </a:r>
            <a:r>
              <a:rPr lang="ru-RU" sz="2400" b="1" dirty="0" err="1" smtClean="0">
                <a:latin typeface="Century Gothic" pitchFamily="34" charset="0"/>
                <a:cs typeface="Times New Roman" pitchFamily="18" charset="0"/>
              </a:rPr>
              <a:t>он-лайн-жизнью</a:t>
            </a:r>
            <a:r>
              <a:rPr lang="ru-RU" sz="2400" b="1" dirty="0" smtClean="0">
                <a:latin typeface="Century Gothic" pitchFamily="34" charset="0"/>
                <a:cs typeface="Times New Roman" pitchFamily="18" charset="0"/>
              </a:rPr>
              <a:t> своих детей.</a:t>
            </a:r>
          </a:p>
          <a:p>
            <a:r>
              <a:rPr lang="ru-RU" sz="2400" b="1" dirty="0" smtClean="0">
                <a:latin typeface="Century Gothic" pitchFamily="34" charset="0"/>
                <a:cs typeface="Times New Roman" pitchFamily="18" charset="0"/>
              </a:rPr>
              <a:t>Контролируют детей от 6 до 17 лет – 20% родителей.</a:t>
            </a:r>
          </a:p>
          <a:p>
            <a:r>
              <a:rPr lang="ru-RU" sz="2400" b="1" dirty="0" smtClean="0">
                <a:latin typeface="Century Gothic" pitchFamily="34" charset="0"/>
                <a:cs typeface="Times New Roman" pitchFamily="18" charset="0"/>
              </a:rPr>
              <a:t>3,2% родителей совсем закрыли доступ к Всемирной паутине.</a:t>
            </a:r>
          </a:p>
          <a:p>
            <a:r>
              <a:rPr lang="ru-RU" sz="2400" b="1" dirty="0" smtClean="0">
                <a:latin typeface="Century Gothic" pitchFamily="34" charset="0"/>
                <a:cs typeface="Times New Roman" pitchFamily="18" charset="0"/>
              </a:rPr>
              <a:t>73,5% родителей не знают и не подозревают о том, что их дети получают доступ к «нежелательному </a:t>
            </a:r>
            <a:r>
              <a:rPr lang="ru-RU" sz="2400" b="1" dirty="0" err="1" smtClean="0">
                <a:latin typeface="Century Gothic" pitchFamily="34" charset="0"/>
                <a:cs typeface="Times New Roman" pitchFamily="18" charset="0"/>
              </a:rPr>
              <a:t>контенту</a:t>
            </a:r>
            <a:r>
              <a:rPr lang="ru-RU" sz="2400" b="1" dirty="0" smtClean="0">
                <a:latin typeface="Century Gothic" pitchFamily="34" charset="0"/>
                <a:cs typeface="Times New Roman" pitchFamily="18" charset="0"/>
              </a:rPr>
              <a:t>».</a:t>
            </a:r>
          </a:p>
          <a:p>
            <a:r>
              <a:rPr lang="ru-RU" sz="2400" b="1" dirty="0" smtClean="0">
                <a:latin typeface="Century Gothic" pitchFamily="34" charset="0"/>
                <a:cs typeface="Times New Roman" pitchFamily="18" charset="0"/>
              </a:rPr>
              <a:t>36% 9-16 –летних детей считают, что они определенно знают об Интернете больше, чем их родители.</a:t>
            </a:r>
            <a:endParaRPr lang="ru-RU" sz="2400" b="1" dirty="0">
              <a:latin typeface="Century Gothic" pitchFamily="34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>
    <p:strips dir="rd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83140" y="365126"/>
            <a:ext cx="6932210" cy="931411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latin typeface="Century Gothic" pitchFamily="34" charset="0"/>
              </a:rPr>
              <a:t>Библиотека детских журналов </a:t>
            </a:r>
            <a:r>
              <a:rPr lang="en-US" b="1" dirty="0" smtClean="0">
                <a:latin typeface="Century Gothic" pitchFamily="34" charset="0"/>
              </a:rPr>
              <a:t>http://detmagazin.ucoz.ru/load/257</a:t>
            </a:r>
            <a:endParaRPr lang="ru-RU" b="1" dirty="0">
              <a:latin typeface="Century Gothic" pitchFamily="34" charset="0"/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25096" y="1306238"/>
            <a:ext cx="4776456" cy="30575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4149" y="4492746"/>
            <a:ext cx="3666841" cy="20615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76445" y="4476467"/>
            <a:ext cx="3671520" cy="2064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strips dir="rd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79600" y="200027"/>
            <a:ext cx="6559550" cy="739773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latin typeface="Century Gothic" pitchFamily="34" charset="0"/>
              </a:rPr>
              <a:t>Солнышко –детский портал </a:t>
            </a:r>
            <a:r>
              <a:rPr lang="en-US" dirty="0" smtClean="0">
                <a:latin typeface="Century Gothic" pitchFamily="34" charset="0"/>
              </a:rPr>
              <a:t>https://solnet.ee/</a:t>
            </a:r>
            <a:endParaRPr lang="ru-RU" dirty="0">
              <a:latin typeface="Century Gothic" pitchFamily="34" charset="0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56347" y="4110037"/>
            <a:ext cx="4887653" cy="274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9258" y="1130300"/>
            <a:ext cx="6192341" cy="34814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Скругленный прямоугольник 5"/>
          <p:cNvSpPr/>
          <p:nvPr/>
        </p:nvSpPr>
        <p:spPr>
          <a:xfrm>
            <a:off x="2247900" y="4686300"/>
            <a:ext cx="2755900" cy="1981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atin typeface="Century Gothic" pitchFamily="34" charset="0"/>
              </a:rPr>
              <a:t>Стихи, </a:t>
            </a:r>
            <a:r>
              <a:rPr lang="ru-RU" sz="2000" b="1" dirty="0" err="1" smtClean="0">
                <a:latin typeface="Century Gothic" pitchFamily="34" charset="0"/>
              </a:rPr>
              <a:t>обучалки</a:t>
            </a:r>
            <a:r>
              <a:rPr lang="ru-RU" sz="2000" b="1" dirty="0" smtClean="0">
                <a:latin typeface="Century Gothic" pitchFamily="34" charset="0"/>
              </a:rPr>
              <a:t>, сказки, фильмотека, игротека, </a:t>
            </a:r>
            <a:r>
              <a:rPr lang="ru-RU" sz="2000" b="1" dirty="0" err="1" smtClean="0">
                <a:latin typeface="Century Gothic" pitchFamily="34" charset="0"/>
              </a:rPr>
              <a:t>мастеротека</a:t>
            </a:r>
            <a:r>
              <a:rPr lang="ru-RU" sz="2000" b="1" dirty="0" smtClean="0">
                <a:latin typeface="Century Gothic" pitchFamily="34" charset="0"/>
              </a:rPr>
              <a:t>, конкурсы</a:t>
            </a:r>
            <a:endParaRPr lang="ru-RU" sz="2000" b="1" dirty="0">
              <a:latin typeface="Century Gothic" pitchFamily="34" charset="0"/>
            </a:endParaRPr>
          </a:p>
        </p:txBody>
      </p:sp>
    </p:spTree>
  </p:cSld>
  <p:clrMapOvr>
    <a:masterClrMapping/>
  </p:clrMapOvr>
  <p:transition spd="med">
    <p:strips dir="rd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89100" y="365127"/>
            <a:ext cx="6826250" cy="803274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err="1" smtClean="0">
                <a:latin typeface="Century Gothic" pitchFamily="34" charset="0"/>
              </a:rPr>
              <a:t>Папмамбук</a:t>
            </a:r>
            <a:r>
              <a:rPr lang="ru-RU" dirty="0" smtClean="0">
                <a:latin typeface="Century Gothic" pitchFamily="34" charset="0"/>
              </a:rPr>
              <a:t> - </a:t>
            </a:r>
            <a:r>
              <a:rPr lang="en-US" dirty="0" smtClean="0">
                <a:latin typeface="Century Gothic" pitchFamily="34" charset="0"/>
              </a:rPr>
              <a:t>http://www.papmambook.ru/</a:t>
            </a:r>
            <a:endParaRPr lang="ru-RU" dirty="0">
              <a:latin typeface="Century Gothic" pitchFamily="34" charset="0"/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93898" y="1498599"/>
            <a:ext cx="7821502" cy="43974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strips dir="rd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ru-RU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" name="Объект 3" descr="C:\Documents and Settings\user\Рабочий стол\Удивительный мир познани в точке he.jpg"/>
          <p:cNvPicPr>
            <a:picLocks noGrp="1"/>
          </p:cNvPicPr>
          <p:nvPr>
            <p:ph idx="1"/>
          </p:nvPr>
        </p:nvPicPr>
        <p:blipFill>
          <a:blip r:embed="rId2" cstate="print">
            <a:lum bright="10000" contrast="-10000"/>
          </a:blip>
          <a:srcRect l="49861"/>
          <a:stretch>
            <a:fillRect/>
          </a:stretch>
        </p:blipFill>
        <p:spPr>
          <a:xfrm>
            <a:off x="2700338" y="476250"/>
            <a:ext cx="4032250" cy="5976938"/>
          </a:xfrm>
          <a:ln w="28575">
            <a:solidFill>
              <a:schemeClr val="tx2">
                <a:lumMod val="50000"/>
              </a:schemeClr>
            </a:solidFill>
          </a:ln>
        </p:spPr>
      </p:pic>
    </p:spTree>
  </p:cSld>
  <p:clrMapOvr>
    <a:masterClrMapping/>
  </p:clrMapOvr>
  <p:transition spd="med">
    <p:strips dir="rd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587500" y="0"/>
            <a:ext cx="6750050" cy="714373"/>
          </a:xfrm>
        </p:spPr>
        <p:txBody>
          <a:bodyPr/>
          <a:lstStyle/>
          <a:p>
            <a:pPr algn="ctr"/>
            <a:r>
              <a:rPr lang="en-US" b="1" dirty="0" smtClean="0"/>
              <a:t>https://stranatalantov.com/</a:t>
            </a:r>
            <a:endParaRPr lang="ru-RU" b="1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25112" y="1092199"/>
            <a:ext cx="5362018" cy="301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Скругленный прямоугольник 6"/>
          <p:cNvSpPr/>
          <p:nvPr/>
        </p:nvSpPr>
        <p:spPr>
          <a:xfrm>
            <a:off x="1524000" y="4470400"/>
            <a:ext cx="6146800" cy="2032000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1700" dirty="0" smtClean="0">
                <a:latin typeface="Century Gothic" pitchFamily="34" charset="0"/>
              </a:rPr>
              <a:t>Всероссийский социальный проект «Страна талантов» проводит дистанционные предметные </a:t>
            </a:r>
            <a:r>
              <a:rPr lang="ru-RU" sz="1700" dirty="0" smtClean="0">
                <a:latin typeface="Century Gothic" pitchFamily="34" charset="0"/>
                <a:hlinkClick r:id="rId3"/>
              </a:rPr>
              <a:t>олимпиады</a:t>
            </a:r>
            <a:r>
              <a:rPr lang="ru-RU" sz="1700" dirty="0" smtClean="0">
                <a:latin typeface="Century Gothic" pitchFamily="34" charset="0"/>
              </a:rPr>
              <a:t/>
            </a:r>
            <a:br>
              <a:rPr lang="ru-RU" sz="1700" dirty="0" smtClean="0">
                <a:latin typeface="Century Gothic" pitchFamily="34" charset="0"/>
              </a:rPr>
            </a:br>
            <a:r>
              <a:rPr lang="ru-RU" sz="1700" dirty="0" smtClean="0">
                <a:latin typeface="Century Gothic" pitchFamily="34" charset="0"/>
              </a:rPr>
              <a:t>и творческие </a:t>
            </a:r>
            <a:r>
              <a:rPr lang="ru-RU" sz="1700" dirty="0" smtClean="0">
                <a:latin typeface="Century Gothic" pitchFamily="34" charset="0"/>
                <a:hlinkClick r:id="rId4"/>
              </a:rPr>
              <a:t>конкурсы</a:t>
            </a:r>
            <a:r>
              <a:rPr lang="ru-RU" sz="1700" dirty="0" smtClean="0">
                <a:latin typeface="Century Gothic" pitchFamily="34" charset="0"/>
              </a:rPr>
              <a:t> для школ, колледжей и техникумов.</a:t>
            </a:r>
          </a:p>
          <a:p>
            <a:pPr algn="just"/>
            <a:r>
              <a:rPr lang="ru-RU" sz="1700" dirty="0" smtClean="0">
                <a:latin typeface="Century Gothic" pitchFamily="34" charset="0"/>
              </a:rPr>
              <a:t>Творческие конкурсы проводятся на темы острых социальных проблем страны для учащихся учреждений всех типов в возрасте от 5 до 25 лет.</a:t>
            </a:r>
            <a:endParaRPr lang="ru-RU" sz="1700" dirty="0">
              <a:latin typeface="Century Gothic" pitchFamily="34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6070600" y="914400"/>
            <a:ext cx="2895600" cy="34925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dirty="0" smtClean="0">
                <a:latin typeface="Century Gothic" pitchFamily="34" charset="0"/>
              </a:rPr>
              <a:t>Олимпиады проводятся по всем общеобразовательным предметам.</a:t>
            </a:r>
          </a:p>
          <a:p>
            <a:r>
              <a:rPr lang="ru-RU" dirty="0" smtClean="0">
                <a:latin typeface="Century Gothic" pitchFamily="34" charset="0"/>
              </a:rPr>
              <a:t>Все победители олимпиад 2017-2018 учебного года получают дополнительные </a:t>
            </a:r>
            <a:r>
              <a:rPr lang="ru-RU" b="1" dirty="0" smtClean="0">
                <a:latin typeface="Century Gothic" pitchFamily="34" charset="0"/>
              </a:rPr>
              <a:t>5 баллов к результатам ЕГЭ</a:t>
            </a:r>
            <a:r>
              <a:rPr lang="ru-RU" dirty="0" smtClean="0">
                <a:latin typeface="Century Gothic" pitchFamily="34" charset="0"/>
              </a:rPr>
              <a:t/>
            </a:r>
            <a:br>
              <a:rPr lang="ru-RU" dirty="0" smtClean="0">
                <a:latin typeface="Century Gothic" pitchFamily="34" charset="0"/>
              </a:rPr>
            </a:br>
            <a:r>
              <a:rPr lang="ru-RU" dirty="0" smtClean="0">
                <a:latin typeface="Century Gothic" pitchFamily="34" charset="0"/>
              </a:rPr>
              <a:t>при поступлении в </a:t>
            </a:r>
            <a:r>
              <a:rPr lang="ru-RU" dirty="0" smtClean="0">
                <a:latin typeface="Century Gothic" pitchFamily="34" charset="0"/>
                <a:hlinkClick r:id="rId5"/>
              </a:rPr>
              <a:t>РГСУ</a:t>
            </a:r>
            <a:r>
              <a:rPr lang="ru-RU" dirty="0" smtClean="0">
                <a:latin typeface="Century Gothic" pitchFamily="34" charset="0"/>
              </a:rPr>
              <a:t>.</a:t>
            </a:r>
            <a:endParaRPr lang="ru-RU" dirty="0">
              <a:latin typeface="Century Gothic" pitchFamily="34" charset="0"/>
            </a:endParaRPr>
          </a:p>
        </p:txBody>
      </p:sp>
    </p:spTree>
  </p:cSld>
  <p:clrMapOvr>
    <a:masterClrMapping/>
  </p:clrMapOvr>
  <p:transition spd="med">
    <p:strips dir="rd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11300" y="365127"/>
            <a:ext cx="7004050" cy="1031874"/>
          </a:xfrm>
        </p:spPr>
        <p:txBody>
          <a:bodyPr>
            <a:noAutofit/>
          </a:bodyPr>
          <a:lstStyle/>
          <a:p>
            <a:pPr algn="ctr"/>
            <a:r>
              <a:rPr lang="ru-RU" sz="2500" b="1" dirty="0" smtClean="0">
                <a:latin typeface="Century Gothic" pitchFamily="34" charset="0"/>
              </a:rPr>
              <a:t>Страна талантов- </a:t>
            </a:r>
            <a:r>
              <a:rPr lang="en-US" sz="2500" b="1" dirty="0" smtClean="0">
                <a:latin typeface="Century Gothic" pitchFamily="34" charset="0"/>
              </a:rPr>
              <a:t>https://stranatalantov.com/events/?resource|parent=40</a:t>
            </a:r>
            <a:endParaRPr lang="ru-RU" sz="2500" b="1" dirty="0">
              <a:latin typeface="Century Gothic" pitchFamily="34" charset="0"/>
            </a:endParaRPr>
          </a:p>
        </p:txBody>
      </p:sp>
      <p:pic>
        <p:nvPicPr>
          <p:cNvPr id="4" name="Содержимое 3" descr="скан олимпиады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396616" y="1647825"/>
            <a:ext cx="7519168" cy="4351338"/>
          </a:xfrm>
        </p:spPr>
      </p:pic>
      <p:sp>
        <p:nvSpPr>
          <p:cNvPr id="5" name="Скругленный прямоугольник 4"/>
          <p:cNvSpPr/>
          <p:nvPr/>
        </p:nvSpPr>
        <p:spPr>
          <a:xfrm>
            <a:off x="4597400" y="6083300"/>
            <a:ext cx="3098800" cy="7747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Приём заявок: </a:t>
            </a:r>
          </a:p>
          <a:p>
            <a:pPr algn="ctr"/>
            <a:r>
              <a:rPr lang="ru-RU" dirty="0" smtClean="0"/>
              <a:t>с 11 сентября- 15 декабря – </a:t>
            </a:r>
            <a:endParaRPr lang="ru-RU" dirty="0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4660900" y="3505200"/>
            <a:ext cx="3416300" cy="6477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Приём работ:</a:t>
            </a:r>
          </a:p>
          <a:p>
            <a:pPr algn="ctr"/>
            <a:r>
              <a:rPr lang="ru-RU" dirty="0" smtClean="0"/>
              <a:t>11.09.2017 - 15.12.2017</a:t>
            </a:r>
            <a:endParaRPr lang="ru-RU" dirty="0"/>
          </a:p>
        </p:txBody>
      </p:sp>
    </p:spTree>
  </p:cSld>
  <p:clrMapOvr>
    <a:masterClrMapping/>
  </p:clrMapOvr>
  <p:transition spd="med">
    <p:strips dir="rd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435100" y="203200"/>
            <a:ext cx="7378700" cy="6654800"/>
          </a:xfrm>
        </p:spPr>
        <p:txBody>
          <a:bodyPr>
            <a:noAutofit/>
          </a:bodyPr>
          <a:lstStyle/>
          <a:p>
            <a:r>
              <a:rPr lang="ru-RU" sz="2400" dirty="0" smtClean="0">
                <a:hlinkClick r:id="rId2"/>
              </a:rPr>
              <a:t>Всероссийский творческий конкурс «Моя Москва, моя столица»</a:t>
            </a:r>
            <a:r>
              <a:rPr lang="ru-RU" sz="2400" dirty="0" smtClean="0"/>
              <a:t> </a:t>
            </a:r>
          </a:p>
          <a:p>
            <a:pPr>
              <a:buNone/>
            </a:pPr>
            <a:r>
              <a:rPr lang="ru-RU" sz="2000" b="1" dirty="0" smtClean="0"/>
              <a:t>Цель Конкурса</a:t>
            </a:r>
            <a:r>
              <a:rPr lang="ru-RU" sz="2000" dirty="0" smtClean="0"/>
              <a:t> - развитие творческого потенциала детей и молодежи, привитие любви к столице Российской Федерации, гражданско-патриотическое воспитание, формирование духовных ценностей, в поддержку мероприятий, которые проводятся в соответствии со «Стратегией развития воспитания в Российской Федерации на период до 2025 года» (Распоряжение Правительства РФ от 29 мая 2015 г. № 996-р). Приём заявок: 11.09.2017 - 30.11.2017</a:t>
            </a:r>
          </a:p>
          <a:p>
            <a:pPr>
              <a:buNone/>
            </a:pPr>
            <a:endParaRPr lang="ru-RU" sz="2000" dirty="0" smtClean="0"/>
          </a:p>
          <a:p>
            <a:pPr>
              <a:buNone/>
            </a:pPr>
            <a:r>
              <a:rPr lang="ru-RU" sz="2000" b="1" u="sng" dirty="0" smtClean="0"/>
              <a:t>Прошли следующие конкурсы:</a:t>
            </a:r>
          </a:p>
          <a:p>
            <a:r>
              <a:rPr lang="ru-RU" sz="2000" dirty="0" smtClean="0">
                <a:hlinkClick r:id="rId3"/>
              </a:rPr>
              <a:t>Всероссийский творческий конкурс «Мы в ответе за планету!»</a:t>
            </a:r>
            <a:r>
              <a:rPr lang="ru-RU" sz="2000" dirty="0" smtClean="0"/>
              <a:t> </a:t>
            </a:r>
          </a:p>
          <a:p>
            <a:r>
              <a:rPr lang="ru-RU" sz="2000" dirty="0" smtClean="0">
                <a:hlinkClick r:id="rId4"/>
              </a:rPr>
              <a:t>Всероссийский творческий конкурс «Великая Россия»</a:t>
            </a:r>
            <a:r>
              <a:rPr lang="ru-RU" sz="2000" dirty="0" smtClean="0"/>
              <a:t> </a:t>
            </a:r>
          </a:p>
          <a:p>
            <a:r>
              <a:rPr lang="ru-RU" sz="2000" dirty="0" smtClean="0">
                <a:hlinkClick r:id="rId5"/>
              </a:rPr>
              <a:t>Всероссийский творческий конкурс «Связь поколений»</a:t>
            </a:r>
            <a:r>
              <a:rPr lang="ru-RU" sz="2000" dirty="0" smtClean="0"/>
              <a:t> </a:t>
            </a:r>
          </a:p>
          <a:p>
            <a:r>
              <a:rPr lang="ru-RU" sz="2000" dirty="0" smtClean="0">
                <a:hlinkClick r:id="rId6"/>
              </a:rPr>
              <a:t>Всероссийский творческий конкурс «Территория социальных инноваций»</a:t>
            </a:r>
            <a:r>
              <a:rPr lang="ru-RU" sz="2000" dirty="0" smtClean="0"/>
              <a:t> </a:t>
            </a:r>
          </a:p>
          <a:p>
            <a:pPr>
              <a:buNone/>
            </a:pPr>
            <a:r>
              <a:rPr lang="ru-RU" sz="2000" b="1" dirty="0" smtClean="0"/>
              <a:t>Цель Конкурса</a:t>
            </a:r>
            <a:r>
              <a:rPr lang="ru-RU" sz="2000" dirty="0" smtClean="0"/>
              <a:t> - создание логотипа и символики Ежегодного Всероссийского конкурса «Лучший социальный проект года» (проводится при поддержке Минэкономразвития РФ).</a:t>
            </a:r>
          </a:p>
          <a:p>
            <a:endParaRPr lang="ru-RU" sz="2000" dirty="0"/>
          </a:p>
        </p:txBody>
      </p:sp>
    </p:spTree>
  </p:cSld>
  <p:clrMapOvr>
    <a:masterClrMapping/>
  </p:clrMapOvr>
  <p:transition spd="med">
    <p:strips dir="rd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51000" y="174627"/>
            <a:ext cx="6864350" cy="765173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dirty="0" smtClean="0">
                <a:latin typeface="Century Gothic" pitchFamily="34" charset="0"/>
              </a:rPr>
              <a:t>Одарённые дети - </a:t>
            </a:r>
            <a:r>
              <a:rPr lang="en-US" sz="2800" dirty="0" smtClean="0">
                <a:latin typeface="Century Gothic" pitchFamily="34" charset="0"/>
              </a:rPr>
              <a:t>http://globaltalents.ru/events/</a:t>
            </a:r>
            <a:endParaRPr lang="ru-RU" sz="2800" dirty="0">
              <a:latin typeface="Century Gothic" pitchFamily="34" charset="0"/>
            </a:endParaRPr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2900" y="1119935"/>
            <a:ext cx="6889750" cy="38735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Скругленный прямоугольник 5"/>
          <p:cNvSpPr/>
          <p:nvPr/>
        </p:nvSpPr>
        <p:spPr>
          <a:xfrm>
            <a:off x="1981200" y="5092700"/>
            <a:ext cx="6731000" cy="1447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Century Gothic" pitchFamily="34" charset="0"/>
              </a:rPr>
              <a:t>На портале «Одаренные дети» регулярно проводятся конкурсы более чем по 20 различным сферам интересов. Участвуйте, формируйте </a:t>
            </a:r>
            <a:r>
              <a:rPr lang="ru-RU" b="1" dirty="0" err="1" smtClean="0">
                <a:latin typeface="Century Gothic" pitchFamily="34" charset="0"/>
              </a:rPr>
              <a:t>портфолио</a:t>
            </a:r>
            <a:r>
              <a:rPr lang="ru-RU" b="1" dirty="0" smtClean="0">
                <a:latin typeface="Century Gothic" pitchFamily="34" charset="0"/>
              </a:rPr>
              <a:t>, получайте призы и подарки!</a:t>
            </a:r>
            <a:endParaRPr lang="ru-RU" b="1" dirty="0">
              <a:latin typeface="Century Gothic" pitchFamily="34" charset="0"/>
            </a:endParaRPr>
          </a:p>
        </p:txBody>
      </p:sp>
    </p:spTree>
  </p:cSld>
  <p:clrMapOvr>
    <a:masterClrMapping/>
  </p:clrMapOvr>
  <p:transition spd="med">
    <p:strips dir="rd"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98600" y="365127"/>
            <a:ext cx="7016750" cy="84137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b="1" dirty="0" smtClean="0">
                <a:latin typeface="Century Gothic" pitchFamily="34" charset="0"/>
              </a:rPr>
              <a:t>Конкурсы портала «Одаренные дети»</a:t>
            </a:r>
            <a:endParaRPr lang="ru-RU" sz="2800" b="1" dirty="0">
              <a:latin typeface="Century Gothic" pitchFamily="34" charset="0"/>
            </a:endParaRPr>
          </a:p>
        </p:txBody>
      </p:sp>
      <p:pic>
        <p:nvPicPr>
          <p:cNvPr id="4" name="Содержимое 3" descr="46 одаренные дети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220066" y="1282700"/>
            <a:ext cx="7713448" cy="4965700"/>
          </a:xfrm>
        </p:spPr>
      </p:pic>
    </p:spTree>
  </p:cSld>
  <p:clrMapOvr>
    <a:masterClrMapping/>
  </p:clrMapOvr>
  <p:transition spd="med">
    <p:strips dir="rd"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конкурсы 48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971550" y="3642789"/>
            <a:ext cx="7886700" cy="2876010"/>
          </a:xfrm>
        </p:spPr>
      </p:pic>
      <p:pic>
        <p:nvPicPr>
          <p:cNvPr id="5" name="Рисунок 4" descr="47 конкурсы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53531" y="415713"/>
            <a:ext cx="7973538" cy="3029373"/>
          </a:xfrm>
          <a:prstGeom prst="rect">
            <a:avLst/>
          </a:prstGeom>
        </p:spPr>
      </p:pic>
    </p:spTree>
  </p:cSld>
  <p:clrMapOvr>
    <a:masterClrMapping/>
  </p:clrMapOvr>
  <p:transition spd="med">
    <p:strips dir="rd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59858" y="340658"/>
            <a:ext cx="7189694" cy="590884"/>
          </a:xfr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400" b="1" u="sng" dirty="0" smtClean="0">
                <a:solidFill>
                  <a:schemeClr val="tx1"/>
                </a:solidFill>
                <a:latin typeface="Century Gothic" pitchFamily="34" charset="0"/>
                <a:cs typeface="Times New Roman" pitchFamily="18" charset="0"/>
              </a:rPr>
              <a:t>Как оградить детей от вредного контента?  </a:t>
            </a:r>
            <a:br>
              <a:rPr lang="ru-RU" sz="2400" b="1" u="sng" dirty="0" smtClean="0">
                <a:solidFill>
                  <a:schemeClr val="tx1"/>
                </a:solidFill>
                <a:latin typeface="Century Gothic" pitchFamily="34" charset="0"/>
                <a:cs typeface="Times New Roman" pitchFamily="18" charset="0"/>
              </a:rPr>
            </a:br>
            <a:r>
              <a:rPr lang="ru-RU" sz="2400" b="1" u="sng" dirty="0" err="1" smtClean="0">
                <a:solidFill>
                  <a:schemeClr val="tx1"/>
                </a:solidFill>
                <a:latin typeface="Century Gothic" pitchFamily="34" charset="0"/>
                <a:cs typeface="Times New Roman" pitchFamily="18" charset="0"/>
              </a:rPr>
              <a:t>Контентные</a:t>
            </a:r>
            <a:r>
              <a:rPr lang="ru-RU" sz="2400" b="1" u="sng" dirty="0" smtClean="0">
                <a:solidFill>
                  <a:schemeClr val="tx1"/>
                </a:solidFill>
                <a:latin typeface="Century Gothic" pitchFamily="34" charset="0"/>
                <a:cs typeface="Times New Roman" pitchFamily="18" charset="0"/>
              </a:rPr>
              <a:t> фильтры</a:t>
            </a:r>
            <a:r>
              <a:rPr lang="ru-RU" sz="2200" b="1" dirty="0" smtClean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  <a:cs typeface="Times New Roman" pitchFamily="18" charset="0"/>
              </a:rPr>
              <a:t/>
            </a:r>
            <a:br>
              <a:rPr lang="ru-RU" sz="2200" b="1" dirty="0" smtClean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  <a:cs typeface="Times New Roman" pitchFamily="18" charset="0"/>
              </a:rPr>
            </a:br>
            <a:endParaRPr lang="ru-RU" sz="2000" b="1" dirty="0">
              <a:solidFill>
                <a:schemeClr val="accent5">
                  <a:lumMod val="50000"/>
                </a:schemeClr>
              </a:solidFill>
              <a:latin typeface="Book Antiqua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816100" y="1231900"/>
            <a:ext cx="7327900" cy="4911720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ru-RU" sz="2200" b="1" u="sng" dirty="0" smtClean="0">
                <a:latin typeface="Times New Roman" pitchFamily="18" charset="0"/>
                <a:cs typeface="Times New Roman" pitchFamily="18" charset="0"/>
              </a:rPr>
              <a:t>1.Кибер-Папа, </a:t>
            </a:r>
            <a:r>
              <a:rPr lang="ru-RU" sz="2200" b="1" u="sng" dirty="0" err="1" smtClean="0">
                <a:latin typeface="Times New Roman" pitchFamily="18" charset="0"/>
                <a:cs typeface="Times New Roman" pitchFamily="18" charset="0"/>
              </a:rPr>
              <a:t>Кибер-Мама</a:t>
            </a:r>
            <a:r>
              <a:rPr lang="ru-RU" sz="2200" b="1" u="sng" dirty="0" smtClean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интернет-фильтр, основанный на технологии «белого списка»</a:t>
            </a:r>
          </a:p>
          <a:p>
            <a:pPr>
              <a:buNone/>
            </a:pPr>
            <a:r>
              <a:rPr lang="ru-RU" sz="2200" b="1" u="sng" dirty="0" smtClean="0">
                <a:latin typeface="Times New Roman" pitchFamily="18" charset="0"/>
                <a:cs typeface="Times New Roman" pitchFamily="18" charset="0"/>
              </a:rPr>
              <a:t>2. Фильтры </a:t>
            </a:r>
            <a:r>
              <a:rPr lang="en-US" sz="2200" b="1" u="sng" dirty="0" err="1" smtClean="0">
                <a:latin typeface="Times New Roman" pitchFamily="18" charset="0"/>
                <a:cs typeface="Times New Roman" pitchFamily="18" charset="0"/>
              </a:rPr>
              <a:t>NetPoliceLite</a:t>
            </a:r>
            <a:r>
              <a:rPr lang="en-US" sz="2200" b="1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b="1" u="sng" dirty="0" smtClean="0">
                <a:latin typeface="Times New Roman" pitchFamily="18" charset="0"/>
                <a:cs typeface="Times New Roman" pitchFamily="18" charset="0"/>
              </a:rPr>
              <a:t>– 62 категории функций по блокировке негативного и нежелательного контента- бесплатное;</a:t>
            </a:r>
          </a:p>
          <a:p>
            <a:pPr>
              <a:buNone/>
            </a:pPr>
            <a:r>
              <a:rPr lang="ru-RU" sz="2200" b="1" u="sng" dirty="0" smtClean="0">
                <a:latin typeface="Times New Roman" pitchFamily="18" charset="0"/>
                <a:cs typeface="Times New Roman" pitchFamily="18" charset="0"/>
              </a:rPr>
              <a:t>3.</a:t>
            </a:r>
            <a:r>
              <a:rPr lang="en-US" sz="2200" b="1" u="sng" dirty="0" smtClean="0">
                <a:latin typeface="Times New Roman" pitchFamily="18" charset="0"/>
                <a:cs typeface="Times New Roman" pitchFamily="18" charset="0"/>
              </a:rPr>
              <a:t>DNS- </a:t>
            </a:r>
            <a:r>
              <a:rPr lang="ru-RU" sz="2200" b="1" u="sng" dirty="0" smtClean="0">
                <a:latin typeface="Times New Roman" pitchFamily="18" charset="0"/>
                <a:cs typeface="Times New Roman" pitchFamily="18" charset="0"/>
              </a:rPr>
              <a:t>фильтры –Централизованная защита</a:t>
            </a:r>
          </a:p>
          <a:p>
            <a:pPr>
              <a:buNone/>
            </a:pPr>
            <a:r>
              <a:rPr lang="ru-RU" sz="2200" b="1" u="sng" dirty="0" smtClean="0">
                <a:latin typeface="Times New Roman" pitchFamily="18" charset="0"/>
                <a:cs typeface="Times New Roman" pitchFamily="18" charset="0"/>
              </a:rPr>
              <a:t>4.</a:t>
            </a:r>
            <a:r>
              <a:rPr lang="en-US" sz="2200" b="1" u="sng" dirty="0" err="1" smtClean="0">
                <a:latin typeface="Times New Roman" pitchFamily="18" charset="0"/>
                <a:cs typeface="Times New Roman" pitchFamily="18" charset="0"/>
              </a:rPr>
              <a:t>ChildWebGuardian</a:t>
            </a:r>
            <a:r>
              <a:rPr lang="en-US" sz="2200" b="1" u="sng" dirty="0" smtClean="0">
                <a:latin typeface="Times New Roman" pitchFamily="18" charset="0"/>
                <a:cs typeface="Times New Roman" pitchFamily="18" charset="0"/>
              </a:rPr>
              <a:t>  PRO – 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родительский контроль в Интернете, контроль запуска игр, интернет-фильтр</a:t>
            </a:r>
          </a:p>
          <a:p>
            <a:pPr>
              <a:buNone/>
            </a:pPr>
            <a:r>
              <a:rPr lang="ru-RU" sz="2200" b="1" u="sng" dirty="0" smtClean="0">
                <a:latin typeface="Times New Roman" pitchFamily="18" charset="0"/>
                <a:cs typeface="Times New Roman" pitchFamily="18" charset="0"/>
              </a:rPr>
              <a:t>5.</a:t>
            </a:r>
            <a:r>
              <a:rPr lang="en-US" sz="2200" b="1" u="sng" dirty="0" smtClean="0">
                <a:latin typeface="Times New Roman" pitchFamily="18" charset="0"/>
                <a:cs typeface="Times New Roman" pitchFamily="18" charset="0"/>
              </a:rPr>
              <a:t>Crawler Parental Control 1.1 – </a:t>
            </a:r>
            <a:r>
              <a:rPr lang="ru-RU" sz="2200" b="1" u="sng" dirty="0" smtClean="0">
                <a:latin typeface="Times New Roman" pitchFamily="18" charset="0"/>
                <a:cs typeface="Times New Roman" pitchFamily="18" charset="0"/>
              </a:rPr>
              <a:t>бесплатное</a:t>
            </a:r>
          </a:p>
          <a:p>
            <a:pPr>
              <a:buNone/>
            </a:pPr>
            <a:r>
              <a:rPr lang="en-US" sz="2200" b="1" u="sng" dirty="0" err="1" smtClean="0">
                <a:latin typeface="Times New Roman" pitchFamily="18" charset="0"/>
                <a:cs typeface="Times New Roman" pitchFamily="18" charset="0"/>
              </a:rPr>
              <a:t>KidsControl</a:t>
            </a:r>
            <a:r>
              <a:rPr lang="en-US" sz="2200" b="1" u="sng" dirty="0" smtClean="0">
                <a:latin typeface="Times New Roman" pitchFamily="18" charset="0"/>
                <a:cs typeface="Times New Roman" pitchFamily="18" charset="0"/>
              </a:rPr>
              <a:t> 2.02 -</a:t>
            </a:r>
            <a:r>
              <a:rPr lang="ru-RU" sz="2200" b="1" u="sng" dirty="0" smtClean="0">
                <a:latin typeface="Times New Roman" pitchFamily="18" charset="0"/>
                <a:cs typeface="Times New Roman" pitchFamily="18" charset="0"/>
              </a:rPr>
              <a:t> 870 руб.</a:t>
            </a:r>
          </a:p>
          <a:p>
            <a:pPr>
              <a:buNone/>
            </a:pPr>
            <a:r>
              <a:rPr lang="en-US" sz="2200" b="1" u="sng" dirty="0" err="1" smtClean="0">
                <a:latin typeface="Times New Roman" pitchFamily="18" charset="0"/>
                <a:cs typeface="Times New Roman" pitchFamily="18" charset="0"/>
              </a:rPr>
              <a:t>ParentakControl</a:t>
            </a:r>
            <a:r>
              <a:rPr lang="en-US" sz="2200" b="1" u="sng" dirty="0" smtClean="0">
                <a:latin typeface="Times New Roman" pitchFamily="18" charset="0"/>
                <a:cs typeface="Times New Roman" pitchFamily="18" charset="0"/>
              </a:rPr>
              <a:t> Bar 5.22- </a:t>
            </a:r>
            <a:r>
              <a:rPr lang="ru-RU" sz="2200" b="1" u="sng" dirty="0" smtClean="0">
                <a:latin typeface="Times New Roman" pitchFamily="18" charset="0"/>
                <a:cs typeface="Times New Roman" pitchFamily="18" charset="0"/>
              </a:rPr>
              <a:t>бесплатное ПО –фильтрация нежелательных сайтов</a:t>
            </a:r>
          </a:p>
          <a:p>
            <a:pPr>
              <a:buNone/>
            </a:pPr>
            <a:r>
              <a:rPr lang="ru-RU" sz="2200" b="1" u="sng" dirty="0" smtClean="0">
                <a:latin typeface="Times New Roman" pitchFamily="18" charset="0"/>
                <a:cs typeface="Times New Roman" pitchFamily="18" charset="0"/>
              </a:rPr>
              <a:t>6. </a:t>
            </a:r>
            <a:r>
              <a:rPr lang="en-US" sz="2200" b="1" u="sng" dirty="0" err="1" smtClean="0">
                <a:latin typeface="Times New Roman" pitchFamily="18" charset="0"/>
                <a:cs typeface="Times New Roman" pitchFamily="18" charset="0"/>
              </a:rPr>
              <a:t>Spektor</a:t>
            </a:r>
            <a:r>
              <a:rPr lang="en-US" sz="2200" b="1" u="sng" dirty="0" smtClean="0">
                <a:latin typeface="Times New Roman" pitchFamily="18" charset="0"/>
                <a:cs typeface="Times New Roman" pitchFamily="18" charset="0"/>
              </a:rPr>
              <a:t> Pro 6.0 </a:t>
            </a:r>
            <a:r>
              <a:rPr lang="ru-RU" sz="2200" b="1" u="sng" dirty="0" smtClean="0">
                <a:latin typeface="Times New Roman" pitchFamily="18" charset="0"/>
                <a:cs typeface="Times New Roman" pitchFamily="18" charset="0"/>
              </a:rPr>
              <a:t>– 99,95 </a:t>
            </a:r>
            <a:r>
              <a:rPr lang="en-US" sz="2200" b="1" u="sng" dirty="0" smtClean="0">
                <a:latin typeface="Times New Roman" pitchFamily="18" charset="0"/>
                <a:cs typeface="Times New Roman" pitchFamily="18" charset="0"/>
              </a:rPr>
              <a:t>$</a:t>
            </a:r>
            <a:endParaRPr lang="ru-RU" sz="2200" b="1" u="sng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7.Тарифные планы или регулирование </a:t>
            </a:r>
            <a:r>
              <a:rPr lang="ru-RU" sz="2200" b="1" dirty="0" err="1" smtClean="0">
                <a:latin typeface="Times New Roman" pitchFamily="18" charset="0"/>
                <a:cs typeface="Times New Roman" pitchFamily="18" charset="0"/>
              </a:rPr>
              <a:t>Интернет-доступа</a:t>
            </a: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 для детей у операторов связи, в т.ч. мобильных</a:t>
            </a:r>
          </a:p>
          <a:p>
            <a:endParaRPr lang="ru-RU" sz="2200" b="1" u="sng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50246922"/>
      </p:ext>
    </p:extLst>
  </p:cSld>
  <p:clrMapOvr>
    <a:masterClrMapping/>
  </p:clrMapOvr>
  <p:transition spd="med">
    <p:strips dir="rd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892300" y="365127"/>
            <a:ext cx="6623050" cy="600073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 smtClean="0">
                <a:latin typeface="Century Gothic" pitchFamily="34" charset="0"/>
              </a:rPr>
              <a:t>ОНФИМ - </a:t>
            </a:r>
            <a:r>
              <a:rPr lang="en-US" sz="2400" b="1" dirty="0" smtClean="0">
                <a:latin typeface="Century Gothic" pitchFamily="34" charset="0"/>
              </a:rPr>
              <a:t>http://</a:t>
            </a:r>
            <a:r>
              <a:rPr lang="ru-RU" sz="2400" b="1" dirty="0" err="1" smtClean="0">
                <a:latin typeface="Century Gothic" pitchFamily="34" charset="0"/>
              </a:rPr>
              <a:t>онфим.рф</a:t>
            </a:r>
            <a:r>
              <a:rPr lang="ru-RU" sz="2400" b="1" dirty="0" smtClean="0">
                <a:latin typeface="Century Gothic" pitchFamily="34" charset="0"/>
              </a:rPr>
              <a:t>/</a:t>
            </a:r>
            <a:br>
              <a:rPr lang="ru-RU" sz="2400" b="1" dirty="0" smtClean="0">
                <a:latin typeface="Century Gothic" pitchFamily="34" charset="0"/>
              </a:rPr>
            </a:br>
            <a:r>
              <a:rPr lang="ru-RU" sz="2400" b="1" dirty="0" smtClean="0">
                <a:latin typeface="Century Gothic" pitchFamily="34" charset="0"/>
              </a:rPr>
              <a:t>Конкурс гражданской грамотности</a:t>
            </a:r>
            <a:endParaRPr lang="ru-RU" sz="2400" b="1" dirty="0">
              <a:latin typeface="Century Gothic" pitchFamily="34" charset="0"/>
            </a:endParaRP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80772" y="1168400"/>
            <a:ext cx="7421928" cy="41727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Скругленный прямоугольник 5"/>
          <p:cNvSpPr/>
          <p:nvPr/>
        </p:nvSpPr>
        <p:spPr>
          <a:xfrm>
            <a:off x="2095500" y="5422900"/>
            <a:ext cx="6108700" cy="12573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Century Gothic" pitchFamily="34" charset="0"/>
              </a:rPr>
              <a:t>Склонные к социальной компетенции с наибольшей долей вероятности в будущем достигнут успеха в различных сферах. </a:t>
            </a:r>
          </a:p>
          <a:p>
            <a:pPr algn="ctr"/>
            <a:r>
              <a:rPr lang="ru-RU" dirty="0" smtClean="0">
                <a:latin typeface="Century Gothic" pitchFamily="34" charset="0"/>
              </a:rPr>
              <a:t>Этих детей и выявляет данный конкурс. </a:t>
            </a:r>
            <a:endParaRPr lang="ru-RU" dirty="0">
              <a:latin typeface="Century Gothic" pitchFamily="34" charset="0"/>
            </a:endParaRPr>
          </a:p>
        </p:txBody>
      </p:sp>
    </p:spTree>
  </p:cSld>
  <p:clrMapOvr>
    <a:masterClrMapping/>
  </p:clrMapOvr>
  <p:transition spd="med">
    <p:strips dir="rd"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 l="2495" t="682"/>
          <a:stretch>
            <a:fillRect/>
          </a:stretch>
        </p:blipFill>
        <p:spPr bwMode="auto">
          <a:xfrm>
            <a:off x="1778000" y="1536700"/>
            <a:ext cx="6530166" cy="532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Скругленный прямоугольник 2"/>
          <p:cNvSpPr/>
          <p:nvPr/>
        </p:nvSpPr>
        <p:spPr>
          <a:xfrm>
            <a:off x="1338238" y="201590"/>
            <a:ext cx="7143800" cy="107157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500" b="1" dirty="0" smtClean="0">
                <a:latin typeface="Times New Roman" pitchFamily="18" charset="0"/>
                <a:cs typeface="Times New Roman" pitchFamily="18" charset="0"/>
              </a:rPr>
              <a:t>Правила безопасности на сайте ТВИДИ.</a:t>
            </a:r>
          </a:p>
          <a:p>
            <a:pPr algn="ctr"/>
            <a:r>
              <a:rPr lang="en-US" sz="2500" b="1" dirty="0" smtClean="0">
                <a:latin typeface="Times New Roman" pitchFamily="18" charset="0"/>
                <a:cs typeface="Times New Roman" pitchFamily="18" charset="0"/>
              </a:rPr>
              <a:t>http://www.tvidi.ru/ch/main/safe.aspx</a:t>
            </a:r>
            <a:endParaRPr lang="ru-RU" sz="25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>
    <p:strips dir="rd"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l="2787" t="9880" r="7460" b="3394"/>
          <a:stretch>
            <a:fillRect/>
          </a:stretch>
        </p:blipFill>
        <p:spPr bwMode="auto">
          <a:xfrm>
            <a:off x="1879600" y="1674442"/>
            <a:ext cx="6705600" cy="51835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Скругленный прямоугольник 2"/>
          <p:cNvSpPr/>
          <p:nvPr/>
        </p:nvSpPr>
        <p:spPr>
          <a:xfrm>
            <a:off x="2141518" y="226990"/>
            <a:ext cx="5715040" cy="107157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500" dirty="0" smtClean="0">
                <a:latin typeface="Times New Roman" pitchFamily="18" charset="0"/>
                <a:cs typeface="Times New Roman" pitchFamily="18" charset="0"/>
              </a:rPr>
              <a:t>Сайт «Азбука безопасности»</a:t>
            </a:r>
          </a:p>
          <a:p>
            <a:pPr algn="ctr"/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http://azbez.com/safety/internet</a:t>
            </a:r>
            <a:endParaRPr lang="ru-RU" sz="25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>
    <p:strips dir="rd"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 l="4284" t="4316"/>
          <a:stretch>
            <a:fillRect/>
          </a:stretch>
        </p:blipFill>
        <p:spPr bwMode="auto">
          <a:xfrm>
            <a:off x="1206500" y="1382608"/>
            <a:ext cx="3225800" cy="25797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Скругленный прямоугольник 2"/>
          <p:cNvSpPr/>
          <p:nvPr/>
        </p:nvSpPr>
        <p:spPr>
          <a:xfrm>
            <a:off x="1574800" y="266700"/>
            <a:ext cx="7283480" cy="101916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На сайте «Азбука безопасности »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http://azbez.com/node/1743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Видеоролики уроков по информационной безопасности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 l="2722" t="9387" b="3679"/>
          <a:stretch>
            <a:fillRect/>
          </a:stretch>
        </p:blipFill>
        <p:spPr bwMode="auto">
          <a:xfrm>
            <a:off x="4902200" y="1406088"/>
            <a:ext cx="3842042" cy="27468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/>
          <a:srcRect l="2596" t="9789" b="3276"/>
          <a:stretch>
            <a:fillRect/>
          </a:stretch>
        </p:blipFill>
        <p:spPr bwMode="auto">
          <a:xfrm>
            <a:off x="1587500" y="3463925"/>
            <a:ext cx="3450651" cy="246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 cstate="print"/>
          <a:srcRect l="2268" t="466" b="3528"/>
          <a:stretch>
            <a:fillRect/>
          </a:stretch>
        </p:blipFill>
        <p:spPr bwMode="auto">
          <a:xfrm>
            <a:off x="5397500" y="4018192"/>
            <a:ext cx="3274203" cy="2573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Прямоугольник 6"/>
          <p:cNvSpPr/>
          <p:nvPr/>
        </p:nvSpPr>
        <p:spPr>
          <a:xfrm>
            <a:off x="1123950" y="5915024"/>
            <a:ext cx="4552950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500" b="1" dirty="0" smtClean="0">
                <a:latin typeface="Times New Roman" pitchFamily="18" charset="0"/>
                <a:cs typeface="Times New Roman" pitchFamily="18" charset="0"/>
              </a:rPr>
              <a:t>Урок "Остерегайся мошенничества в Интернете" </a:t>
            </a:r>
            <a:r>
              <a:rPr lang="ru-RU" sz="15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ctr"/>
            <a:r>
              <a:rPr lang="ru-RU" sz="1500" b="1" dirty="0" smtClean="0">
                <a:latin typeface="Times New Roman" pitchFamily="18" charset="0"/>
                <a:cs typeface="Times New Roman" pitchFamily="18" charset="0"/>
              </a:rPr>
              <a:t>Урок «Развлечения и безопасность в Интернете»</a:t>
            </a:r>
            <a:endParaRPr lang="ru-RU" sz="1500" b="1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>
    <p:strips dir="rd"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638300" y="1117600"/>
            <a:ext cx="7010400" cy="3771900"/>
          </a:xfrm>
        </p:spPr>
        <p:txBody>
          <a:bodyPr>
            <a:normAutofit fontScale="92500" lnSpcReduction="20000"/>
          </a:bodyPr>
          <a:lstStyle/>
          <a:p>
            <a:pPr algn="ctr">
              <a:buNone/>
            </a:pPr>
            <a:r>
              <a:rPr lang="en-US" u="sng" dirty="0" smtClean="0">
                <a:latin typeface="Bookman Old Style" pitchFamily="18" charset="0"/>
                <a:hlinkClick r:id="rId2"/>
              </a:rPr>
              <a:t>https://www.nic.ru/about/social_policy/interneshka.html</a:t>
            </a:r>
            <a:endParaRPr lang="ru-RU" u="sng" dirty="0" smtClean="0">
              <a:latin typeface="Bookman Old Style" pitchFamily="18" charset="0"/>
            </a:endParaRPr>
          </a:p>
          <a:p>
            <a:pPr algn="ctr">
              <a:buNone/>
            </a:pPr>
            <a:r>
              <a:rPr lang="ru-RU" sz="2500" dirty="0" smtClean="0">
                <a:latin typeface="Bookman Old Style" pitchFamily="18" charset="0"/>
              </a:rPr>
              <a:t> «</a:t>
            </a:r>
            <a:r>
              <a:rPr lang="ru-RU" sz="2500" dirty="0" err="1" smtClean="0">
                <a:latin typeface="Bookman Old Style" pitchFamily="18" charset="0"/>
              </a:rPr>
              <a:t>Интернешка</a:t>
            </a:r>
            <a:r>
              <a:rPr lang="ru-RU" sz="2500" dirty="0" smtClean="0">
                <a:latin typeface="Bookman Old Style" pitchFamily="18" charset="0"/>
              </a:rPr>
              <a:t>» - детский </a:t>
            </a:r>
            <a:r>
              <a:rPr lang="ru-RU" sz="2500" dirty="0" err="1" smtClean="0">
                <a:latin typeface="Bookman Old Style" pitchFamily="18" charset="0"/>
              </a:rPr>
              <a:t>онлайн-конкурс</a:t>
            </a:r>
            <a:r>
              <a:rPr lang="ru-RU" sz="2500" dirty="0" smtClean="0">
                <a:latin typeface="Bookman Old Style" pitchFamily="18" charset="0"/>
              </a:rPr>
              <a:t> нацелен на повышение безопасности несовершеннолетних пользователей сети Интернет и мобильной </a:t>
            </a:r>
            <a:r>
              <a:rPr lang="ru-RU" sz="2500" dirty="0" err="1" smtClean="0">
                <a:latin typeface="Bookman Old Style" pitchFamily="18" charset="0"/>
              </a:rPr>
              <a:t>связисемьи, женщин и детей Государственной Думы Российской Федерации. </a:t>
            </a:r>
            <a:r>
              <a:rPr lang="ru-RU" sz="2500" dirty="0" smtClean="0">
                <a:latin typeface="Bookman Old Style" pitchFamily="18" charset="0"/>
              </a:rPr>
              <a:t>Организаторы — </a:t>
            </a:r>
            <a:r>
              <a:rPr lang="ru-RU" sz="2500" dirty="0" smtClean="0">
                <a:latin typeface="Bookman Old Style" pitchFamily="18" charset="0"/>
                <a:hlinkClick r:id="rId3"/>
              </a:rPr>
              <a:t>МТС</a:t>
            </a:r>
            <a:r>
              <a:rPr lang="ru-RU" sz="2500" dirty="0" smtClean="0">
                <a:latin typeface="Bookman Old Style" pitchFamily="18" charset="0"/>
              </a:rPr>
              <a:t>, </a:t>
            </a:r>
            <a:r>
              <a:rPr lang="ru-RU" sz="2500" dirty="0" smtClean="0">
                <a:latin typeface="Bookman Old Style" pitchFamily="18" charset="0"/>
                <a:hlinkClick r:id="rId4"/>
              </a:rPr>
              <a:t>Лига безопасного Интернета</a:t>
            </a:r>
            <a:r>
              <a:rPr lang="ru-RU" sz="2500" dirty="0" smtClean="0">
                <a:latin typeface="Bookman Old Style" pitchFamily="18" charset="0"/>
              </a:rPr>
              <a:t> и </a:t>
            </a:r>
            <a:r>
              <a:rPr lang="ru-RU" sz="2500" dirty="0" smtClean="0">
                <a:latin typeface="Bookman Old Style" pitchFamily="18" charset="0"/>
                <a:hlinkClick r:id="rId5"/>
              </a:rPr>
              <a:t>Лаборатория Касперского</a:t>
            </a:r>
            <a:r>
              <a:rPr lang="ru-RU" sz="2500" dirty="0" smtClean="0">
                <a:latin typeface="Bookman Old Style" pitchFamily="18" charset="0"/>
              </a:rPr>
              <a:t>.</a:t>
            </a:r>
          </a:p>
          <a:p>
            <a:r>
              <a:rPr lang="ru-RU" sz="2500" dirty="0" smtClean="0">
                <a:latin typeface="Bookman Old Style" pitchFamily="18" charset="0"/>
              </a:rPr>
              <a:t>Техническим партнером конкурса и учредителем </a:t>
            </a:r>
            <a:r>
              <a:rPr lang="ru-RU" sz="2500" dirty="0" err="1" smtClean="0">
                <a:latin typeface="Bookman Old Style" pitchFamily="18" charset="0"/>
              </a:rPr>
              <a:t>спецноминации</a:t>
            </a:r>
            <a:r>
              <a:rPr lang="ru-RU" sz="2500" dirty="0" smtClean="0">
                <a:latin typeface="Bookman Old Style" pitchFamily="18" charset="0"/>
              </a:rPr>
              <a:t> в нем выступает RU-CENTER.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20776" y="226994"/>
            <a:ext cx="7329510" cy="714380"/>
          </a:xfrm>
        </p:spPr>
        <p:txBody>
          <a:bodyPr>
            <a:normAutofit/>
          </a:bodyPr>
          <a:lstStyle/>
          <a:p>
            <a:pPr algn="ctr"/>
            <a:r>
              <a:rPr lang="ru-RU" sz="3500" dirty="0" smtClean="0">
                <a:latin typeface="Bookman Old Style" pitchFamily="18" charset="0"/>
              </a:rPr>
              <a:t>Конкурс «</a:t>
            </a:r>
            <a:r>
              <a:rPr lang="ru-RU" sz="3500" dirty="0" err="1" smtClean="0">
                <a:latin typeface="Bookman Old Style" pitchFamily="18" charset="0"/>
              </a:rPr>
              <a:t>Интернешка</a:t>
            </a:r>
            <a:r>
              <a:rPr lang="ru-RU" sz="3500" dirty="0" smtClean="0">
                <a:latin typeface="Bookman Old Style" pitchFamily="18" charset="0"/>
              </a:rPr>
              <a:t>»</a:t>
            </a:r>
            <a:endParaRPr lang="ru-RU" sz="3500" dirty="0">
              <a:latin typeface="Bookman Old Style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/>
          <a:srcRect l="10254" t="37110" r="6249" b="29687"/>
          <a:stretch>
            <a:fillRect/>
          </a:stretch>
        </p:blipFill>
        <p:spPr bwMode="auto">
          <a:xfrm>
            <a:off x="2601906" y="5033974"/>
            <a:ext cx="5000660" cy="1491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23629151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Century Gothic" pitchFamily="34" charset="0"/>
              </a:rPr>
              <a:t>«Мой интересный Интернет». Конкурс</a:t>
            </a:r>
            <a:endParaRPr lang="ru-RU" b="1" dirty="0">
              <a:solidFill>
                <a:srgbClr val="FF0000"/>
              </a:solidFill>
              <a:latin typeface="Century Gothic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513055" y="1517134"/>
            <a:ext cx="744044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8" algn="just"/>
            <a:r>
              <a:rPr lang="en-US" sz="3200" dirty="0" smtClean="0">
                <a:hlinkClick r:id="rId2"/>
              </a:rPr>
              <a:t>http://rgdb.ru/konkursy/3725-moj-interesnyj-internet</a:t>
            </a:r>
            <a:endParaRPr lang="ru-RU" sz="3200" dirty="0" smtClean="0"/>
          </a:p>
          <a:p>
            <a:pPr marL="0" lvl="8" algn="just"/>
            <a:r>
              <a:rPr lang="en-US" sz="3200" dirty="0" smtClean="0">
                <a:latin typeface="Century Gothic" pitchFamily="34" charset="0"/>
                <a:hlinkClick r:id="rId3"/>
              </a:rPr>
              <a:t>https://yadi.sk/i/R0IIlT-33NVooy</a:t>
            </a:r>
            <a:endParaRPr lang="ru-RU" sz="3200" dirty="0" smtClean="0">
              <a:latin typeface="Century Gothic" pitchFamily="34" charset="0"/>
            </a:endParaRPr>
          </a:p>
          <a:p>
            <a:pPr marL="0" lvl="8" algn="just"/>
            <a:endParaRPr lang="ru-RU" sz="3200" dirty="0" smtClean="0"/>
          </a:p>
          <a:p>
            <a:endParaRPr lang="ru-RU" sz="4000" dirty="0">
              <a:latin typeface="Century Gothic" pitchFamily="34" charset="0"/>
            </a:endParaRPr>
          </a:p>
        </p:txBody>
      </p:sp>
      <p:pic>
        <p:nvPicPr>
          <p:cNvPr id="37890" name="Picture 2" descr="28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76475" y="3137481"/>
            <a:ext cx="4937125" cy="35287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med">
    <p:strips dir="rd"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38300" y="238127"/>
            <a:ext cx="7067550" cy="676274"/>
          </a:xfrm>
        </p:spPr>
        <p:txBody>
          <a:bodyPr/>
          <a:lstStyle/>
          <a:p>
            <a:r>
              <a:rPr lang="en-US" dirty="0" smtClean="0"/>
              <a:t>#</a:t>
            </a:r>
            <a:r>
              <a:rPr lang="ru-RU" dirty="0" err="1" smtClean="0"/>
              <a:t>Сетевичок</a:t>
            </a:r>
            <a:r>
              <a:rPr lang="ru-RU" dirty="0" smtClean="0"/>
              <a:t> - </a:t>
            </a:r>
            <a:r>
              <a:rPr lang="en-US" dirty="0" smtClean="0"/>
              <a:t>http://</a:t>
            </a:r>
            <a:r>
              <a:rPr lang="ru-RU" dirty="0" err="1" smtClean="0"/>
              <a:t>сетевичок.рф</a:t>
            </a:r>
            <a:r>
              <a:rPr lang="ru-RU" dirty="0" smtClean="0"/>
              <a:t>/</a:t>
            </a:r>
            <a:endParaRPr lang="ru-RU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918" y="965200"/>
            <a:ext cx="5542726" cy="311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Скругленный прямоугольник 5"/>
          <p:cNvSpPr/>
          <p:nvPr/>
        </p:nvSpPr>
        <p:spPr>
          <a:xfrm>
            <a:off x="6438900" y="2552700"/>
            <a:ext cx="2463800" cy="914400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Раздел «Родителям».</a:t>
            </a:r>
          </a:p>
          <a:p>
            <a:pPr algn="ctr"/>
            <a:r>
              <a:rPr lang="ru-RU" dirty="0" smtClean="0"/>
              <a:t>«Родительский контроль»</a:t>
            </a:r>
            <a:endParaRPr lang="ru-RU" dirty="0"/>
          </a:p>
        </p:txBody>
      </p:sp>
      <p:pic>
        <p:nvPicPr>
          <p:cNvPr id="23553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08601" y="3840480"/>
            <a:ext cx="5367099" cy="3017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strips dir="rd"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43100" y="238127"/>
            <a:ext cx="6521450" cy="892174"/>
          </a:xfrm>
        </p:spPr>
        <p:txBody>
          <a:bodyPr/>
          <a:lstStyle/>
          <a:p>
            <a:pPr algn="ctr"/>
            <a:r>
              <a:rPr lang="ru-RU" b="1" dirty="0" smtClean="0">
                <a:latin typeface="Century Gothic" pitchFamily="34" charset="0"/>
              </a:rPr>
              <a:t>Фонд «Разумный Интернет»</a:t>
            </a:r>
            <a:endParaRPr lang="ru-RU" b="1" dirty="0">
              <a:latin typeface="Century Gothic" pitchFamily="34" charset="0"/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79076" y="939799"/>
            <a:ext cx="7386540" cy="41529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 t="4073" b="12990"/>
          <a:stretch>
            <a:fillRect/>
          </a:stretch>
        </p:blipFill>
        <p:spPr bwMode="auto">
          <a:xfrm>
            <a:off x="368299" y="4749800"/>
            <a:ext cx="4521201" cy="210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258845790"/>
      </p:ext>
    </p:extLst>
  </p:cSld>
  <p:clrMapOvr>
    <a:masterClrMapping/>
  </p:clrMapOvr>
  <p:transition spd="med">
    <p:strips dir="rd"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36700" y="365127"/>
            <a:ext cx="7378700" cy="1069974"/>
          </a:xfrm>
        </p:spPr>
        <p:txBody>
          <a:bodyPr>
            <a:normAutofit/>
          </a:bodyPr>
          <a:lstStyle/>
          <a:p>
            <a:r>
              <a:rPr lang="ru-RU" sz="3000" b="1" dirty="0" smtClean="0">
                <a:latin typeface="Century Gothic" pitchFamily="34" charset="0"/>
              </a:rPr>
              <a:t>Проекты Фонда развития Интернета</a:t>
            </a:r>
            <a:endParaRPr lang="ru-RU" sz="3000" b="1" dirty="0">
              <a:latin typeface="Century Gothic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651000" y="1295400"/>
            <a:ext cx="7175500" cy="4881563"/>
          </a:xfrm>
        </p:spPr>
        <p:txBody>
          <a:bodyPr>
            <a:normAutofit fontScale="92500" lnSpcReduction="10000"/>
          </a:bodyPr>
          <a:lstStyle/>
          <a:p>
            <a:pPr algn="just">
              <a:buNone/>
            </a:pPr>
            <a:r>
              <a:rPr lang="ru-RU" dirty="0" smtClean="0">
                <a:latin typeface="Century Gothic" pitchFamily="34" charset="0"/>
              </a:rPr>
              <a:t>1.Разработано </a:t>
            </a:r>
            <a:r>
              <a:rPr lang="ru-RU" b="1" dirty="0" smtClean="0">
                <a:latin typeface="Century Gothic" pitchFamily="34" charset="0"/>
              </a:rPr>
              <a:t>методическое пособие </a:t>
            </a:r>
            <a:r>
              <a:rPr lang="ru-RU" dirty="0" smtClean="0">
                <a:latin typeface="Century Gothic" pitchFamily="34" charset="0"/>
              </a:rPr>
              <a:t>«Интернет: возможности, компетенции, безопасность», состоящее из двух частей: </a:t>
            </a:r>
          </a:p>
          <a:p>
            <a:pPr lvl="0" algn="just"/>
            <a:r>
              <a:rPr lang="ru-RU" i="1" dirty="0" smtClean="0">
                <a:latin typeface="Century Gothic" pitchFamily="34" charset="0"/>
              </a:rPr>
              <a:t>Солдатова Г., Зотова Е., </a:t>
            </a:r>
            <a:r>
              <a:rPr lang="ru-RU" i="1" dirty="0" err="1" smtClean="0">
                <a:latin typeface="Century Gothic" pitchFamily="34" charset="0"/>
              </a:rPr>
              <a:t>Лебешева</a:t>
            </a:r>
            <a:r>
              <a:rPr lang="ru-RU" i="1" dirty="0" smtClean="0">
                <a:latin typeface="Century Gothic" pitchFamily="34" charset="0"/>
              </a:rPr>
              <a:t> М., Шляпников В. Интернет: возможности, компетенции, безопасность. Методическое пособие для работников системы общего образования. Ч.1. Лекции. — М.: </a:t>
            </a:r>
            <a:r>
              <a:rPr lang="ru-RU" i="1" dirty="0" err="1" smtClean="0">
                <a:latin typeface="Century Gothic" pitchFamily="34" charset="0"/>
              </a:rPr>
              <a:t>Google</a:t>
            </a:r>
            <a:r>
              <a:rPr lang="ru-RU" i="1" dirty="0" smtClean="0">
                <a:latin typeface="Century Gothic" pitchFamily="34" charset="0"/>
              </a:rPr>
              <a:t>, 2013. — 165 с.</a:t>
            </a:r>
            <a:endParaRPr lang="ru-RU" dirty="0" smtClean="0">
              <a:latin typeface="Century Gothic" pitchFamily="34" charset="0"/>
            </a:endParaRPr>
          </a:p>
          <a:p>
            <a:pPr lvl="0" algn="just"/>
            <a:r>
              <a:rPr lang="ru-RU" i="1" dirty="0" smtClean="0">
                <a:latin typeface="Century Gothic" pitchFamily="34" charset="0"/>
              </a:rPr>
              <a:t>Солдатова Г., Зотова Е., </a:t>
            </a:r>
            <a:r>
              <a:rPr lang="ru-RU" i="1" dirty="0" err="1" smtClean="0">
                <a:latin typeface="Century Gothic" pitchFamily="34" charset="0"/>
              </a:rPr>
              <a:t>Лебешева</a:t>
            </a:r>
            <a:r>
              <a:rPr lang="ru-RU" i="1" dirty="0" smtClean="0">
                <a:latin typeface="Century Gothic" pitchFamily="34" charset="0"/>
              </a:rPr>
              <a:t> М., Шляпников В. Интернет: возможности, компетенции, безопасность. Методическое пособие для работников системы общего образования. Ч.2. Практикум. — М.: </a:t>
            </a:r>
            <a:r>
              <a:rPr lang="ru-RU" i="1" dirty="0" err="1" smtClean="0">
                <a:latin typeface="Century Gothic" pitchFamily="34" charset="0"/>
              </a:rPr>
              <a:t>Google</a:t>
            </a:r>
            <a:r>
              <a:rPr lang="ru-RU" i="1" dirty="0" smtClean="0">
                <a:latin typeface="Century Gothic" pitchFamily="34" charset="0"/>
              </a:rPr>
              <a:t>, 2013. — 137 с.</a:t>
            </a:r>
            <a:endParaRPr lang="ru-RU" dirty="0" smtClean="0">
              <a:latin typeface="Century Gothic" pitchFamily="34" charset="0"/>
            </a:endParaRPr>
          </a:p>
          <a:p>
            <a:pPr algn="just">
              <a:buNone/>
            </a:pPr>
            <a:r>
              <a:rPr lang="ru-RU" dirty="0" smtClean="0">
                <a:latin typeface="Century Gothic" pitchFamily="34" charset="0"/>
              </a:rPr>
              <a:t>2.Начиная с сентября 2013 года, Фонд Развития Интернет проводит </a:t>
            </a:r>
            <a:r>
              <a:rPr lang="ru-RU" b="1" dirty="0" smtClean="0">
                <a:latin typeface="Century Gothic" pitchFamily="34" charset="0"/>
              </a:rPr>
              <a:t>обучающие семинары</a:t>
            </a:r>
            <a:r>
              <a:rPr lang="ru-RU" dirty="0" smtClean="0">
                <a:latin typeface="Century Gothic" pitchFamily="34" charset="0"/>
              </a:rPr>
              <a:t> «Интернет: возможности, компетенции, безопасность» для педагогов и </a:t>
            </a:r>
            <a:r>
              <a:rPr lang="ru-RU" dirty="0" err="1" smtClean="0">
                <a:latin typeface="Century Gothic" pitchFamily="34" charset="0"/>
              </a:rPr>
              <a:t>тьюторов</a:t>
            </a:r>
            <a:r>
              <a:rPr lang="ru-RU" dirty="0" smtClean="0">
                <a:latin typeface="Century Gothic" pitchFamily="34" charset="0"/>
              </a:rPr>
              <a:t>, которые смогут транслировать свои знания коллегам и учащимся, помогая им повысить свою цифровую компетентность.</a:t>
            </a:r>
          </a:p>
          <a:p>
            <a:pPr algn="just"/>
            <a:endParaRPr lang="ru-RU" dirty="0">
              <a:latin typeface="Century Gothic" pitchFamily="34" charset="0"/>
            </a:endParaRPr>
          </a:p>
        </p:txBody>
      </p:sp>
    </p:spTree>
  </p:cSld>
  <p:clrMapOvr>
    <a:masterClrMapping/>
  </p:clrMapOvr>
  <p:transition spd="med">
    <p:strips dir="rd"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404664"/>
            <a:ext cx="6903626" cy="716372"/>
          </a:xfrm>
        </p:spPr>
        <p:txBody>
          <a:bodyPr>
            <a:noAutofit/>
          </a:bodyPr>
          <a:lstStyle/>
          <a:p>
            <a:pPr algn="ctr"/>
            <a:r>
              <a:rPr lang="en-US" sz="2800" b="1" dirty="0">
                <a:latin typeface="Century Gothic" pitchFamily="34" charset="0"/>
              </a:rPr>
              <a:t>http://ligainternet.ru/encyclopedia-of-security/</a:t>
            </a:r>
            <a:endParaRPr lang="ru-RU" sz="2800" b="1" dirty="0">
              <a:latin typeface="Century Gothic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1556792"/>
            <a:ext cx="8742559" cy="49152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884492516"/>
      </p:ext>
    </p:extLst>
  </p:cSld>
  <p:clrMapOvr>
    <a:masterClrMapping/>
  </p:clrMapOvr>
  <p:transition spd="med">
    <p:strips dir="rd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676400" y="1562100"/>
            <a:ext cx="6838950" cy="4614863"/>
          </a:xfrm>
        </p:spPr>
        <p:txBody>
          <a:bodyPr>
            <a:normAutofit fontScale="85000" lnSpcReduction="20000"/>
          </a:bodyPr>
          <a:lstStyle/>
          <a:p>
            <a:r>
              <a:rPr lang="ru-RU" b="1" dirty="0" smtClean="0">
                <a:latin typeface="Century Gothic" pitchFamily="34" charset="0"/>
              </a:rPr>
              <a:t>Родительский контроль</a:t>
            </a:r>
            <a:r>
              <a:rPr lang="ru-RU" dirty="0" smtClean="0">
                <a:latin typeface="Century Gothic" pitchFamily="34" charset="0"/>
              </a:rPr>
              <a:t> – это название специальных программ, которые позволяют настроить параметры работы определённого пользователя за компьютером. В частности, можно запретить доступ к сайтам определённого содержания, ограничить время работы за компьютером и т.д. Пользоваться этим могут не только родители, но и сотрудники детских учреждений: школ, библиотек, </a:t>
            </a:r>
            <a:r>
              <a:rPr lang="ru-RU" dirty="0" err="1" smtClean="0">
                <a:latin typeface="Century Gothic" pitchFamily="34" charset="0"/>
              </a:rPr>
              <a:t>досуговых</a:t>
            </a:r>
            <a:r>
              <a:rPr lang="ru-RU" dirty="0" smtClean="0">
                <a:latin typeface="Century Gothic" pitchFamily="34" charset="0"/>
              </a:rPr>
              <a:t> центров и т.д.</a:t>
            </a:r>
          </a:p>
          <a:p>
            <a:r>
              <a:rPr lang="ru-RU" dirty="0" smtClean="0">
                <a:solidFill>
                  <a:srgbClr val="FF0000"/>
                </a:solidFill>
                <a:latin typeface="Century Gothic" pitchFamily="34" charset="0"/>
              </a:rPr>
              <a:t>Программное приложение </a:t>
            </a:r>
            <a:r>
              <a:rPr lang="ru-RU" dirty="0" smtClean="0">
                <a:latin typeface="Century Gothic" pitchFamily="34" charset="0"/>
              </a:rPr>
              <a:t>родительского контроля от </a:t>
            </a:r>
            <a:r>
              <a:rPr lang="ru-RU" b="1" dirty="0" smtClean="0">
                <a:latin typeface="Century Gothic" pitchFamily="34" charset="0"/>
              </a:rPr>
              <a:t>Лаборатории Касперского. </a:t>
            </a:r>
          </a:p>
          <a:p>
            <a:r>
              <a:rPr lang="ru-RU" dirty="0" smtClean="0">
                <a:solidFill>
                  <a:srgbClr val="FF0000"/>
                </a:solidFill>
                <a:latin typeface="Century Gothic" pitchFamily="34" charset="0"/>
              </a:rPr>
              <a:t>Программное приложение родительского контроля </a:t>
            </a:r>
            <a:r>
              <a:rPr lang="ru-RU" b="1" dirty="0" smtClean="0">
                <a:solidFill>
                  <a:srgbClr val="FF0000"/>
                </a:solidFill>
                <a:latin typeface="Century Gothic" pitchFamily="34" charset="0"/>
              </a:rPr>
              <a:t>от </a:t>
            </a:r>
            <a:r>
              <a:rPr lang="ru-RU" b="1" dirty="0" err="1" smtClean="0">
                <a:latin typeface="Century Gothic" pitchFamily="34" charset="0"/>
              </a:rPr>
              <a:t>Norton</a:t>
            </a:r>
            <a:r>
              <a:rPr lang="ru-RU" dirty="0" smtClean="0">
                <a:latin typeface="Century Gothic" pitchFamily="34" charset="0"/>
              </a:rPr>
              <a:t>. </a:t>
            </a:r>
            <a:br>
              <a:rPr lang="ru-RU" dirty="0" smtClean="0">
                <a:latin typeface="Century Gothic" pitchFamily="34" charset="0"/>
              </a:rPr>
            </a:br>
            <a:r>
              <a:rPr lang="ru-RU" dirty="0" smtClean="0">
                <a:latin typeface="Century Gothic" pitchFamily="34" charset="0"/>
              </a:rPr>
              <a:t/>
            </a:r>
            <a:br>
              <a:rPr lang="ru-RU" dirty="0" smtClean="0">
                <a:latin typeface="Century Gothic" pitchFamily="34" charset="0"/>
              </a:rPr>
            </a:br>
            <a:r>
              <a:rPr lang="ru-RU" dirty="0" smtClean="0">
                <a:solidFill>
                  <a:srgbClr val="FF0000"/>
                </a:solidFill>
                <a:latin typeface="Century Gothic" pitchFamily="34" charset="0"/>
              </a:rPr>
              <a:t>Программное приложение родительского контроля от </a:t>
            </a:r>
            <a:r>
              <a:rPr lang="ru-RU" b="1" dirty="0" err="1" smtClean="0">
                <a:latin typeface="Century Gothic" pitchFamily="34" charset="0"/>
              </a:rPr>
              <a:t>Nicekit</a:t>
            </a:r>
            <a:r>
              <a:rPr lang="ru-RU" dirty="0" smtClean="0">
                <a:latin typeface="Century Gothic" pitchFamily="34" charset="0"/>
              </a:rPr>
              <a:t>.</a:t>
            </a:r>
          </a:p>
          <a:p>
            <a:r>
              <a:rPr lang="ru-RU" b="1" dirty="0" smtClean="0">
                <a:latin typeface="Century Gothic" pitchFamily="34" charset="0"/>
              </a:rPr>
              <a:t>МТС –антивирус; «Родительский контроль» </a:t>
            </a:r>
            <a:r>
              <a:rPr lang="ru-RU" dirty="0" smtClean="0">
                <a:latin typeface="Century Gothic" pitchFamily="34" charset="0"/>
              </a:rPr>
              <a:t>(</a:t>
            </a:r>
            <a:r>
              <a:rPr lang="en-US" dirty="0" smtClean="0">
                <a:latin typeface="Century Gothic" pitchFamily="34" charset="0"/>
              </a:rPr>
              <a:t>safety.mts.ru</a:t>
            </a:r>
            <a:r>
              <a:rPr lang="ru-RU" dirty="0" smtClean="0">
                <a:latin typeface="Century Gothic" pitchFamily="34" charset="0"/>
              </a:rPr>
              <a:t>)</a:t>
            </a:r>
          </a:p>
          <a:p>
            <a:r>
              <a:rPr lang="ru-RU" b="1" dirty="0" smtClean="0">
                <a:latin typeface="Century Gothic" pitchFamily="34" charset="0"/>
              </a:rPr>
              <a:t>Национальный узел </a:t>
            </a:r>
            <a:r>
              <a:rPr lang="ru-RU" b="1" dirty="0" err="1" smtClean="0">
                <a:latin typeface="Century Gothic" pitchFamily="34" charset="0"/>
              </a:rPr>
              <a:t>Интернет-безопасности</a:t>
            </a:r>
            <a:r>
              <a:rPr lang="ru-RU" b="1" dirty="0" smtClean="0">
                <a:latin typeface="Century Gothic" pitchFamily="34" charset="0"/>
              </a:rPr>
              <a:t> в России</a:t>
            </a:r>
            <a:r>
              <a:rPr lang="ru-RU" dirty="0" smtClean="0">
                <a:latin typeface="Century Gothic" pitchFamily="34" charset="0"/>
              </a:rPr>
              <a:t> - проект, посвященный </a:t>
            </a:r>
            <a:r>
              <a:rPr lang="ru-RU" dirty="0" err="1" smtClean="0">
                <a:latin typeface="Century Gothic" pitchFamily="34" charset="0"/>
              </a:rPr>
              <a:t>Интернет-угрозами</a:t>
            </a:r>
            <a:r>
              <a:rPr lang="ru-RU" dirty="0" smtClean="0">
                <a:latin typeface="Century Gothic" pitchFamily="34" charset="0"/>
              </a:rPr>
              <a:t> и эффективным противодействием им в отношении пользователей.</a:t>
            </a:r>
          </a:p>
          <a:p>
            <a:endParaRPr lang="ru-RU" dirty="0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1982766" y="282556"/>
            <a:ext cx="6780234" cy="78581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latin typeface="Century Gothic" pitchFamily="34" charset="0"/>
              </a:rPr>
              <a:t>Программы родительского контроля</a:t>
            </a:r>
            <a:endParaRPr lang="ru-RU" sz="2800" b="1" dirty="0">
              <a:latin typeface="Century Gothic" pitchFamily="34" charset="0"/>
            </a:endParaRPr>
          </a:p>
        </p:txBody>
      </p:sp>
    </p:spTree>
  </p:cSld>
  <p:clrMapOvr>
    <a:masterClrMapping/>
  </p:clrMapOvr>
  <p:transition spd="med">
    <p:strips dir="rd"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63700" y="365127"/>
            <a:ext cx="6610350" cy="600073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Лига безопасного Интернета.</a:t>
            </a:r>
            <a:br>
              <a:rPr lang="ru-RU" dirty="0" smtClean="0"/>
            </a:br>
            <a:r>
              <a:rPr lang="ru-RU" dirty="0" smtClean="0"/>
              <a:t>Раздел «Родителям и педагогам»</a:t>
            </a:r>
            <a:endParaRPr lang="ru-RU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43253" y="1333501"/>
            <a:ext cx="7733841" cy="4348162"/>
          </a:xfrm>
          <a:prstGeom prst="rect">
            <a:avLst/>
          </a:prstGeom>
          <a:noFill/>
          <a:ln w="19050">
            <a:solidFill>
              <a:schemeClr val="accent5">
                <a:lumMod val="50000"/>
              </a:schemeClr>
            </a:solidFill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2209800" y="5829300"/>
            <a:ext cx="5613400" cy="10287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Century Gothic" pitchFamily="34" charset="0"/>
              </a:rPr>
              <a:t>Можно скачать видеоролик</a:t>
            </a:r>
          </a:p>
          <a:p>
            <a:pPr algn="ctr"/>
            <a:r>
              <a:rPr lang="ru-RU" sz="2000" b="1" dirty="0" smtClean="0">
                <a:latin typeface="Century Gothic" pitchFamily="34" charset="0"/>
              </a:rPr>
              <a:t> «Урок безопасного Интернета для школьников»</a:t>
            </a:r>
            <a:endParaRPr lang="ru-RU" sz="2000" b="1" dirty="0">
              <a:latin typeface="Century Gothic" pitchFamily="34" charset="0"/>
            </a:endParaRPr>
          </a:p>
        </p:txBody>
      </p:sp>
    </p:spTree>
  </p:cSld>
  <p:clrMapOvr>
    <a:masterClrMapping/>
  </p:clrMapOvr>
  <p:transition spd="med">
    <p:strips dir="rd"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89100" y="215900"/>
            <a:ext cx="7040534" cy="9906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500" dirty="0" smtClean="0">
                <a:hlinkClick r:id="rId2"/>
              </a:rPr>
              <a:t/>
            </a:r>
            <a:br>
              <a:rPr lang="ru-RU" sz="2500" dirty="0" smtClean="0">
                <a:hlinkClick r:id="rId2"/>
              </a:rPr>
            </a:br>
            <a:r>
              <a:rPr lang="ru-RU" sz="2500" dirty="0" smtClean="0">
                <a:hlinkClick r:id="rId2"/>
              </a:rPr>
              <a:t/>
            </a:r>
            <a:br>
              <a:rPr lang="ru-RU" sz="2500" dirty="0" smtClean="0">
                <a:hlinkClick r:id="rId2"/>
              </a:rPr>
            </a:br>
            <a:r>
              <a:rPr lang="ru-RU" sz="2500" dirty="0" smtClean="0">
                <a:hlinkClick r:id="rId2"/>
              </a:rPr>
              <a:t/>
            </a:r>
            <a:br>
              <a:rPr lang="ru-RU" sz="2500" dirty="0" smtClean="0">
                <a:hlinkClick r:id="rId2"/>
              </a:rPr>
            </a:br>
            <a:r>
              <a:rPr lang="ru-RU" sz="2800" b="1" dirty="0" smtClean="0">
                <a:solidFill>
                  <a:schemeClr val="tx1"/>
                </a:solidFill>
                <a:latin typeface="Century Gothic" pitchFamily="34" charset="0"/>
              </a:rPr>
              <a:t>Компания </a:t>
            </a:r>
            <a:r>
              <a:rPr lang="en-US" sz="2800" b="1" dirty="0" smtClean="0">
                <a:solidFill>
                  <a:schemeClr val="tx1"/>
                </a:solidFill>
                <a:latin typeface="Century Gothic" pitchFamily="34" charset="0"/>
              </a:rPr>
              <a:t>Microsoft</a:t>
            </a:r>
            <a:br>
              <a:rPr lang="en-US" sz="2800" b="1" dirty="0" smtClean="0">
                <a:solidFill>
                  <a:schemeClr val="tx1"/>
                </a:solidFill>
                <a:latin typeface="Century Gothic" pitchFamily="34" charset="0"/>
              </a:rPr>
            </a:br>
            <a:r>
              <a:rPr lang="ru-RU" sz="2800" b="1" dirty="0" smtClean="0">
                <a:solidFill>
                  <a:schemeClr val="tx1"/>
                </a:solidFill>
                <a:latin typeface="Century Gothic" pitchFamily="34" charset="0"/>
              </a:rPr>
              <a:t>http://www.microsoft.com/rus/athome/security/children/backtoschool.mspx.</a:t>
            </a:r>
            <a:r>
              <a:rPr lang="ru-RU" sz="3100" b="1" dirty="0" smtClean="0">
                <a:solidFill>
                  <a:schemeClr val="tx1"/>
                </a:solidFill>
                <a:latin typeface="Century Gothic" pitchFamily="34" charset="0"/>
              </a:rPr>
              <a:t/>
            </a:r>
            <a:br>
              <a:rPr lang="ru-RU" sz="3100" b="1" dirty="0" smtClean="0">
                <a:solidFill>
                  <a:schemeClr val="tx1"/>
                </a:solidFill>
                <a:latin typeface="Century Gothic" pitchFamily="34" charset="0"/>
              </a:rPr>
            </a:br>
            <a:r>
              <a:rPr lang="ru-RU" sz="3600" dirty="0" smtClean="0">
                <a:latin typeface="Book Antiqua" pitchFamily="18" charset="0"/>
              </a:rPr>
              <a:t/>
            </a:r>
            <a:br>
              <a:rPr lang="ru-RU" sz="3600" dirty="0" smtClean="0">
                <a:latin typeface="Book Antiqua" pitchFamily="18" charset="0"/>
              </a:rPr>
            </a:br>
            <a:endParaRPr lang="ru-RU" sz="3600" dirty="0">
              <a:latin typeface="Book Antiqua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01800" y="1511300"/>
            <a:ext cx="6985000" cy="2417766"/>
          </a:xfrm>
        </p:spPr>
        <p:txBody>
          <a:bodyPr>
            <a:normAutofit fontScale="55000" lnSpcReduction="20000"/>
          </a:bodyPr>
          <a:lstStyle/>
          <a:p>
            <a:endParaRPr lang="ru-RU" dirty="0" smtClean="0"/>
          </a:p>
          <a:p>
            <a:pPr marL="365125" indent="-365125">
              <a:buFont typeface="Wingdings" pitchFamily="2" charset="2"/>
              <a:buChar char="q"/>
              <a:tabLst>
                <a:tab pos="0" algn="l"/>
              </a:tabLst>
            </a:pPr>
            <a:r>
              <a:rPr lang="ru-RU" sz="3500" dirty="0" smtClean="0">
                <a:latin typeface="Bookman Old Style" pitchFamily="18" charset="0"/>
              </a:rPr>
              <a:t>Много полезных советов по компьютерной безопасности для детей разных возрастов, педагогов и родителей.</a:t>
            </a:r>
          </a:p>
          <a:p>
            <a:pPr>
              <a:buFont typeface="Wingdings" pitchFamily="2" charset="2"/>
              <a:buChar char="q"/>
            </a:pPr>
            <a:r>
              <a:rPr lang="ru-RU" sz="3500" dirty="0" smtClean="0">
                <a:latin typeface="Bookman Old Style" pitchFamily="18" charset="0"/>
              </a:rPr>
              <a:t>Подборка ссылок на материалы ежегодных всероссийских уроков информатики, посвященных безопасности детей в Интернете.</a:t>
            </a:r>
          </a:p>
          <a:p>
            <a:pPr>
              <a:buFont typeface="Wingdings" pitchFamily="2" charset="2"/>
              <a:buChar char="q"/>
            </a:pPr>
            <a:r>
              <a:rPr lang="ru-RU" sz="3500" dirty="0" smtClean="0">
                <a:latin typeface="Bookman Old Style" pitchFamily="18" charset="0"/>
              </a:rPr>
              <a:t>Программное обеспечение, которое можно скачать с сайта компании</a:t>
            </a:r>
          </a:p>
          <a:p>
            <a:pPr>
              <a:buNone/>
            </a:pPr>
            <a:endParaRPr lang="ru-RU" sz="3500" dirty="0" smtClean="0">
              <a:latin typeface="Bookman Old Style" pitchFamily="18" charset="0"/>
            </a:endParaRPr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 t="4672"/>
          <a:stretch>
            <a:fillRect/>
          </a:stretch>
        </p:blipFill>
        <p:spPr bwMode="auto">
          <a:xfrm>
            <a:off x="2341880" y="3695700"/>
            <a:ext cx="554482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strips dir="rd"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78000" y="365127"/>
            <a:ext cx="6737350" cy="727074"/>
          </a:xfrm>
        </p:spPr>
        <p:txBody>
          <a:bodyPr/>
          <a:lstStyle/>
          <a:p>
            <a:pPr algn="ctr"/>
            <a:r>
              <a:rPr lang="ru-RU" b="1" dirty="0" smtClean="0">
                <a:latin typeface="Century Gothic" pitchFamily="34" charset="0"/>
              </a:rPr>
              <a:t>Фонд развития Интернета</a:t>
            </a:r>
            <a:endParaRPr lang="ru-RU" b="1" dirty="0">
              <a:latin typeface="Century Gothic" pitchFamily="34" charset="0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21355" y="1089024"/>
            <a:ext cx="7739489" cy="551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1403241405"/>
      </p:ext>
    </p:extLst>
  </p:cSld>
  <p:clrMapOvr>
    <a:masterClrMapping/>
  </p:clrMapOvr>
  <p:transition spd="med">
    <p:strips dir="rd"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internet-explorer копия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7489" y="149226"/>
            <a:ext cx="656492" cy="758825"/>
          </a:xfrm>
          <a:prstGeom prst="rect">
            <a:avLst/>
          </a:prstGeom>
          <a:noFill/>
          <a:effectLst>
            <a:outerShdw dist="35921" dir="2700000" algn="ctr" rotWithShape="0">
              <a:schemeClr val="tx1"/>
            </a:outerShdw>
          </a:effectLst>
        </p:spPr>
      </p:pic>
      <p:sp>
        <p:nvSpPr>
          <p:cNvPr id="25603" name="WordArt 3"/>
          <p:cNvSpPr>
            <a:spLocks noChangeArrowheads="1" noChangeShapeType="1" noTextEdit="1"/>
          </p:cNvSpPr>
          <p:nvPr/>
        </p:nvSpPr>
        <p:spPr bwMode="auto">
          <a:xfrm>
            <a:off x="252046" y="2997201"/>
            <a:ext cx="4652597" cy="3603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r"/>
            <a:r>
              <a:rPr lang="ru-RU" sz="3600" kern="10" dirty="0">
                <a:ln w="9525">
                  <a:noFill/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chemeClr val="tx1"/>
                  </a:outerShdw>
                </a:effectLst>
                <a:latin typeface="Bookman Old Style"/>
              </a:rPr>
              <a:t>обратись на Линию помощи</a:t>
            </a:r>
          </a:p>
        </p:txBody>
      </p:sp>
      <p:sp>
        <p:nvSpPr>
          <p:cNvPr id="25604" name="WordArt 4" descr="радуга"/>
          <p:cNvSpPr>
            <a:spLocks noChangeArrowheads="1" noChangeShapeType="1" noTextEdit="1"/>
          </p:cNvSpPr>
          <p:nvPr/>
        </p:nvSpPr>
        <p:spPr bwMode="auto">
          <a:xfrm>
            <a:off x="698484" y="3503614"/>
            <a:ext cx="4985238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ru-RU" sz="3600" b="1" kern="10" dirty="0">
                <a:ln w="6350">
                  <a:solidFill>
                    <a:srgbClr val="FFFF00"/>
                  </a:solidFill>
                  <a:round/>
                  <a:headEnd/>
                  <a:tailEnd/>
                </a:ln>
                <a:blipFill dpi="0" rotWithShape="1">
                  <a:blip r:embed="rId3"/>
                  <a:srcRect/>
                  <a:stretch>
                    <a:fillRect/>
                  </a:stretch>
                </a:blipFill>
                <a:effectLst>
                  <a:outerShdw dist="53882" dir="2700000" algn="ctr" rotWithShape="0">
                    <a:schemeClr val="tx1">
                      <a:alpha val="50000"/>
                    </a:schemeClr>
                  </a:outerShdw>
                </a:effectLst>
                <a:latin typeface="Bookman Old Style"/>
              </a:rPr>
              <a:t>"Дети </a:t>
            </a:r>
            <a:r>
              <a:rPr lang="ru-RU" sz="3600" b="1" kern="10" dirty="0" err="1">
                <a:ln w="6350">
                  <a:solidFill>
                    <a:srgbClr val="FFFF00"/>
                  </a:solidFill>
                  <a:round/>
                  <a:headEnd/>
                  <a:tailEnd/>
                </a:ln>
                <a:blipFill dpi="0" rotWithShape="1">
                  <a:blip r:embed="rId3"/>
                  <a:srcRect/>
                  <a:stretch>
                    <a:fillRect/>
                  </a:stretch>
                </a:blipFill>
                <a:effectLst>
                  <a:outerShdw dist="53882" dir="2700000" algn="ctr" rotWithShape="0">
                    <a:schemeClr val="tx1">
                      <a:alpha val="50000"/>
                    </a:schemeClr>
                  </a:outerShdw>
                </a:effectLst>
                <a:latin typeface="Bookman Old Style"/>
              </a:rPr>
              <a:t>онлайн</a:t>
            </a:r>
            <a:r>
              <a:rPr lang="ru-RU" sz="3600" b="1" kern="10" dirty="0">
                <a:ln w="6350">
                  <a:solidFill>
                    <a:srgbClr val="FFFF00"/>
                  </a:solidFill>
                  <a:round/>
                  <a:headEnd/>
                  <a:tailEnd/>
                </a:ln>
                <a:blipFill dpi="0" rotWithShape="1">
                  <a:blip r:embed="rId3"/>
                  <a:srcRect/>
                  <a:stretch>
                    <a:fillRect/>
                  </a:stretch>
                </a:blipFill>
                <a:effectLst>
                  <a:outerShdw dist="53882" dir="2700000" algn="ctr" rotWithShape="0">
                    <a:schemeClr val="tx1">
                      <a:alpha val="50000"/>
                    </a:schemeClr>
                  </a:outerShdw>
                </a:effectLst>
                <a:latin typeface="Bookman Old Style"/>
              </a:rPr>
              <a:t>"</a:t>
            </a:r>
          </a:p>
        </p:txBody>
      </p:sp>
      <p:sp>
        <p:nvSpPr>
          <p:cNvPr id="25605" name="WordArt 5"/>
          <p:cNvSpPr>
            <a:spLocks noChangeArrowheads="1" noChangeShapeType="1" noTextEdit="1"/>
          </p:cNvSpPr>
          <p:nvPr/>
        </p:nvSpPr>
        <p:spPr bwMode="auto">
          <a:xfrm>
            <a:off x="252047" y="4365626"/>
            <a:ext cx="3654669" cy="3603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>
                <a:ln w="9525">
                  <a:noFill/>
                  <a:round/>
                  <a:headEnd/>
                  <a:tailEnd/>
                </a:ln>
                <a:solidFill>
                  <a:srgbClr val="BDCDFF"/>
                </a:solidFill>
                <a:effectLst>
                  <a:outerShdw dist="35921" dir="2700000" algn="ctr" rotWithShape="0">
                    <a:schemeClr val="tx1"/>
                  </a:outerShdw>
                </a:effectLst>
                <a:latin typeface="Bookman Old Style"/>
              </a:rPr>
              <a:t>Звони по телефону</a:t>
            </a:r>
          </a:p>
        </p:txBody>
      </p:sp>
      <p:sp>
        <p:nvSpPr>
          <p:cNvPr id="25607" name="Text Box 7"/>
          <p:cNvSpPr txBox="1">
            <a:spLocks noChangeArrowheads="1"/>
          </p:cNvSpPr>
          <p:nvPr/>
        </p:nvSpPr>
        <p:spPr bwMode="auto">
          <a:xfrm>
            <a:off x="825500" y="368300"/>
            <a:ext cx="8133862" cy="2062103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306000">
            <a:spAutoFit/>
          </a:bodyPr>
          <a:lstStyle/>
          <a:p>
            <a:pPr>
              <a:defRPr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если тебя оскорбляют и преследуют в Интернете; </a:t>
            </a:r>
          </a:p>
          <a:p>
            <a:pPr>
              <a:defRPr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                                </a:t>
            </a:r>
            <a:br>
              <a:rPr lang="ru-RU" sz="1600" dirty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если тебе делают неприличные предложения в Интернете;</a:t>
            </a:r>
            <a:br>
              <a:rPr lang="ru-RU" sz="1600" dirty="0">
                <a:latin typeface="Times New Roman" pitchFamily="18" charset="0"/>
                <a:cs typeface="Times New Roman" pitchFamily="18" charset="0"/>
              </a:rPr>
            </a:br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если ты стал жертвой сетевых мошенников;</a:t>
            </a:r>
          </a:p>
          <a:p>
            <a:pPr>
              <a:defRPr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dirty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если ты столкнулся с опасностью во время пользования сетью Интернет или мобильной связью</a:t>
            </a:r>
          </a:p>
        </p:txBody>
      </p:sp>
      <p:pic>
        <p:nvPicPr>
          <p:cNvPr id="2" name="Picture 8" descr="3str3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15866" y="549276"/>
            <a:ext cx="263769" cy="20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8" name="Picture 9" descr="3str3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15866" y="1052514"/>
            <a:ext cx="263769" cy="20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9" name="Picture 10" descr="3str3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15866" y="1557339"/>
            <a:ext cx="263769" cy="20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10" name="Picture 11" descr="3str3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15866" y="2060576"/>
            <a:ext cx="263769" cy="20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14" name="WordArt 14"/>
          <p:cNvSpPr>
            <a:spLocks noChangeArrowheads="1" noChangeShapeType="1" noTextEdit="1"/>
          </p:cNvSpPr>
          <p:nvPr/>
        </p:nvSpPr>
        <p:spPr bwMode="auto">
          <a:xfrm>
            <a:off x="357158" y="4929198"/>
            <a:ext cx="4105639" cy="73500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CC0000"/>
                </a:solidFill>
                <a:effectLst>
                  <a:outerShdw dist="28398" dir="3806097" algn="ctr" rotWithShape="0">
                    <a:schemeClr val="tx1"/>
                  </a:outerShdw>
                </a:effectLst>
                <a:latin typeface="Bookman Old Style"/>
              </a:rPr>
              <a:t>8−800−25−000−15</a:t>
            </a:r>
          </a:p>
        </p:txBody>
      </p:sp>
      <p:sp>
        <p:nvSpPr>
          <p:cNvPr id="25612" name="WordArt 15"/>
          <p:cNvSpPr>
            <a:spLocks noChangeArrowheads="1" noChangeShapeType="1" noTextEdit="1"/>
          </p:cNvSpPr>
          <p:nvPr/>
        </p:nvSpPr>
        <p:spPr bwMode="auto">
          <a:xfrm>
            <a:off x="5436577" y="5227639"/>
            <a:ext cx="3522785" cy="2889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 dirty="0">
                <a:ln w="9525">
                  <a:noFill/>
                  <a:round/>
                  <a:headEnd/>
                  <a:tailEnd/>
                </a:ln>
                <a:solidFill>
                  <a:srgbClr val="000080"/>
                </a:solidFill>
                <a:latin typeface="Bookman Old Style"/>
              </a:rPr>
              <a:t>или пиши по адресу</a:t>
            </a:r>
          </a:p>
        </p:txBody>
      </p:sp>
      <p:sp>
        <p:nvSpPr>
          <p:cNvPr id="25613" name="Text Box 16"/>
          <p:cNvSpPr txBox="1">
            <a:spLocks noChangeArrowheads="1"/>
          </p:cNvSpPr>
          <p:nvPr/>
        </p:nvSpPr>
        <p:spPr bwMode="auto">
          <a:xfrm>
            <a:off x="3992195" y="5499100"/>
            <a:ext cx="4948605" cy="677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endParaRPr lang="ru-RU" sz="200" b="1" i="1" dirty="0">
              <a:solidFill>
                <a:srgbClr val="000099"/>
              </a:solidFill>
            </a:endParaRPr>
          </a:p>
          <a:p>
            <a:endParaRPr lang="ru-RU" sz="200" b="1" i="1" dirty="0">
              <a:solidFill>
                <a:srgbClr val="000099"/>
              </a:solidFill>
            </a:endParaRPr>
          </a:p>
          <a:p>
            <a:endParaRPr lang="ru-RU" sz="200" b="1" i="1" dirty="0">
              <a:solidFill>
                <a:srgbClr val="000099"/>
              </a:solidFill>
            </a:endParaRPr>
          </a:p>
          <a:p>
            <a:endParaRPr lang="ru-RU" sz="200" b="1" i="1" dirty="0">
              <a:solidFill>
                <a:srgbClr val="000099"/>
              </a:solidFill>
            </a:endParaRPr>
          </a:p>
          <a:p>
            <a:pPr algn="r"/>
            <a:r>
              <a:rPr lang="ru-RU" sz="3000" b="1" dirty="0" err="1" smtClean="0">
                <a:latin typeface="Times New Roman" pitchFamily="18" charset="0"/>
                <a:cs typeface="Times New Roman" pitchFamily="18" charset="0"/>
              </a:rPr>
              <a:t>helpline@detionline.org</a:t>
            </a:r>
            <a:r>
              <a:rPr lang="ru-RU" sz="3000" b="1" dirty="0">
                <a:latin typeface="Times New Roman" pitchFamily="18" charset="0"/>
                <a:cs typeface="Times New Roman" pitchFamily="18" charset="0"/>
              </a:rPr>
              <a:t>/</a:t>
            </a:r>
          </a:p>
        </p:txBody>
      </p:sp>
      <p:sp>
        <p:nvSpPr>
          <p:cNvPr id="3" name="AutoShape 18">
            <a:hlinkClick r:id="" action="ppaction://hlinkshowjump?jump=endshow" highlightClick="1"/>
          </p:cNvPr>
          <p:cNvSpPr>
            <a:spLocks noChangeArrowheads="1"/>
          </p:cNvSpPr>
          <p:nvPr/>
        </p:nvSpPr>
        <p:spPr bwMode="auto">
          <a:xfrm>
            <a:off x="406400" y="0"/>
            <a:ext cx="983274" cy="1052513"/>
          </a:xfrm>
          <a:prstGeom prst="actionButtonBlank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15864" y="3048000"/>
            <a:ext cx="3139842" cy="17652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Прямоугольник 15"/>
          <p:cNvSpPr/>
          <p:nvPr/>
        </p:nvSpPr>
        <p:spPr>
          <a:xfrm>
            <a:off x="406400" y="5780782"/>
            <a:ext cx="41529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en-US" sz="2800" b="1" dirty="0" smtClean="0">
                <a:solidFill>
                  <a:prstClr val="black"/>
                </a:solidFill>
                <a:latin typeface="Book Antiqua" pitchFamily="18" charset="0"/>
                <a:hlinkClick r:id="rId6"/>
              </a:rPr>
              <a:t>http://detionline.com</a:t>
            </a:r>
            <a:r>
              <a:rPr lang="en-US" sz="3200" b="1" dirty="0" smtClean="0">
                <a:solidFill>
                  <a:prstClr val="black"/>
                </a:solidFill>
                <a:latin typeface="Book Antiqua" pitchFamily="18" charset="0"/>
                <a:hlinkClick r:id="rId6"/>
              </a:rPr>
              <a:t>/</a:t>
            </a:r>
            <a:endParaRPr lang="ru-RU" sz="3200" b="1" dirty="0" smtClean="0">
              <a:solidFill>
                <a:prstClr val="black"/>
              </a:solidFill>
              <a:latin typeface="Book Antiqua" pitchFamily="18" charset="0"/>
            </a:endParaRPr>
          </a:p>
        </p:txBody>
      </p:sp>
    </p:spTree>
  </p:cSld>
  <p:clrMapOvr>
    <a:masterClrMapping/>
  </p:clrMapOvr>
  <p:transition spd="med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3000" fill="hold"/>
                                        <p:tgtEl>
                                          <p:spTgt spid="256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6600"/>
                                      </p:to>
                                    </p:animClr>
                                    <p:animClr clrSpc="rgb" dir="cw">
                                      <p:cBhvr>
                                        <p:cTn id="7" dur="3000" fill="hold"/>
                                        <p:tgtEl>
                                          <p:spTgt spid="256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00"/>
                                      </p:to>
                                    </p:animClr>
                                    <p:set>
                                      <p:cBhvr>
                                        <p:cTn id="8" dur="3000" fill="hold"/>
                                        <p:tgtEl>
                                          <p:spTgt spid="256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3000" fill="hold"/>
                                        <p:tgtEl>
                                          <p:spTgt spid="256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14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14500" y="306773"/>
            <a:ext cx="6718300" cy="644363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 smtClean="0">
                <a:latin typeface="Century Gothic" pitchFamily="34" charset="0"/>
              </a:rPr>
              <a:t>Справочник по детской безопасности в интернете</a:t>
            </a:r>
            <a:endParaRPr lang="ru-RU" sz="2400" b="1" dirty="0">
              <a:latin typeface="Century Gothic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5228" y="1219842"/>
            <a:ext cx="5127398" cy="2882754"/>
          </a:xfrm>
          <a:prstGeom prst="rect">
            <a:avLst/>
          </a:prstGeom>
          <a:noFill/>
          <a:ln w="19050">
            <a:solidFill>
              <a:schemeClr val="accent5">
                <a:lumMod val="50000"/>
              </a:schemeClr>
            </a:solidFill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3429000"/>
            <a:ext cx="5865191" cy="3297560"/>
          </a:xfrm>
          <a:prstGeom prst="rect">
            <a:avLst/>
          </a:prstGeom>
          <a:noFill/>
          <a:ln w="19050">
            <a:solidFill>
              <a:schemeClr val="accent5">
                <a:lumMod val="50000"/>
              </a:schemeClr>
            </a:solidFill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4269695642"/>
      </p:ext>
    </p:extLst>
  </p:cSld>
  <p:clrMapOvr>
    <a:masterClrMapping/>
  </p:clrMapOvr>
  <p:transition spd="med">
    <p:strips dir="rd"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5424" y="1597012"/>
            <a:ext cx="6340123" cy="50720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Скругленный прямоугольник 2"/>
          <p:cNvSpPr/>
          <p:nvPr/>
        </p:nvSpPr>
        <p:spPr>
          <a:xfrm>
            <a:off x="1638300" y="214290"/>
            <a:ext cx="6719914" cy="142876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www.saferunet.ru </a:t>
            </a:r>
          </a:p>
          <a:p>
            <a:pPr algn="ctr"/>
            <a:r>
              <a:rPr lang="ru-RU" sz="2800" b="1" dirty="0" smtClean="0">
                <a:latin typeface="Bookman Old Style" pitchFamily="18" charset="0"/>
              </a:rPr>
              <a:t>Национального узла интернет- безопасности в России</a:t>
            </a:r>
            <a:endParaRPr lang="ru-RU" sz="2800" b="1" dirty="0">
              <a:solidFill>
                <a:srgbClr val="C00000"/>
              </a:solidFill>
              <a:latin typeface="Bookman Old Style" pitchFamily="18" charset="0"/>
              <a:cs typeface="Times New Roman" pitchFamily="18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4714876" y="5357802"/>
            <a:ext cx="4071966" cy="150019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«Линия помощи»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 в Интернете и по телефону 8-800-200-24-00 (проблемы похищений и вовлечения в сексуальную эксплуатацию – партнеры Коалиция Ангел)</a:t>
            </a:r>
          </a:p>
        </p:txBody>
      </p:sp>
    </p:spTree>
  </p:cSld>
  <p:clrMapOvr>
    <a:masterClrMapping/>
  </p:clrMapOvr>
  <p:transition spd="med">
    <p:strips dir="rd"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498600" y="282556"/>
            <a:ext cx="7480300" cy="568344"/>
          </a:xfrm>
        </p:spPr>
        <p:txBody>
          <a:bodyPr>
            <a:noAutofit/>
          </a:bodyPr>
          <a:lstStyle/>
          <a:p>
            <a:pPr algn="ctr"/>
            <a:r>
              <a:rPr lang="ru-RU" sz="2800" dirty="0" smtClean="0">
                <a:solidFill>
                  <a:schemeClr val="tx1"/>
                </a:solidFill>
                <a:latin typeface="Bookman Old Style" pitchFamily="18" charset="0"/>
              </a:rPr>
              <a:t>Дружественный Рунет.</a:t>
            </a:r>
            <a:br>
              <a:rPr lang="ru-RU" sz="2800" dirty="0" smtClean="0">
                <a:solidFill>
                  <a:schemeClr val="tx1"/>
                </a:solidFill>
                <a:latin typeface="Bookman Old Style" pitchFamily="18" charset="0"/>
              </a:rPr>
            </a:br>
            <a:r>
              <a:rPr lang="ru-RU" sz="2800" u="sng" dirty="0" smtClean="0">
                <a:solidFill>
                  <a:schemeClr val="tx1"/>
                </a:solidFill>
                <a:latin typeface="Bookman Old Style" pitchFamily="18" charset="0"/>
              </a:rPr>
              <a:t> http://www.friendlyrunet.ru/safety</a:t>
            </a:r>
            <a:endParaRPr lang="ru-RU" sz="2800" dirty="0">
              <a:solidFill>
                <a:schemeClr val="tx1"/>
              </a:solidFill>
              <a:latin typeface="Bookman Old Style" pitchFamily="18" charset="0"/>
            </a:endParaRPr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8652" r="5342" b="6059"/>
          <a:stretch>
            <a:fillRect/>
          </a:stretch>
        </p:blipFill>
        <p:spPr bwMode="auto">
          <a:xfrm>
            <a:off x="1539855" y="1333500"/>
            <a:ext cx="7135573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>
    <p:strips dir="rd"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Текст 6"/>
          <p:cNvSpPr>
            <a:spLocks noGrp="1"/>
          </p:cNvSpPr>
          <p:nvPr>
            <p:ph type="body" sz="half" idx="2"/>
          </p:nvPr>
        </p:nvSpPr>
        <p:spPr>
          <a:xfrm>
            <a:off x="1600200" y="5410200"/>
            <a:ext cx="7315200" cy="1115144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just"/>
            <a:r>
              <a:rPr lang="ru-RU" sz="1800" dirty="0">
                <a:latin typeface="Century Gothic" pitchFamily="34" charset="0"/>
              </a:rPr>
              <a:t>Программа составлена </a:t>
            </a:r>
            <a:r>
              <a:rPr lang="ru-RU" sz="1800" dirty="0" smtClean="0">
                <a:latin typeface="Century Gothic" pitchFamily="34" charset="0"/>
              </a:rPr>
              <a:t>специалистами Ульяновской областной библиотекой для детей и юношества им. С. Т. Аксакова исходя </a:t>
            </a:r>
            <a:r>
              <a:rPr lang="ru-RU" sz="1800" dirty="0">
                <a:latin typeface="Century Gothic" pitchFamily="34" charset="0"/>
              </a:rPr>
              <a:t>из научных теоретических воззрений Н.И. </a:t>
            </a:r>
            <a:r>
              <a:rPr lang="ru-RU" sz="1800" dirty="0" err="1">
                <a:latin typeface="Century Gothic" pitchFamily="34" charset="0"/>
              </a:rPr>
              <a:t>Гендиной</a:t>
            </a:r>
            <a:r>
              <a:rPr lang="ru-RU" sz="1800" dirty="0">
                <a:latin typeface="Century Gothic" pitchFamily="34" charset="0"/>
              </a:rPr>
              <a:t>, Е.В. Косолаповой и др. </a:t>
            </a:r>
            <a:r>
              <a:rPr lang="ru-RU" sz="1800" dirty="0" err="1">
                <a:latin typeface="Century Gothic" pitchFamily="34" charset="0"/>
              </a:rPr>
              <a:t>библиотековедов</a:t>
            </a:r>
            <a:endParaRPr lang="ru-RU" sz="1800" dirty="0">
              <a:latin typeface="Century Gothic" pitchFamily="34" charset="0"/>
            </a:endParaRPr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600200" y="4635500"/>
            <a:ext cx="7543800" cy="685800"/>
          </a:xfrm>
        </p:spPr>
        <p:txBody>
          <a:bodyPr>
            <a:noAutofit/>
          </a:bodyPr>
          <a:lstStyle/>
          <a:p>
            <a:pPr algn="ctr"/>
            <a:r>
              <a:rPr lang="ru-RU" sz="1600" b="1" dirty="0" smtClean="0">
                <a:latin typeface="Century Gothic" pitchFamily="34" charset="0"/>
              </a:rPr>
              <a:t>Областная межведомственная программа «Информационная культура личности»</a:t>
            </a:r>
            <a:endParaRPr lang="ru-RU" sz="1600" b="1" dirty="0">
              <a:latin typeface="Century Gothic" pitchFamily="34" charset="0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type="pic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8563" t="21529" r="12956" b="7514"/>
          <a:stretch/>
        </p:blipFill>
        <p:spPr bwMode="auto">
          <a:xfrm>
            <a:off x="1979712" y="332656"/>
            <a:ext cx="6192688" cy="4320480"/>
          </a:xfrm>
          <a:prstGeom prst="rect">
            <a:avLst/>
          </a:prstGeom>
          <a:ln/>
          <a:ex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xmlns="" val="1871565471"/>
      </p:ext>
    </p:extLst>
  </p:cSld>
  <p:clrMapOvr>
    <a:masterClrMapping/>
  </p:clrMapOvr>
  <p:transition spd="med">
    <p:strips dir="rd"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46728" y="0"/>
            <a:ext cx="6668621" cy="1613647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latin typeface="Century Gothic" pitchFamily="34" charset="0"/>
                <a:cs typeface="Times New Roman" pitchFamily="18" charset="0"/>
              </a:rPr>
              <a:t>«Информационная культура личности»</a:t>
            </a:r>
            <a:br>
              <a:rPr lang="ru-RU" sz="2800" b="1" dirty="0">
                <a:solidFill>
                  <a:schemeClr val="accent2">
                    <a:lumMod val="50000"/>
                  </a:schemeClr>
                </a:solidFill>
                <a:latin typeface="Century Gothic" pitchFamily="34" charset="0"/>
                <a:cs typeface="Times New Roman" pitchFamily="18" charset="0"/>
              </a:rPr>
            </a:b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latin typeface="Century Gothic" pitchFamily="34" charset="0"/>
                <a:cs typeface="Times New Roman" pitchFamily="18" charset="0"/>
              </a:rPr>
              <a:t>3 </a:t>
            </a: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Century Gothic" pitchFamily="34" charset="0"/>
                <a:cs typeface="Times New Roman" pitchFamily="18" charset="0"/>
              </a:rPr>
              <a:t>уровня </a:t>
            </a: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latin typeface="Century Gothic" pitchFamily="34" charset="0"/>
                <a:cs typeface="Times New Roman" pitchFamily="18" charset="0"/>
              </a:rPr>
              <a:t>программы</a:t>
            </a:r>
            <a:endParaRPr lang="ru-RU" sz="2800" dirty="0">
              <a:solidFill>
                <a:schemeClr val="accent2">
                  <a:lumMod val="50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555844" y="1825624"/>
            <a:ext cx="6959505" cy="4370459"/>
          </a:xfrm>
        </p:spPr>
        <p:txBody>
          <a:bodyPr/>
          <a:lstStyle/>
          <a:p>
            <a:r>
              <a:rPr lang="en-US" sz="2400" b="1" dirty="0">
                <a:solidFill>
                  <a:srgbClr val="C00000"/>
                </a:solidFill>
              </a:rPr>
              <a:t>I</a:t>
            </a:r>
            <a:r>
              <a:rPr lang="ru-RU" sz="2400" b="1" dirty="0">
                <a:solidFill>
                  <a:srgbClr val="C00000"/>
                </a:solidFill>
              </a:rPr>
              <a:t> уровень  </a:t>
            </a:r>
            <a:r>
              <a:rPr lang="ru-RU" sz="2400" b="1" dirty="0"/>
              <a:t>«Основы информационной грамотности» </a:t>
            </a:r>
            <a:r>
              <a:rPr lang="ru-RU" sz="2400" dirty="0"/>
              <a:t>- это блок для дошкольников  и обучающиеся 1-4 классов; </a:t>
            </a:r>
          </a:p>
          <a:p>
            <a:r>
              <a:rPr lang="en-US" sz="2400" b="1" dirty="0">
                <a:solidFill>
                  <a:srgbClr val="C00000"/>
                </a:solidFill>
              </a:rPr>
              <a:t>II</a:t>
            </a:r>
            <a:r>
              <a:rPr lang="ru-RU" sz="2400" b="1" dirty="0">
                <a:solidFill>
                  <a:srgbClr val="C00000"/>
                </a:solidFill>
              </a:rPr>
              <a:t> уровень </a:t>
            </a:r>
            <a:r>
              <a:rPr lang="ru-RU" sz="2400" b="1" dirty="0"/>
              <a:t>«В мире информации» </a:t>
            </a:r>
            <a:r>
              <a:rPr lang="ru-RU" sz="2400" dirty="0"/>
              <a:t>– для обучающихся  5-8 классов;</a:t>
            </a:r>
          </a:p>
          <a:p>
            <a:r>
              <a:rPr lang="en-US" sz="2400" b="1" dirty="0">
                <a:solidFill>
                  <a:srgbClr val="C00000"/>
                </a:solidFill>
              </a:rPr>
              <a:t>III</a:t>
            </a:r>
            <a:r>
              <a:rPr lang="ru-RU" sz="2400" b="1" dirty="0">
                <a:solidFill>
                  <a:srgbClr val="C00000"/>
                </a:solidFill>
              </a:rPr>
              <a:t> уровень </a:t>
            </a:r>
            <a:r>
              <a:rPr lang="ru-RU" sz="2400" b="1" dirty="0"/>
              <a:t>«Информационная культура – вторая грамотность»</a:t>
            </a:r>
            <a:r>
              <a:rPr lang="ru-RU" sz="2400" dirty="0"/>
              <a:t> –  обучающихся 9-11 классов, а также обучающихся ПУ, колледжей, лицеев.</a:t>
            </a:r>
          </a:p>
          <a:p>
            <a:r>
              <a:rPr lang="ru-RU" sz="2400" dirty="0"/>
              <a:t>Продолжительность занятий – 45 минут.</a:t>
            </a:r>
          </a:p>
          <a:p>
            <a:r>
              <a:rPr lang="ru-RU" sz="2400" dirty="0"/>
              <a:t>Все три ступени дополнены вариативной частью.</a:t>
            </a:r>
          </a:p>
          <a:p>
            <a:pPr>
              <a:buNone/>
            </a:pPr>
            <a:r>
              <a:rPr lang="ru-RU" sz="2400" b="1" dirty="0"/>
              <a:t>Обучение в объёме 133 часов.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873960502"/>
      </p:ext>
    </p:extLst>
  </p:cSld>
  <p:clrMapOvr>
    <a:masterClrMapping/>
  </p:clrMapOvr>
  <p:transition spd="med">
    <p:strips dir="rd"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ИКЛ 18.10.130003.TIF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/>
          </a:blip>
          <a:srcRect r="29912" b="30130"/>
          <a:stretch>
            <a:fillRect/>
          </a:stretch>
        </p:blipFill>
        <p:spPr>
          <a:xfrm rot="20014889">
            <a:off x="1115039" y="1155863"/>
            <a:ext cx="3445991" cy="4857866"/>
          </a:xfrm>
        </p:spPr>
      </p:pic>
      <p:pic>
        <p:nvPicPr>
          <p:cNvPr id="5" name="Рисунок 4" descr="ИКЛ 18.10.130004.TIF"/>
          <p:cNvPicPr>
            <a:picLocks noChangeAspect="1"/>
          </p:cNvPicPr>
          <p:nvPr/>
        </p:nvPicPr>
        <p:blipFill>
          <a:blip r:embed="rId3" cstate="print">
            <a:lum/>
          </a:blip>
          <a:srcRect t="3125" r="29377" b="25000"/>
          <a:stretch>
            <a:fillRect/>
          </a:stretch>
        </p:blipFill>
        <p:spPr>
          <a:xfrm rot="1212384">
            <a:off x="4770518" y="1228140"/>
            <a:ext cx="3591358" cy="5168681"/>
          </a:xfrm>
          <a:prstGeom prst="rect">
            <a:avLst/>
          </a:prstGeom>
        </p:spPr>
      </p:pic>
    </p:spTree>
  </p:cSld>
  <p:clrMapOvr>
    <a:masterClrMapping/>
  </p:clrMapOvr>
  <p:transition spd="med">
    <p:strips dir="rd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87500" y="190500"/>
            <a:ext cx="6953250" cy="1271589"/>
          </a:xfrm>
        </p:spPr>
        <p:txBody>
          <a:bodyPr/>
          <a:lstStyle/>
          <a:p>
            <a:pPr algn="ctr"/>
            <a:r>
              <a:rPr lang="ru-RU" dirty="0" err="1" smtClean="0">
                <a:latin typeface="Century Gothic" pitchFamily="34" charset="0"/>
              </a:rPr>
              <a:t>Вебландия</a:t>
            </a:r>
            <a:r>
              <a:rPr lang="ru-RU" dirty="0" smtClean="0">
                <a:latin typeface="Century Gothic" pitchFamily="34" charset="0"/>
              </a:rPr>
              <a:t> – ориентир в лучших безопасных детских ресурсах </a:t>
            </a:r>
            <a:endParaRPr lang="ru-RU" dirty="0">
              <a:latin typeface="Century Gothic" pitchFamily="34" charset="0"/>
            </a:endParaRPr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94045" y="1651001"/>
            <a:ext cx="7417599" cy="4462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strips dir="rd"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790700" y="317501"/>
            <a:ext cx="6724650" cy="8890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Раздел сайта «Безопасный Интернет»</a:t>
            </a:r>
            <a:br>
              <a:rPr lang="ru-RU" dirty="0" smtClean="0"/>
            </a:br>
            <a:r>
              <a:rPr lang="en-US" dirty="0" smtClean="0"/>
              <a:t>http://aksakovka.ru/nedelia-bezopasnogo-runeta/</a:t>
            </a:r>
            <a:endParaRPr lang="ru-RU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34240" y="1473200"/>
            <a:ext cx="7544660" cy="4241800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</p:spPr>
      </p:pic>
    </p:spTree>
  </p:cSld>
  <p:clrMapOvr>
    <a:masterClrMapping/>
  </p:clrMapOvr>
  <p:transition spd="med">
    <p:strips dir="rd"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4651" y="135602"/>
            <a:ext cx="7522943" cy="785818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200" b="1" dirty="0" smtClean="0">
                <a:solidFill>
                  <a:schemeClr val="accent1">
                    <a:lumMod val="50000"/>
                  </a:schemeClr>
                </a:solidFill>
                <a:latin typeface="Century Gothic" pitchFamily="34" charset="0"/>
                <a:cs typeface="Times New Roman" pitchFamily="18" charset="0"/>
              </a:rPr>
              <a:t>http://aksakovka.ru/izdaniia-biblioteki/</a:t>
            </a:r>
            <a:endParaRPr lang="ru-RU" sz="3200" b="1" dirty="0">
              <a:solidFill>
                <a:schemeClr val="accent1">
                  <a:lumMod val="50000"/>
                </a:schemeClr>
              </a:solidFill>
              <a:latin typeface="Century Gothic" pitchFamily="34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-2256" t="7223" b="5166"/>
          <a:stretch/>
        </p:blipFill>
        <p:spPr bwMode="auto">
          <a:xfrm>
            <a:off x="2169994" y="1050878"/>
            <a:ext cx="5178652" cy="2784144"/>
          </a:xfrm>
          <a:prstGeom prst="rect">
            <a:avLst/>
          </a:prstGeom>
          <a:noFill/>
          <a:ln w="28575">
            <a:solidFill>
              <a:srgbClr val="0070C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7" descr="Буклет Интернет-Вселенная копия.jpg"/>
          <p:cNvPicPr>
            <a:picLocks noChangeAspect="1"/>
          </p:cNvPicPr>
          <p:nvPr/>
        </p:nvPicPr>
        <p:blipFill>
          <a:blip r:embed="rId3" cstate="print"/>
          <a:srcRect l="48643"/>
          <a:stretch>
            <a:fillRect/>
          </a:stretch>
        </p:blipFill>
        <p:spPr bwMode="auto">
          <a:xfrm>
            <a:off x="1174845" y="3997919"/>
            <a:ext cx="2122147" cy="2860081"/>
          </a:xfrm>
          <a:prstGeom prst="rect">
            <a:avLst/>
          </a:prstGeom>
          <a:noFill/>
          <a:ln w="38100">
            <a:solidFill>
              <a:srgbClr val="0070C0"/>
            </a:solidFill>
            <a:miter lim="800000"/>
            <a:headEnd/>
            <a:tailEnd/>
          </a:ln>
        </p:spPr>
      </p:pic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1231330" y="4052117"/>
            <a:ext cx="195837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r>
              <a:rPr lang="ru-RU" sz="700" b="1" dirty="0">
                <a:latin typeface="Times New Roman" pitchFamily="18" charset="0"/>
                <a:cs typeface="Times New Roman" pitchFamily="18" charset="0"/>
              </a:rPr>
              <a:t>Ульяновская областная библиотека для детей и юношества имени С.Т. Аксакова</a:t>
            </a:r>
            <a:endParaRPr lang="ru-RU" sz="700" dirty="0"/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1218629" y="5873115"/>
            <a:ext cx="1958376" cy="984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>
              <a:defRPr/>
            </a:pPr>
            <a:endParaRPr lang="ru-RU" sz="1200" b="1" dirty="0"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sz="900" b="1" dirty="0">
                <a:latin typeface="Times New Roman" pitchFamily="18" charset="0"/>
                <a:cs typeface="Times New Roman" pitchFamily="18" charset="0"/>
              </a:rPr>
              <a:t>Памятка</a:t>
            </a:r>
            <a:endParaRPr lang="ru-RU" sz="900" dirty="0">
              <a:latin typeface="Arial" pitchFamily="34" charset="0"/>
            </a:endParaRPr>
          </a:p>
          <a:p>
            <a:pPr algn="ctr" eaLnBrk="0" hangingPunct="0">
              <a:defRPr/>
            </a:pPr>
            <a:r>
              <a:rPr lang="ru-RU" sz="1000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Правила </a:t>
            </a:r>
            <a:endParaRPr lang="ru-RU" sz="1000" dirty="0">
              <a:latin typeface="Arial" pitchFamily="34" charset="0"/>
            </a:endParaRPr>
          </a:p>
          <a:p>
            <a:pPr algn="ctr" eaLnBrk="0" hangingPunct="0">
              <a:defRPr/>
            </a:pPr>
            <a:r>
              <a:rPr lang="ru-RU" sz="1000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безопасного путешествия по </a:t>
            </a:r>
            <a:r>
              <a:rPr lang="ru-RU" sz="10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Интернет-Вселенной</a:t>
            </a:r>
            <a:endParaRPr lang="ru-RU" sz="1000" dirty="0">
              <a:latin typeface="Arial" pitchFamily="34" charset="0"/>
            </a:endParaRPr>
          </a:p>
          <a:p>
            <a:pPr algn="ctr" eaLnBrk="0" hangingPunct="0">
              <a:defRPr/>
            </a:pPr>
            <a:r>
              <a:rPr lang="ru-RU" sz="700" b="1" dirty="0">
                <a:latin typeface="Times New Roman" pitchFamily="18" charset="0"/>
                <a:cs typeface="Times New Roman" pitchFamily="18" charset="0"/>
              </a:rPr>
              <a:t>Ульяновск, 2010 год</a:t>
            </a:r>
            <a:endParaRPr lang="ru-RU" sz="700" dirty="0">
              <a:latin typeface="Arial" pitchFamily="34" charset="0"/>
            </a:endParaRPr>
          </a:p>
        </p:txBody>
      </p:sp>
      <p:pic>
        <p:nvPicPr>
          <p:cNvPr id="7" name="Содержимое 3" descr="2011-04-18 15-11-55_0075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6557938" y="4047670"/>
            <a:ext cx="1978925" cy="2810330"/>
          </a:xfrm>
          <a:prstGeom prst="rect">
            <a:avLst/>
          </a:prstGeom>
          <a:ln w="38100">
            <a:solidFill>
              <a:schemeClr val="accent5">
                <a:lumMod val="75000"/>
              </a:schemeClr>
            </a:solidFill>
          </a:ln>
        </p:spPr>
      </p:pic>
      <p:sp>
        <p:nvSpPr>
          <p:cNvPr id="8" name="Прямоугольник 7"/>
          <p:cNvSpPr/>
          <p:nvPr/>
        </p:nvSpPr>
        <p:spPr>
          <a:xfrm>
            <a:off x="3692624" y="3987800"/>
            <a:ext cx="2201778" cy="2870200"/>
          </a:xfrm>
          <a:prstGeom prst="rect">
            <a:avLst/>
          </a:prstGeom>
          <a:solidFill>
            <a:sysClr val="window" lastClr="FFFFFF"/>
          </a:solidFill>
          <a:ln w="38100" cap="flat" cmpd="sng" algn="ctr">
            <a:solidFill>
              <a:srgbClr val="4BACC6">
                <a:lumMod val="50000"/>
              </a:srgbClr>
            </a:solidFill>
            <a:prstDash val="solid"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lvl="0" algn="ctr"/>
            <a:r>
              <a:rPr lang="ru-RU" b="1" kern="0" dirty="0">
                <a:solidFill>
                  <a:srgbClr val="0070C0"/>
                </a:solidFill>
                <a:latin typeface="Century Gothic" pitchFamily="34" charset="0"/>
              </a:rPr>
              <a:t>Полнотекстовая</a:t>
            </a:r>
          </a:p>
          <a:p>
            <a:pPr lvl="0" algn="ctr"/>
            <a:r>
              <a:rPr lang="ru-RU" b="1" kern="0" dirty="0">
                <a:solidFill>
                  <a:srgbClr val="0070C0"/>
                </a:solidFill>
                <a:latin typeface="Century Gothic" pitchFamily="34" charset="0"/>
              </a:rPr>
              <a:t> БД «Информационная культура личности</a:t>
            </a:r>
            <a:r>
              <a:rPr lang="ru-RU" kern="0" dirty="0">
                <a:solidFill>
                  <a:srgbClr val="0070C0"/>
                </a:solidFill>
                <a:latin typeface="Century Gothic" pitchFamily="34" charset="0"/>
              </a:rPr>
              <a:t>»</a:t>
            </a:r>
          </a:p>
        </p:txBody>
      </p:sp>
    </p:spTree>
    <p:extLst>
      <p:ext uri="{BB962C8B-B14F-4D97-AF65-F5344CB8AC3E}">
        <p14:creationId xmlns="" xmlns:p14="http://schemas.microsoft.com/office/powerpoint/2010/main" val="3460942263"/>
      </p:ext>
    </p:extLst>
  </p:cSld>
  <p:clrMapOvr>
    <a:masterClrMapping/>
  </p:clrMapOvr>
  <p:transition spd="med">
    <p:strips dir="rd"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06347" y="3847381"/>
            <a:ext cx="3291258" cy="2487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5660760" y="1710996"/>
            <a:ext cx="3307536" cy="190821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600" b="1" u="sng" dirty="0" smtClean="0">
                <a:latin typeface="Century Gothic" pitchFamily="34" charset="0"/>
              </a:rPr>
              <a:t>Источник:</a:t>
            </a:r>
          </a:p>
          <a:p>
            <a:r>
              <a:rPr lang="ru-RU" sz="1400" dirty="0" smtClean="0">
                <a:latin typeface="Century Gothic" pitchFamily="34" charset="0"/>
              </a:rPr>
              <a:t>Иванова</a:t>
            </a:r>
            <a:r>
              <a:rPr lang="ru-RU" sz="1400" dirty="0">
                <a:latin typeface="Century Gothic" pitchFamily="34" charset="0"/>
              </a:rPr>
              <a:t>, Е. В</a:t>
            </a:r>
            <a:r>
              <a:rPr lang="ru-RU" sz="1400" dirty="0" smtClean="0">
                <a:latin typeface="Century Gothic" pitchFamily="34" charset="0"/>
              </a:rPr>
              <a:t>.  </a:t>
            </a:r>
            <a:r>
              <a:rPr lang="ru-RU" sz="1400" dirty="0">
                <a:latin typeface="Century Gothic" pitchFamily="34" charset="0"/>
              </a:rPr>
              <a:t>Восемь навыков для жизни </a:t>
            </a:r>
            <a:r>
              <a:rPr lang="ru-RU" sz="1400" dirty="0" smtClean="0">
                <a:latin typeface="Century Gothic" pitchFamily="34" charset="0"/>
              </a:rPr>
              <a:t>: </a:t>
            </a:r>
            <a:r>
              <a:rPr lang="ru-RU" sz="1400" dirty="0">
                <a:latin typeface="Century Gothic" pitchFamily="34" charset="0"/>
              </a:rPr>
              <a:t>цифровые навыки, в которых нуждаются все дети, и план обучения этим навыкам / </a:t>
            </a:r>
            <a:r>
              <a:rPr lang="ru-RU" sz="1400" dirty="0" smtClean="0">
                <a:latin typeface="Century Gothic" pitchFamily="34" charset="0"/>
              </a:rPr>
              <a:t>Е. В. Иванова // </a:t>
            </a:r>
            <a:r>
              <a:rPr lang="ru-RU" sz="1400" dirty="0">
                <a:latin typeface="Century Gothic" pitchFamily="34" charset="0"/>
              </a:rPr>
              <a:t>Библиотека в школе. - 2017. - № 3-4. - C. 20-21 : ил. </a:t>
            </a:r>
          </a:p>
          <a:p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1168400" y="0"/>
            <a:ext cx="7708900" cy="163121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C00000"/>
                </a:solidFill>
                <a:latin typeface="Century Gothic" pitchFamily="34" charset="0"/>
              </a:rPr>
              <a:t>«Нам нельзя ждать. У нас нет времени ждать. Дети уже погружены в цифровой мир и влияют на то, как этот мир будет выглядеть завтра. И только от нас зависит, сможем ли мы гарантировать, что дети вооружены необходимыми им навыками и поддержкой»</a:t>
            </a:r>
            <a:endParaRPr lang="ru-RU" sz="2000" b="1" dirty="0">
              <a:solidFill>
                <a:srgbClr val="C00000"/>
              </a:solidFill>
              <a:latin typeface="Century Gothic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364775" y="1589127"/>
            <a:ext cx="4312693" cy="49628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100" b="1" u="sng" dirty="0" smtClean="0">
                <a:solidFill>
                  <a:srgbClr val="FF0000"/>
                </a:solidFill>
              </a:rPr>
              <a:t>8 цифровых навыков, в которых нуждаются все дети</a:t>
            </a:r>
          </a:p>
          <a:p>
            <a:pPr algn="ctr"/>
            <a:endParaRPr lang="ru-RU" sz="1100" b="1" u="sng" dirty="0" smtClean="0">
              <a:solidFill>
                <a:srgbClr val="FF0000"/>
              </a:solidFill>
            </a:endParaRPr>
          </a:p>
          <a:p>
            <a:r>
              <a:rPr lang="ru-RU" sz="950" b="1" dirty="0" smtClean="0">
                <a:solidFill>
                  <a:schemeClr val="accent5">
                    <a:lumMod val="50000"/>
                  </a:schemeClr>
                </a:solidFill>
                <a:latin typeface="Century Gothic" pitchFamily="34" charset="0"/>
              </a:rPr>
              <a:t>1 «Цифровая личность гражданина: умение выстраивать здоровую и целостную личность </a:t>
            </a:r>
            <a:r>
              <a:rPr lang="ru-RU" sz="950" b="1" dirty="0" err="1" smtClean="0">
                <a:solidFill>
                  <a:schemeClr val="accent5">
                    <a:lumMod val="50000"/>
                  </a:schemeClr>
                </a:solidFill>
                <a:latin typeface="Century Gothic" pitchFamily="34" charset="0"/>
              </a:rPr>
              <a:t>онлайн</a:t>
            </a:r>
            <a:r>
              <a:rPr lang="ru-RU" sz="950" b="1" dirty="0" smtClean="0">
                <a:solidFill>
                  <a:schemeClr val="accent5">
                    <a:lumMod val="50000"/>
                  </a:schemeClr>
                </a:solidFill>
                <a:latin typeface="Century Gothic" pitchFamily="34" charset="0"/>
              </a:rPr>
              <a:t> и </a:t>
            </a:r>
            <a:r>
              <a:rPr lang="ru-RU" sz="950" b="1" dirty="0" err="1" smtClean="0">
                <a:solidFill>
                  <a:schemeClr val="accent5">
                    <a:lumMod val="50000"/>
                  </a:schemeClr>
                </a:solidFill>
                <a:latin typeface="Century Gothic" pitchFamily="34" charset="0"/>
              </a:rPr>
              <a:t>офлайн</a:t>
            </a:r>
            <a:r>
              <a:rPr lang="ru-RU" sz="950" b="1" dirty="0" smtClean="0">
                <a:solidFill>
                  <a:schemeClr val="accent5">
                    <a:lumMod val="50000"/>
                  </a:schemeClr>
                </a:solidFill>
                <a:latin typeface="Century Gothic" pitchFamily="34" charset="0"/>
              </a:rPr>
              <a:t>, а также управлять ею.</a:t>
            </a:r>
          </a:p>
          <a:p>
            <a:endParaRPr lang="ru-RU" sz="950" b="1" dirty="0">
              <a:solidFill>
                <a:schemeClr val="accent5">
                  <a:lumMod val="50000"/>
                </a:schemeClr>
              </a:solidFill>
              <a:latin typeface="Century Gothic" pitchFamily="34" charset="0"/>
            </a:endParaRPr>
          </a:p>
          <a:p>
            <a:r>
              <a:rPr lang="ru-RU" sz="950" b="1" dirty="0" smtClean="0">
                <a:solidFill>
                  <a:schemeClr val="accent5">
                    <a:lumMod val="50000"/>
                  </a:schemeClr>
                </a:solidFill>
                <a:latin typeface="Century Gothic" pitchFamily="34" charset="0"/>
              </a:rPr>
              <a:t>2 Управление </a:t>
            </a:r>
            <a:r>
              <a:rPr lang="ru-RU" sz="950" b="1" dirty="0">
                <a:solidFill>
                  <a:schemeClr val="accent5">
                    <a:lumMod val="50000"/>
                  </a:schemeClr>
                </a:solidFill>
                <a:latin typeface="Century Gothic" pitchFamily="34" charset="0"/>
              </a:rPr>
              <a:t>экранным временем: самоконтроль и умение управлять проведенным перед экраном временем, многозадачностью и своим участием в онлайн-играх и социальных медиа</a:t>
            </a:r>
            <a:r>
              <a:rPr lang="ru-RU" sz="950" b="1" dirty="0" smtClean="0">
                <a:solidFill>
                  <a:schemeClr val="accent5">
                    <a:lumMod val="50000"/>
                  </a:schemeClr>
                </a:solidFill>
                <a:latin typeface="Century Gothic" pitchFamily="34" charset="0"/>
              </a:rPr>
              <a:t>.</a:t>
            </a:r>
          </a:p>
          <a:p>
            <a:endParaRPr lang="ru-RU" sz="950" b="1" dirty="0">
              <a:solidFill>
                <a:schemeClr val="accent5">
                  <a:lumMod val="50000"/>
                </a:schemeClr>
              </a:solidFill>
              <a:latin typeface="Century Gothic" pitchFamily="34" charset="0"/>
            </a:endParaRPr>
          </a:p>
          <a:p>
            <a:r>
              <a:rPr lang="ru-RU" sz="950" b="1" dirty="0" smtClean="0">
                <a:solidFill>
                  <a:schemeClr val="accent5">
                    <a:lumMod val="50000"/>
                  </a:schemeClr>
                </a:solidFill>
                <a:latin typeface="Century Gothic" pitchFamily="34" charset="0"/>
              </a:rPr>
              <a:t>3 Управление </a:t>
            </a:r>
            <a:r>
              <a:rPr lang="ru-RU" sz="950" b="1" dirty="0">
                <a:solidFill>
                  <a:schemeClr val="accent5">
                    <a:lumMod val="50000"/>
                  </a:schemeClr>
                </a:solidFill>
                <a:latin typeface="Century Gothic" pitchFamily="34" charset="0"/>
              </a:rPr>
              <a:t>интернет-травлей: способность распознать ее и мудро выйти из таких ситуаций</a:t>
            </a:r>
            <a:r>
              <a:rPr lang="ru-RU" sz="950" b="1" dirty="0" smtClean="0">
                <a:solidFill>
                  <a:schemeClr val="accent5">
                    <a:lumMod val="50000"/>
                  </a:schemeClr>
                </a:solidFill>
                <a:latin typeface="Century Gothic" pitchFamily="34" charset="0"/>
              </a:rPr>
              <a:t>.</a:t>
            </a:r>
          </a:p>
          <a:p>
            <a:endParaRPr lang="ru-RU" sz="950" b="1" dirty="0">
              <a:solidFill>
                <a:schemeClr val="accent5">
                  <a:lumMod val="50000"/>
                </a:schemeClr>
              </a:solidFill>
              <a:latin typeface="Century Gothic" pitchFamily="34" charset="0"/>
            </a:endParaRPr>
          </a:p>
          <a:p>
            <a:r>
              <a:rPr lang="ru-RU" sz="950" b="1" dirty="0" smtClean="0">
                <a:solidFill>
                  <a:schemeClr val="accent5">
                    <a:lumMod val="50000"/>
                  </a:schemeClr>
                </a:solidFill>
                <a:latin typeface="Century Gothic" pitchFamily="34" charset="0"/>
              </a:rPr>
              <a:t>4 Управление </a:t>
            </a:r>
            <a:r>
              <a:rPr lang="ru-RU" sz="950" b="1" dirty="0" err="1">
                <a:solidFill>
                  <a:schemeClr val="accent5">
                    <a:lumMod val="50000"/>
                  </a:schemeClr>
                </a:solidFill>
                <a:latin typeface="Century Gothic" pitchFamily="34" charset="0"/>
              </a:rPr>
              <a:t>кибербезопасностью</a:t>
            </a:r>
            <a:r>
              <a:rPr lang="ru-RU" sz="950" b="1" dirty="0">
                <a:solidFill>
                  <a:schemeClr val="accent5">
                    <a:lumMod val="50000"/>
                  </a:schemeClr>
                </a:solidFill>
                <a:latin typeface="Century Gothic" pitchFamily="34" charset="0"/>
              </a:rPr>
              <a:t>: способность защитить свои данные, создав надежные пароли, и способность справиться с различными </a:t>
            </a:r>
            <a:r>
              <a:rPr lang="ru-RU" sz="950" b="1" dirty="0" err="1">
                <a:solidFill>
                  <a:schemeClr val="accent5">
                    <a:lumMod val="50000"/>
                  </a:schemeClr>
                </a:solidFill>
                <a:latin typeface="Century Gothic" pitchFamily="34" charset="0"/>
              </a:rPr>
              <a:t>кибератаками</a:t>
            </a:r>
            <a:r>
              <a:rPr lang="ru-RU" sz="950" b="1" dirty="0" smtClean="0">
                <a:solidFill>
                  <a:schemeClr val="accent5">
                    <a:lumMod val="50000"/>
                  </a:schemeClr>
                </a:solidFill>
                <a:latin typeface="Century Gothic" pitchFamily="34" charset="0"/>
              </a:rPr>
              <a:t>.</a:t>
            </a:r>
          </a:p>
          <a:p>
            <a:endParaRPr lang="ru-RU" sz="950" b="1" dirty="0">
              <a:solidFill>
                <a:schemeClr val="accent5">
                  <a:lumMod val="50000"/>
                </a:schemeClr>
              </a:solidFill>
              <a:latin typeface="Century Gothic" pitchFamily="34" charset="0"/>
            </a:endParaRPr>
          </a:p>
          <a:p>
            <a:r>
              <a:rPr lang="ru-RU" sz="950" b="1" dirty="0" smtClean="0">
                <a:solidFill>
                  <a:schemeClr val="accent5">
                    <a:lumMod val="50000"/>
                  </a:schemeClr>
                </a:solidFill>
                <a:latin typeface="Century Gothic" pitchFamily="34" charset="0"/>
              </a:rPr>
              <a:t>5 Управление </a:t>
            </a:r>
            <a:r>
              <a:rPr lang="ru-RU" sz="950" b="1" dirty="0">
                <a:solidFill>
                  <a:schemeClr val="accent5">
                    <a:lumMod val="50000"/>
                  </a:schemeClr>
                </a:solidFill>
                <a:latin typeface="Century Gothic" pitchFamily="34" charset="0"/>
              </a:rPr>
              <a:t>конфиденциальностью: умение осмотрительно обращаться с любой личной информацией, которой ребенок делится в интернете, чтобы защитить свою и чужую приватность</a:t>
            </a:r>
            <a:r>
              <a:rPr lang="ru-RU" sz="950" b="1" dirty="0" smtClean="0">
                <a:solidFill>
                  <a:schemeClr val="accent5">
                    <a:lumMod val="50000"/>
                  </a:schemeClr>
                </a:solidFill>
                <a:latin typeface="Century Gothic" pitchFamily="34" charset="0"/>
              </a:rPr>
              <a:t>.</a:t>
            </a:r>
          </a:p>
          <a:p>
            <a:endParaRPr lang="ru-RU" sz="950" b="1" dirty="0">
              <a:solidFill>
                <a:schemeClr val="accent5">
                  <a:lumMod val="50000"/>
                </a:schemeClr>
              </a:solidFill>
              <a:latin typeface="Century Gothic" pitchFamily="34" charset="0"/>
            </a:endParaRPr>
          </a:p>
          <a:p>
            <a:r>
              <a:rPr lang="ru-RU" sz="950" b="1" dirty="0" smtClean="0">
                <a:solidFill>
                  <a:schemeClr val="accent5">
                    <a:lumMod val="50000"/>
                  </a:schemeClr>
                </a:solidFill>
                <a:latin typeface="Century Gothic" pitchFamily="34" charset="0"/>
              </a:rPr>
              <a:t>6 Критическое </a:t>
            </a:r>
            <a:r>
              <a:rPr lang="ru-RU" sz="950" b="1" dirty="0">
                <a:solidFill>
                  <a:schemeClr val="accent5">
                    <a:lumMod val="50000"/>
                  </a:schemeClr>
                </a:solidFill>
                <a:latin typeface="Century Gothic" pitchFamily="34" charset="0"/>
              </a:rPr>
              <a:t>мышление: умение отличать правдивую информацию от ложной, хороший контент от вредного, а также распознавать надежные и сомнительные онлайн-контакты</a:t>
            </a:r>
            <a:r>
              <a:rPr lang="ru-RU" sz="950" b="1" dirty="0" smtClean="0">
                <a:solidFill>
                  <a:schemeClr val="accent5">
                    <a:lumMod val="50000"/>
                  </a:schemeClr>
                </a:solidFill>
                <a:latin typeface="Century Gothic" pitchFamily="34" charset="0"/>
              </a:rPr>
              <a:t>.</a:t>
            </a:r>
          </a:p>
          <a:p>
            <a:endParaRPr lang="ru-RU" sz="950" b="1" dirty="0">
              <a:solidFill>
                <a:schemeClr val="accent5">
                  <a:lumMod val="50000"/>
                </a:schemeClr>
              </a:solidFill>
              <a:latin typeface="Century Gothic" pitchFamily="34" charset="0"/>
            </a:endParaRPr>
          </a:p>
          <a:p>
            <a:r>
              <a:rPr lang="ru-RU" sz="950" b="1" dirty="0" smtClean="0">
                <a:solidFill>
                  <a:schemeClr val="accent5">
                    <a:lumMod val="50000"/>
                  </a:schemeClr>
                </a:solidFill>
                <a:latin typeface="Century Gothic" pitchFamily="34" charset="0"/>
              </a:rPr>
              <a:t>7 Цифровые </a:t>
            </a:r>
            <a:r>
              <a:rPr lang="ru-RU" sz="950" b="1" dirty="0">
                <a:solidFill>
                  <a:schemeClr val="accent5">
                    <a:lumMod val="50000"/>
                  </a:schemeClr>
                </a:solidFill>
                <a:latin typeface="Century Gothic" pitchFamily="34" charset="0"/>
              </a:rPr>
              <a:t>следы: умение понимать природу цифровых следов и их последствия в реальной жизни, а также соответственно ими управлять</a:t>
            </a:r>
            <a:r>
              <a:rPr lang="ru-RU" sz="950" b="1" dirty="0" smtClean="0">
                <a:solidFill>
                  <a:schemeClr val="accent5">
                    <a:lumMod val="50000"/>
                  </a:schemeClr>
                </a:solidFill>
                <a:latin typeface="Century Gothic" pitchFamily="34" charset="0"/>
              </a:rPr>
              <a:t>.</a:t>
            </a:r>
          </a:p>
          <a:p>
            <a:endParaRPr lang="ru-RU" sz="950" b="1" dirty="0">
              <a:solidFill>
                <a:schemeClr val="accent5">
                  <a:lumMod val="50000"/>
                </a:schemeClr>
              </a:solidFill>
              <a:latin typeface="Century Gothic" pitchFamily="34" charset="0"/>
            </a:endParaRPr>
          </a:p>
          <a:p>
            <a:r>
              <a:rPr lang="ru-RU" sz="950" b="1" dirty="0" smtClean="0">
                <a:solidFill>
                  <a:schemeClr val="accent5">
                    <a:lumMod val="50000"/>
                  </a:schemeClr>
                </a:solidFill>
                <a:latin typeface="Century Gothic" pitchFamily="34" charset="0"/>
              </a:rPr>
              <a:t>8 Цифровая </a:t>
            </a:r>
            <a:r>
              <a:rPr lang="ru-RU" sz="950" b="1" dirty="0" err="1">
                <a:solidFill>
                  <a:schemeClr val="accent5">
                    <a:lumMod val="50000"/>
                  </a:schemeClr>
                </a:solidFill>
                <a:latin typeface="Century Gothic" pitchFamily="34" charset="0"/>
              </a:rPr>
              <a:t>эмпатия</a:t>
            </a:r>
            <a:r>
              <a:rPr lang="ru-RU" sz="950" b="1" dirty="0">
                <a:solidFill>
                  <a:schemeClr val="accent5">
                    <a:lumMod val="50000"/>
                  </a:schemeClr>
                </a:solidFill>
                <a:latin typeface="Century Gothic" pitchFamily="34" charset="0"/>
              </a:rPr>
              <a:t>: способность проявлять </a:t>
            </a:r>
            <a:r>
              <a:rPr lang="ru-RU" sz="950" b="1" dirty="0" err="1">
                <a:solidFill>
                  <a:schemeClr val="accent5">
                    <a:lumMod val="50000"/>
                  </a:schemeClr>
                </a:solidFill>
                <a:latin typeface="Century Gothic" pitchFamily="34" charset="0"/>
              </a:rPr>
              <a:t>эмпатию</a:t>
            </a:r>
            <a:r>
              <a:rPr lang="ru-RU" sz="950" b="1" dirty="0">
                <a:solidFill>
                  <a:schemeClr val="accent5">
                    <a:lumMod val="50000"/>
                  </a:schemeClr>
                </a:solidFill>
                <a:latin typeface="Century Gothic" pitchFamily="34" charset="0"/>
              </a:rPr>
              <a:t> по отношению к собственным и чужим потребностям и чувствам онлайн. </a:t>
            </a:r>
            <a:endParaRPr lang="ru-RU" sz="950" b="1" dirty="0" smtClean="0">
              <a:solidFill>
                <a:schemeClr val="accent5">
                  <a:lumMod val="50000"/>
                </a:schemeClr>
              </a:solidFill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80240391"/>
      </p:ext>
    </p:extLst>
  </p:cSld>
  <p:clrMapOvr>
    <a:masterClrMapping/>
  </p:clrMapOvr>
  <p:transition spd="med">
    <p:strips dir="rd"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678674" y="2419423"/>
            <a:ext cx="6831913" cy="2852737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 smtClean="0">
                <a:solidFill>
                  <a:srgbClr val="C00000"/>
                </a:solidFill>
                <a:latin typeface="Century Gothic" pitchFamily="34" charset="0"/>
              </a:rPr>
              <a:t/>
            </a:r>
            <a:br>
              <a:rPr lang="ru-RU" sz="3600" b="1" dirty="0" smtClean="0">
                <a:solidFill>
                  <a:srgbClr val="C00000"/>
                </a:solidFill>
                <a:latin typeface="Century Gothic" pitchFamily="34" charset="0"/>
              </a:rPr>
            </a:br>
            <a:r>
              <a:rPr lang="ru-RU" sz="3600" b="1" dirty="0">
                <a:solidFill>
                  <a:srgbClr val="C00000"/>
                </a:solidFill>
                <a:latin typeface="Century Gothic" pitchFamily="34" charset="0"/>
              </a:rPr>
              <a:t/>
            </a:r>
            <a:br>
              <a:rPr lang="ru-RU" sz="3600" b="1" dirty="0">
                <a:solidFill>
                  <a:srgbClr val="C00000"/>
                </a:solidFill>
                <a:latin typeface="Century Gothic" pitchFamily="34" charset="0"/>
              </a:rPr>
            </a:br>
            <a:r>
              <a:rPr lang="ru-RU" sz="2800" b="1" dirty="0">
                <a:solidFill>
                  <a:schemeClr val="accent5">
                    <a:lumMod val="50000"/>
                  </a:schemeClr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Century Gothic" pitchFamily="34" charset="0"/>
              </a:rPr>
              <a:t>ОГБУК «Ульяновская областная библиотека для детей и юношества </a:t>
            </a:r>
            <a:r>
              <a:rPr lang="ru-RU" sz="2800" b="1" dirty="0" smtClean="0">
                <a:solidFill>
                  <a:schemeClr val="accent5">
                    <a:lumMod val="50000"/>
                  </a:schemeClr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Century Gothic" pitchFamily="34" charset="0"/>
              </a:rPr>
              <a:t>имени</a:t>
            </a:r>
            <a:br>
              <a:rPr lang="ru-RU" sz="2800" b="1" dirty="0" smtClean="0">
                <a:solidFill>
                  <a:schemeClr val="accent5">
                    <a:lumMod val="50000"/>
                  </a:schemeClr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Century Gothic" pitchFamily="34" charset="0"/>
              </a:rPr>
            </a:br>
            <a:r>
              <a:rPr lang="ru-RU" sz="2800" b="1" dirty="0" smtClean="0">
                <a:solidFill>
                  <a:schemeClr val="accent5">
                    <a:lumMod val="50000"/>
                  </a:schemeClr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Century Gothic" pitchFamily="34" charset="0"/>
              </a:rPr>
              <a:t> </a:t>
            </a:r>
            <a:r>
              <a:rPr lang="ru-RU" sz="2800" b="1" dirty="0">
                <a:solidFill>
                  <a:schemeClr val="accent5">
                    <a:lumMod val="50000"/>
                  </a:schemeClr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Century Gothic" pitchFamily="34" charset="0"/>
              </a:rPr>
              <a:t>С.Т. Аксакова»</a:t>
            </a:r>
            <a:br>
              <a:rPr lang="ru-RU" sz="2800" b="1" dirty="0">
                <a:solidFill>
                  <a:schemeClr val="accent5">
                    <a:lumMod val="50000"/>
                  </a:schemeClr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Century Gothic" pitchFamily="34" charset="0"/>
              </a:rPr>
            </a:br>
            <a:r>
              <a:rPr lang="ru-RU" sz="3200" b="1" dirty="0" smtClean="0">
                <a:solidFill>
                  <a:srgbClr val="C00000"/>
                </a:solidFill>
                <a:latin typeface="Century Gothic" pitchFamily="34" charset="0"/>
              </a:rPr>
              <a:t>Спасибо за внимание!</a:t>
            </a:r>
            <a:br>
              <a:rPr lang="ru-RU" sz="3200" b="1" dirty="0" smtClean="0">
                <a:solidFill>
                  <a:srgbClr val="C00000"/>
                </a:solidFill>
                <a:latin typeface="Century Gothic" pitchFamily="34" charset="0"/>
              </a:rPr>
            </a:br>
            <a:r>
              <a:rPr lang="ru-RU" sz="2000" b="1" dirty="0" err="1" smtClean="0">
                <a:solidFill>
                  <a:schemeClr val="accent5">
                    <a:lumMod val="50000"/>
                  </a:schemeClr>
                </a:solidFill>
                <a:latin typeface="Century Gothic" pitchFamily="34" charset="0"/>
              </a:rPr>
              <a:t>Гаянова</a:t>
            </a:r>
            <a:r>
              <a:rPr lang="ru-RU" sz="2000" b="1" dirty="0" smtClean="0">
                <a:solidFill>
                  <a:schemeClr val="accent5">
                    <a:lumMod val="50000"/>
                  </a:schemeClr>
                </a:solidFill>
                <a:latin typeface="Century Gothic" pitchFamily="34" charset="0"/>
              </a:rPr>
              <a:t> Тамара Ивановна – зав. отделом организации деятельности и её информационного обеспечения и сопровождения</a:t>
            </a:r>
            <a:r>
              <a:rPr lang="ru-RU" sz="3600" b="1" dirty="0" smtClean="0">
                <a:solidFill>
                  <a:schemeClr val="accent5">
                    <a:lumMod val="50000"/>
                  </a:schemeClr>
                </a:solidFill>
                <a:latin typeface="Century Gothic" pitchFamily="34" charset="0"/>
              </a:rPr>
              <a:t/>
            </a:r>
            <a:br>
              <a:rPr lang="ru-RU" sz="3600" b="1" dirty="0" smtClean="0">
                <a:solidFill>
                  <a:schemeClr val="accent5">
                    <a:lumMod val="50000"/>
                  </a:schemeClr>
                </a:solidFill>
                <a:latin typeface="Century Gothic" pitchFamily="34" charset="0"/>
              </a:rPr>
            </a:br>
            <a:r>
              <a:rPr lang="ru-RU" sz="3600" b="1" dirty="0">
                <a:solidFill>
                  <a:schemeClr val="accent5">
                    <a:lumMod val="50000"/>
                  </a:schemeClr>
                </a:solidFill>
                <a:latin typeface="Century Gothic" pitchFamily="34" charset="0"/>
              </a:rPr>
              <a:t/>
            </a:r>
            <a:br>
              <a:rPr lang="ru-RU" sz="3600" b="1" dirty="0">
                <a:solidFill>
                  <a:schemeClr val="accent5">
                    <a:lumMod val="50000"/>
                  </a:schemeClr>
                </a:solidFill>
                <a:latin typeface="Century Gothic" pitchFamily="34" charset="0"/>
              </a:rPr>
            </a:br>
            <a:r>
              <a:rPr lang="ru-RU" sz="3200" b="1" dirty="0" smtClean="0">
                <a:solidFill>
                  <a:schemeClr val="accent5">
                    <a:lumMod val="50000"/>
                  </a:schemeClr>
                </a:solidFill>
                <a:latin typeface="Century Gothic" pitchFamily="34" charset="0"/>
              </a:rPr>
              <a:t>Сайт: </a:t>
            </a:r>
            <a:r>
              <a:rPr lang="en-US" sz="3200" b="1" dirty="0" smtClean="0">
                <a:solidFill>
                  <a:schemeClr val="accent5">
                    <a:lumMod val="50000"/>
                  </a:schemeClr>
                </a:solidFill>
                <a:latin typeface="Century Gothic" pitchFamily="34" charset="0"/>
              </a:rPr>
              <a:t>aksakovka.ru</a:t>
            </a:r>
            <a:br>
              <a:rPr lang="en-US" sz="3200" b="1" dirty="0" smtClean="0">
                <a:solidFill>
                  <a:schemeClr val="accent5">
                    <a:lumMod val="50000"/>
                  </a:schemeClr>
                </a:solidFill>
                <a:latin typeface="Century Gothic" pitchFamily="34" charset="0"/>
              </a:rPr>
            </a:br>
            <a:r>
              <a:rPr lang="en-US" sz="3200" b="1" dirty="0" smtClean="0">
                <a:solidFill>
                  <a:schemeClr val="accent5">
                    <a:lumMod val="50000"/>
                  </a:schemeClr>
                </a:solidFill>
                <a:latin typeface="Century Gothic" pitchFamily="34" charset="0"/>
              </a:rPr>
              <a:t>E-mail: </a:t>
            </a:r>
            <a:r>
              <a:rPr lang="en-US" sz="3200" b="1" dirty="0" smtClean="0">
                <a:solidFill>
                  <a:schemeClr val="accent5">
                    <a:lumMod val="50000"/>
                  </a:schemeClr>
                </a:solidFill>
                <a:latin typeface="Century Gothic" pitchFamily="34" charset="0"/>
                <a:hlinkClick r:id="rId2"/>
              </a:rPr>
              <a:t>uobdu@yandex.ru</a:t>
            </a:r>
            <a:r>
              <a:rPr lang="en-US" sz="3200" b="1" dirty="0" smtClean="0">
                <a:solidFill>
                  <a:schemeClr val="accent5">
                    <a:lumMod val="50000"/>
                  </a:schemeClr>
                </a:solidFill>
                <a:latin typeface="Century Gothic" pitchFamily="34" charset="0"/>
              </a:rPr>
              <a:t/>
            </a:r>
            <a:br>
              <a:rPr lang="en-US" sz="3200" b="1" dirty="0" smtClean="0">
                <a:solidFill>
                  <a:schemeClr val="accent5">
                    <a:lumMod val="50000"/>
                  </a:schemeClr>
                </a:solidFill>
                <a:latin typeface="Century Gothic" pitchFamily="34" charset="0"/>
              </a:rPr>
            </a:br>
            <a:r>
              <a:rPr lang="ru-RU" sz="3200" b="1" dirty="0" smtClean="0">
                <a:solidFill>
                  <a:schemeClr val="accent5">
                    <a:lumMod val="50000"/>
                  </a:schemeClr>
                </a:solidFill>
                <a:latin typeface="Century Gothic" pitchFamily="34" charset="0"/>
              </a:rPr>
              <a:t>Телефон: 79278285429</a:t>
            </a:r>
            <a:endParaRPr lang="ru-RU" sz="3200" b="1" dirty="0">
              <a:solidFill>
                <a:schemeClr val="accent5">
                  <a:lumMod val="50000"/>
                </a:schemeClr>
              </a:solidFill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56058273"/>
      </p:ext>
    </p:extLst>
  </p:cSld>
  <p:clrMapOvr>
    <a:masterClrMapping/>
  </p:clrMapOvr>
  <p:transition spd="med">
    <p:strips dir="rd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89100" y="287318"/>
            <a:ext cx="7072342" cy="84298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dirty="0" smtClean="0">
                <a:solidFill>
                  <a:schemeClr val="tx1"/>
                </a:solidFill>
                <a:latin typeface="Book Antiqua" pitchFamily="18" charset="0"/>
              </a:rPr>
              <a:t>Белый список сайта «Позитивный </a:t>
            </a:r>
            <a:r>
              <a:rPr lang="ru-RU" sz="3200" dirty="0" err="1" smtClean="0">
                <a:solidFill>
                  <a:schemeClr val="tx1"/>
                </a:solidFill>
                <a:latin typeface="Book Antiqua" pitchFamily="18" charset="0"/>
              </a:rPr>
              <a:t>контент</a:t>
            </a:r>
            <a:r>
              <a:rPr lang="ru-RU" sz="3200" dirty="0" smtClean="0">
                <a:solidFill>
                  <a:schemeClr val="tx1"/>
                </a:solidFill>
                <a:latin typeface="Book Antiqua" pitchFamily="18" charset="0"/>
              </a:rPr>
              <a:t>»</a:t>
            </a:r>
            <a:endParaRPr lang="ru-RU" sz="3200" dirty="0">
              <a:solidFill>
                <a:schemeClr val="tx1"/>
              </a:solidFill>
              <a:latin typeface="Book Antiqua" pitchFamily="18" charset="0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7800" y="1719219"/>
            <a:ext cx="7327319" cy="41196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strips dir="rd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828800" y="571480"/>
            <a:ext cx="6858000" cy="260352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dirty="0" smtClean="0">
                <a:latin typeface="Bookman Old Style" pitchFamily="18" charset="0"/>
                <a:cs typeface="Times New Roman" pitchFamily="18" charset="0"/>
              </a:rPr>
              <a:t>Открыта доменная </a:t>
            </a:r>
            <a:r>
              <a:rPr lang="ru-RU" u="sng" dirty="0" smtClean="0">
                <a:latin typeface="Bookman Old Style" pitchFamily="18" charset="0"/>
                <a:cs typeface="Times New Roman" pitchFamily="18" charset="0"/>
              </a:rPr>
              <a:t>зона «. дети» </a:t>
            </a:r>
            <a:r>
              <a:rPr lang="ru-RU" dirty="0" smtClean="0">
                <a:latin typeface="Bookman Old Style" pitchFamily="18" charset="0"/>
                <a:cs typeface="Times New Roman" pitchFamily="18" charset="0"/>
              </a:rPr>
              <a:t>верхнего уровня. </a:t>
            </a:r>
            <a:br>
              <a:rPr lang="ru-RU" dirty="0" smtClean="0">
                <a:latin typeface="Bookman Old Style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Администратор данного сегмента Интернета - некоммерческий Фонд «Разумный Интернет».</a:t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endParaRPr lang="ru-RU" dirty="0">
              <a:latin typeface="Bookman Old Style" pitchFamily="18" charset="0"/>
              <a:cs typeface="Times New Roman" pitchFamily="18" charset="0"/>
            </a:endParaRPr>
          </a:p>
        </p:txBody>
      </p:sp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1816100" y="3619500"/>
            <a:ext cx="6870700" cy="2955036"/>
          </a:xfrm>
        </p:spPr>
        <p:txBody>
          <a:bodyPr>
            <a:normAutofit fontScale="92500"/>
          </a:bodyPr>
          <a:lstStyle/>
          <a:p>
            <a:pPr marL="0" indent="0" algn="just">
              <a:buNone/>
            </a:pPr>
            <a:r>
              <a:rPr lang="ru-RU" sz="3500" dirty="0" smtClean="0">
                <a:latin typeface="Times New Roman" pitchFamily="18" charset="0"/>
                <a:cs typeface="Times New Roman" pitchFamily="18" charset="0"/>
              </a:rPr>
              <a:t>Задача зоны – оградить ребенка от лавины неструктурированной и небезопасной информации. </a:t>
            </a:r>
          </a:p>
          <a:p>
            <a:pPr marL="0" indent="0" algn="just">
              <a:buNone/>
            </a:pPr>
            <a:r>
              <a:rPr lang="ru-RU" sz="3500" dirty="0" smtClean="0">
                <a:latin typeface="Times New Roman" pitchFamily="18" charset="0"/>
                <a:cs typeface="Times New Roman" pitchFamily="18" charset="0"/>
              </a:rPr>
              <a:t>Проект открылся  в марте 2013 года.</a:t>
            </a:r>
            <a:endParaRPr lang="en-US" sz="35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r>
              <a:rPr lang="ru-RU" sz="3000" dirty="0" smtClean="0">
                <a:latin typeface="Times New Roman" pitchFamily="18" charset="0"/>
                <a:cs typeface="Times New Roman" pitchFamily="18" charset="0"/>
              </a:rPr>
              <a:t>Полностью проект будет реализован к 2018 году.</a:t>
            </a:r>
          </a:p>
        </p:txBody>
      </p:sp>
    </p:spTree>
  </p:cSld>
  <p:clrMapOvr>
    <a:masterClrMapping/>
  </p:clrMapOvr>
  <p:transition spd="med">
    <p:strips dir="rd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7396" y="620688"/>
            <a:ext cx="8129810" cy="72008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000" dirty="0" smtClean="0">
                <a:solidFill>
                  <a:schemeClr val="tx1"/>
                </a:solidFill>
                <a:latin typeface="Century Gothic" pitchFamily="34" charset="0"/>
              </a:rPr>
              <a:t>Национальная электронная детская библиотека- </a:t>
            </a:r>
            <a:r>
              <a:rPr lang="en-US" sz="3000" dirty="0" smtClean="0">
                <a:solidFill>
                  <a:schemeClr val="tx1"/>
                </a:solidFill>
                <a:latin typeface="Century Gothic" pitchFamily="34" charset="0"/>
              </a:rPr>
              <a:t>http://arch.rgdb.ru</a:t>
            </a:r>
            <a:endParaRPr lang="ru-RU" sz="3000" dirty="0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7209711" y="1916832"/>
            <a:ext cx="1934289" cy="328614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Font typeface="Wingdings" pitchFamily="2" charset="2"/>
              <a:buChar char="q"/>
            </a:pPr>
            <a:r>
              <a:rPr lang="ru-RU" b="1" dirty="0" smtClean="0">
                <a:solidFill>
                  <a:schemeClr val="tx1"/>
                </a:solidFill>
              </a:rPr>
              <a:t>Книги</a:t>
            </a:r>
          </a:p>
          <a:p>
            <a:pPr algn="ctr">
              <a:buFont typeface="Wingdings" pitchFamily="2" charset="2"/>
              <a:buChar char="q"/>
            </a:pPr>
            <a:r>
              <a:rPr lang="ru-RU" b="1" dirty="0" smtClean="0">
                <a:solidFill>
                  <a:schemeClr val="tx1"/>
                </a:solidFill>
              </a:rPr>
              <a:t>Газеты</a:t>
            </a:r>
          </a:p>
          <a:p>
            <a:pPr algn="ctr">
              <a:buFont typeface="Wingdings" pitchFamily="2" charset="2"/>
              <a:buChar char="q"/>
            </a:pPr>
            <a:r>
              <a:rPr lang="ru-RU" b="1" dirty="0" smtClean="0">
                <a:solidFill>
                  <a:schemeClr val="tx1"/>
                </a:solidFill>
              </a:rPr>
              <a:t>Журналы</a:t>
            </a:r>
          </a:p>
          <a:p>
            <a:pPr algn="ctr">
              <a:buFont typeface="Wingdings" pitchFamily="2" charset="2"/>
              <a:buChar char="q"/>
            </a:pPr>
            <a:r>
              <a:rPr lang="ru-RU" b="1" dirty="0" smtClean="0">
                <a:solidFill>
                  <a:schemeClr val="tx1"/>
                </a:solidFill>
              </a:rPr>
              <a:t>Диафильм</a:t>
            </a:r>
            <a:r>
              <a:rPr lang="ru-RU" dirty="0" smtClean="0">
                <a:solidFill>
                  <a:schemeClr val="tx1"/>
                </a:solidFill>
              </a:rPr>
              <a:t>ы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1870" t="3814" r="13480"/>
          <a:stretch>
            <a:fillRect/>
          </a:stretch>
        </p:blipFill>
        <p:spPr bwMode="auto">
          <a:xfrm>
            <a:off x="1765300" y="1524000"/>
            <a:ext cx="5207000" cy="4086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1248554" y="5733256"/>
            <a:ext cx="71121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Century Gothic" pitchFamily="34" charset="0"/>
              </a:rPr>
              <a:t>Открытый доступ (5864)  Защищено авторским правом (5585) </a:t>
            </a:r>
          </a:p>
          <a:p>
            <a:pPr algn="ctr"/>
            <a:r>
              <a:rPr lang="ru-RU" b="1" dirty="0" smtClean="0">
                <a:latin typeface="Century Gothic" pitchFamily="34" charset="0"/>
              </a:rPr>
              <a:t>В здании РГДБ (1596) </a:t>
            </a:r>
          </a:p>
          <a:p>
            <a:endParaRPr lang="ru-RU" dirty="0"/>
          </a:p>
        </p:txBody>
      </p:sp>
    </p:spTree>
  </p:cSld>
  <p:clrMapOvr>
    <a:masterClrMapping/>
  </p:clrMapOvr>
  <p:transition spd="med">
    <p:strips dir="rd"/>
  </p:transition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1985</TotalTime>
  <Words>1810</Words>
  <Application>Microsoft Office PowerPoint</Application>
  <PresentationFormat>Экран (4:3)</PresentationFormat>
  <Paragraphs>199</Paragraphs>
  <Slides>63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63</vt:i4>
      </vt:variant>
    </vt:vector>
  </HeadingPairs>
  <TitlesOfParts>
    <vt:vector size="64" baseType="lpstr">
      <vt:lpstr>Тема Office</vt:lpstr>
      <vt:lpstr>Интернет-ресурсы для семейного досуга, читательского, интеллектуального и творческого   развития ребёнка </vt:lpstr>
      <vt:lpstr>По сведениям оператора сотовой связи «Вымпелком»</vt:lpstr>
      <vt:lpstr>Контроль родителей</vt:lpstr>
      <vt:lpstr> Как оградить детей от вредного контента?   Контентные фильтры </vt:lpstr>
      <vt:lpstr>Слайд 5</vt:lpstr>
      <vt:lpstr>Вебландия – ориентир в лучших безопасных детских ресурсах </vt:lpstr>
      <vt:lpstr>Белый список сайта «Позитивный контент»</vt:lpstr>
      <vt:lpstr>Открыта доменная зона «. дети» верхнего уровня.  Администратор данного сегмента Интернета - некоммерческий Фонд «Разумный Интернет». </vt:lpstr>
      <vt:lpstr>Национальная электронная детская библиотека- http://arch.rgdb.ru</vt:lpstr>
      <vt:lpstr>Слайд 10</vt:lpstr>
      <vt:lpstr>531 книга в разделе «Современная литература для детей и подростков» </vt:lpstr>
      <vt:lpstr>Чтение полных текстов в НЭДБ</vt:lpstr>
      <vt:lpstr>http://peskarlib.ru/Пескарь</vt:lpstr>
      <vt:lpstr>Зарубежные и русские авторы</vt:lpstr>
      <vt:lpstr>Хоббитания – http://hobbitaniya.ru/ Копилка сказок и стихов Народные, авторские, зарубежные сказки,  стихи для детей</vt:lpstr>
      <vt:lpstr>Хобобо. http://www.hobobo.ru/</vt:lpstr>
      <vt:lpstr>Публичная электронная библиотека Евгения Пескина.  Произведения классиков русской литературы</vt:lpstr>
      <vt:lpstr>Слайд 18</vt:lpstr>
      <vt:lpstr>Полнотекстовые электронные версии книг современных авторов для детей в  Сети</vt:lpstr>
      <vt:lpstr>Большая электронная библиотека -http://www.big-library.info/  Раздел «Детская литература»</vt:lpstr>
      <vt:lpstr>Проект «Настя и Никита – http://www.litdeti.ru» при поддержке Издательского дома «Фома»</vt:lpstr>
      <vt:lpstr>Национальная электронная библиотека - http://нэб.рф/for-libraries/. С 2004 года</vt:lpstr>
      <vt:lpstr>Литрес. 2004 г.</vt:lpstr>
      <vt:lpstr>Тулулу http://tululu.org/detsk/</vt:lpstr>
      <vt:lpstr>Слайд 25</vt:lpstr>
      <vt:lpstr>Кукумбер. Детский журнал. Знакомит с творчеством детских писателей. Полные тексты произведений</vt:lpstr>
      <vt:lpstr>Электронные  пампасы - epampa.narod.ru</vt:lpstr>
      <vt:lpstr>Почитай-ка https://read-ka.cofe.ru</vt:lpstr>
      <vt:lpstr>«Картинки в паутинке»- http://kartinki/netslova.ru</vt:lpstr>
      <vt:lpstr>Библиотека детских журналов http://detmagazin.ucoz.ru/load/257</vt:lpstr>
      <vt:lpstr>Солнышко –детский портал https://solnet.ee/</vt:lpstr>
      <vt:lpstr>Папмамбук - http://www.papmambook.ru/</vt:lpstr>
      <vt:lpstr>Слайд 33</vt:lpstr>
      <vt:lpstr>https://stranatalantov.com/</vt:lpstr>
      <vt:lpstr>Страна талантов- https://stranatalantov.com/events/?resource|parent=40</vt:lpstr>
      <vt:lpstr>Слайд 36</vt:lpstr>
      <vt:lpstr>Одарённые дети - http://globaltalents.ru/events/</vt:lpstr>
      <vt:lpstr>Конкурсы портала «Одаренные дети»</vt:lpstr>
      <vt:lpstr>Слайд 39</vt:lpstr>
      <vt:lpstr>ОНФИМ - http://онфим.рф/ Конкурс гражданской грамотности</vt:lpstr>
      <vt:lpstr>Слайд 41</vt:lpstr>
      <vt:lpstr>Слайд 42</vt:lpstr>
      <vt:lpstr>Слайд 43</vt:lpstr>
      <vt:lpstr>Конкурс «Интернешка»</vt:lpstr>
      <vt:lpstr>«Мой интересный Интернет». Конкурс</vt:lpstr>
      <vt:lpstr>#Сетевичок - http://сетевичок.рф/</vt:lpstr>
      <vt:lpstr>Фонд «Разумный Интернет»</vt:lpstr>
      <vt:lpstr>Проекты Фонда развития Интернета</vt:lpstr>
      <vt:lpstr>http://ligainternet.ru/encyclopedia-of-security/</vt:lpstr>
      <vt:lpstr>Лига безопасного Интернета. Раздел «Родителям и педагогам»</vt:lpstr>
      <vt:lpstr>   Компания Microsoft http://www.microsoft.com/rus/athome/security/children/backtoschool.mspx.  </vt:lpstr>
      <vt:lpstr>Фонд развития Интернета</vt:lpstr>
      <vt:lpstr>Слайд 53</vt:lpstr>
      <vt:lpstr>Справочник по детской безопасности в интернете</vt:lpstr>
      <vt:lpstr>Слайд 55</vt:lpstr>
      <vt:lpstr>Дружественный Рунет.  http://www.friendlyrunet.ru/safety</vt:lpstr>
      <vt:lpstr>Областная межведомственная программа «Информационная культура личности»</vt:lpstr>
      <vt:lpstr>«Информационная культура личности» 3 уровня программы</vt:lpstr>
      <vt:lpstr>Слайд 59</vt:lpstr>
      <vt:lpstr>Раздел сайта «Безопасный Интернет» http://aksakovka.ru/nedelia-bezopasnogo-runeta/</vt:lpstr>
      <vt:lpstr>http://aksakovka.ru/izdaniia-biblioteki/</vt:lpstr>
      <vt:lpstr>Слайд 62</vt:lpstr>
      <vt:lpstr>  ОГБУК «Ульяновская областная библиотека для детей и юношества имени  С.Т. Аксакова» Спасибо за внимание! Гаянова Тамара Ивановна – зав. отделом организации деятельности и её информационного обеспечения и сопровождения  Сайт: aksakovka.ru E-mail: uobdu@yandex.ru Телефон: 79278285429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Name of  presentation</dc:title>
  <dc:creator>Павел</dc:creator>
  <cp:lastModifiedBy>AdminOA</cp:lastModifiedBy>
  <cp:revision>334</cp:revision>
  <dcterms:created xsi:type="dcterms:W3CDTF">2014-11-21T11:00:06Z</dcterms:created>
  <dcterms:modified xsi:type="dcterms:W3CDTF">2017-11-29T12:06:55Z</dcterms:modified>
</cp:coreProperties>
</file>