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6" r:id="rId4"/>
    <p:sldId id="276" r:id="rId5"/>
    <p:sldId id="267" r:id="rId6"/>
    <p:sldId id="277" r:id="rId7"/>
    <p:sldId id="265" r:id="rId8"/>
    <p:sldId id="272" r:id="rId9"/>
    <p:sldId id="27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E094-C6DA-485F-BCD0-B64F2CC0F86E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9F974-2D73-4191-B742-033D5A09F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EC8CD-5B10-46C5-A651-179075E9D1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EC8CD-5B10-46C5-A651-179075E9D1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EC8D1-F5C9-44C1-9EB9-625A0BDBDB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7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9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7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FF9D-7A95-4969-89FC-954BCB5FAD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D751-FE3F-4BA1-A134-A701D1FC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0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C1AB-44C5-4A99-BDB5-DD74E38BD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1411-6DDD-4DF1-89CC-305D919389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1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0AE1-F1D6-45EC-9433-BBE09EA4E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6EFF-754E-4787-835E-EF3E764955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95B0-FBFF-4309-8E9C-CF86AE6C95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8BB3-8389-4458-8540-A9E8E6B49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9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ADCE-D26B-4F29-BB79-1C322E084B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52BD-61B0-41B9-AE90-77989D3104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8E9F-FE88-4CF4-81A7-18BA524A8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A391-1C20-45DA-8DF1-3EC871C1DA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0820-FA0B-43F5-A312-5F4017AA28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EA9B-2D6F-44D9-950E-97ED981C6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2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6D15-B5FE-41A6-B210-656F97A95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9F4C-EFC8-4268-8522-D37D3D36EC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3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7DB-E3CC-49AC-89F8-2B28C0AB37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6794-F18E-45C8-A7B6-667D44BC62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8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419E-F206-4E2E-B32B-8B7C878EC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7109-12B7-4DF7-8AED-DA23207297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2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90EA-132E-4212-B37B-29F0E0239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809-D03C-49CF-AF91-122D596D5E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5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7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4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CBC2-1FFE-48AE-B79A-89CB14F62CA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6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54311-1D07-4651-BA14-C91BE7B3A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21916-3CE8-4653-87F7-90CBDDC2A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5940152" cy="884238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70076" y="1124744"/>
            <a:ext cx="6133915" cy="322922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Corbel" pitchFamily="34" charset="0"/>
              </a:rPr>
              <a:t>О реализации мероприятий, направленных </a:t>
            </a:r>
            <a:r>
              <a:rPr lang="ru-RU" sz="2800" b="1" dirty="0" smtClean="0">
                <a:latin typeface="Corbel" pitchFamily="34" charset="0"/>
              </a:rPr>
              <a:t>на </a:t>
            </a:r>
            <a:r>
              <a:rPr lang="ru-RU" sz="2800" b="1" dirty="0" smtClean="0">
                <a:latin typeface="Corbel" pitchFamily="34" charset="0"/>
              </a:rPr>
              <a:t>совершенствование деятельности в сфере организации досуга и дополнительного образования детей</a:t>
            </a:r>
            <a:endParaRPr lang="ru-RU" sz="2800" b="1" dirty="0">
              <a:latin typeface="Corbel" pitchFamily="34" charset="0"/>
            </a:endParaRP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" y="1286599"/>
            <a:ext cx="2030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4145" y="3356992"/>
            <a:ext cx="727455" cy="45719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356992"/>
            <a:ext cx="792163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356992"/>
            <a:ext cx="792163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3355111"/>
            <a:ext cx="792162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35496" y="3426549"/>
            <a:ext cx="30676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941168"/>
            <a:ext cx="9144000" cy="1914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-34571"/>
            <a:ext cx="663676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Екатерина Владимировна </a:t>
            </a:r>
            <a:r>
              <a:rPr lang="ru-RU" b="1" dirty="0" err="1" smtClean="0">
                <a:solidFill>
                  <a:schemeClr val="bg1"/>
                </a:solidFill>
              </a:rPr>
              <a:t>Уба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Первый Заместитель Председателя Правительства – 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Министр образования и науки Ульяновской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5724128" y="3929"/>
            <a:ext cx="1825264" cy="923330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4892852"/>
            <a:ext cx="3105054" cy="4889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05054" y="4892852"/>
            <a:ext cx="310505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06777" y="4892852"/>
            <a:ext cx="3105054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4892852"/>
            <a:ext cx="2227734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5711825"/>
            <a:ext cx="7299009" cy="6381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4029075" y="185738"/>
            <a:ext cx="5006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Arial Black" pitchFamily="34" charset="0"/>
              </a:rPr>
              <a:t>Развитие системы дополнительного образования, воспитания и молодежной политики</a:t>
            </a: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5183356" y="5901372"/>
            <a:ext cx="2130892" cy="956627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299008" y="5711825"/>
            <a:ext cx="1874838" cy="1146175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323850" y="1765300"/>
            <a:ext cx="8497888" cy="720725"/>
          </a:xfrm>
          <a:prstGeom prst="rightArrow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515938" y="1311275"/>
            <a:ext cx="824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" charset="0"/>
              </a:rPr>
              <a:t>Указ Президента РФ: охват детей в возрасте от 5 до 17 лет дополнительным образованием 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1763713" y="1971675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Arial" charset="0"/>
              </a:rPr>
              <a:t>2013               2014                             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2015       </a:t>
            </a:r>
            <a:r>
              <a:rPr lang="ru-RU" altLang="ru-RU" b="1" dirty="0" smtClean="0">
                <a:solidFill>
                  <a:schemeClr val="bg1"/>
                </a:solidFill>
                <a:latin typeface="Arial" charset="0"/>
              </a:rPr>
              <a:t>        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2020</a:t>
            </a:r>
            <a:r>
              <a:rPr lang="ru-RU" altLang="ru-RU" sz="1400" dirty="0">
                <a:solidFill>
                  <a:schemeClr val="bg1"/>
                </a:solidFill>
                <a:latin typeface="Arial" charset="0"/>
              </a:rPr>
              <a:t>        годы</a:t>
            </a: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323850" y="1611313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140BC1"/>
                </a:solidFill>
                <a:latin typeface="Arial" charset="0"/>
              </a:rPr>
              <a:t>ПЛАН</a:t>
            </a:r>
          </a:p>
        </p:txBody>
      </p:sp>
      <p:sp>
        <p:nvSpPr>
          <p:cNvPr id="3" name="Овал 2"/>
          <p:cNvSpPr/>
          <p:nvPr/>
        </p:nvSpPr>
        <p:spPr>
          <a:xfrm>
            <a:off x="1989138" y="1711325"/>
            <a:ext cx="111125" cy="111125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28827" y="1709738"/>
            <a:ext cx="111125" cy="112712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37413" y="1709738"/>
            <a:ext cx="111125" cy="112712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2123728" y="1612900"/>
            <a:ext cx="1116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140BC1"/>
                </a:solidFill>
                <a:latin typeface="Arial" charset="0"/>
              </a:rPr>
              <a:t>60%-63%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7291388" y="1597025"/>
            <a:ext cx="121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140BC1"/>
                </a:solidFill>
                <a:latin typeface="Arial" charset="0"/>
              </a:rPr>
              <a:t>70%-75%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323850" y="2329061"/>
            <a:ext cx="166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140BC1"/>
                </a:solidFill>
                <a:latin typeface="Arial" charset="0"/>
              </a:rPr>
              <a:t>Ульяновская</a:t>
            </a:r>
          </a:p>
          <a:p>
            <a:pPr eaLnBrk="1" hangingPunct="1"/>
            <a:r>
              <a:rPr lang="ru-RU" altLang="ru-RU" sz="1400" b="1" dirty="0">
                <a:solidFill>
                  <a:srgbClr val="140BC1"/>
                </a:solidFill>
                <a:latin typeface="Arial" charset="0"/>
              </a:rPr>
              <a:t> область</a:t>
            </a:r>
          </a:p>
        </p:txBody>
      </p:sp>
      <p:pic>
        <p:nvPicPr>
          <p:cNvPr id="19480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23" y="1619250"/>
            <a:ext cx="12779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TextBox 13"/>
          <p:cNvSpPr txBox="1">
            <a:spLocks noChangeArrowheads="1"/>
          </p:cNvSpPr>
          <p:nvPr/>
        </p:nvSpPr>
        <p:spPr bwMode="auto">
          <a:xfrm>
            <a:off x="4139952" y="1597025"/>
            <a:ext cx="1128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140BC1"/>
                </a:solidFill>
                <a:latin typeface="Arial" charset="0"/>
              </a:rPr>
              <a:t>65%-67%</a:t>
            </a:r>
          </a:p>
        </p:txBody>
      </p:sp>
      <p:sp>
        <p:nvSpPr>
          <p:cNvPr id="19482" name="TextBox 13"/>
          <p:cNvSpPr txBox="1">
            <a:spLocks noChangeArrowheads="1"/>
          </p:cNvSpPr>
          <p:nvPr/>
        </p:nvSpPr>
        <p:spPr bwMode="auto">
          <a:xfrm>
            <a:off x="5376838" y="2298358"/>
            <a:ext cx="995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140BC1"/>
                </a:solidFill>
                <a:latin typeface="Arial" charset="0"/>
              </a:rPr>
              <a:t>75%</a:t>
            </a: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1744663" y="2298775"/>
            <a:ext cx="99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140BC1"/>
                </a:solidFill>
                <a:latin typeface="Arial" charset="0"/>
              </a:rPr>
              <a:t>60%</a:t>
            </a:r>
            <a:endParaRPr lang="ru-RU" altLang="ru-RU" sz="1600" b="1" dirty="0">
              <a:solidFill>
                <a:srgbClr val="140BC1"/>
              </a:solidFill>
              <a:latin typeface="Arial" charset="0"/>
            </a:endParaRPr>
          </a:p>
        </p:txBody>
      </p:sp>
      <p:pic>
        <p:nvPicPr>
          <p:cNvPr id="19484" name="Picture 1" descr="H:\ЦИТ\Доклады-планы-показатели\Доклад Министра на ЗСО-2016\фото\Ассамблея талантливой молодёжи\IMG_6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3957" b="8507"/>
          <a:stretch>
            <a:fillRect/>
          </a:stretch>
        </p:blipFill>
        <p:spPr bwMode="auto">
          <a:xfrm>
            <a:off x="109538" y="2871788"/>
            <a:ext cx="4402137" cy="27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672013" y="2862263"/>
            <a:ext cx="4292600" cy="2798985"/>
          </a:xfrm>
          <a:prstGeom prst="rect">
            <a:avLst/>
          </a:prstGeom>
          <a:solidFill>
            <a:schemeClr val="bg1"/>
          </a:solidFill>
          <a:ln w="38100"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86" name="TextBox 13"/>
          <p:cNvSpPr txBox="1">
            <a:spLocks noChangeArrowheads="1"/>
          </p:cNvSpPr>
          <p:nvPr/>
        </p:nvSpPr>
        <p:spPr bwMode="auto">
          <a:xfrm>
            <a:off x="4672013" y="2962687"/>
            <a:ext cx="429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dirty="0" smtClean="0">
                <a:solidFill>
                  <a:srgbClr val="140BC1"/>
                </a:solidFill>
                <a:latin typeface="Arial" charset="0"/>
              </a:rPr>
              <a:t>В Ульяновской области создана региональная сетевая </a:t>
            </a:r>
            <a:r>
              <a:rPr lang="ru-RU" altLang="ru-RU" sz="2000" dirty="0">
                <a:solidFill>
                  <a:srgbClr val="140BC1"/>
                </a:solidFill>
                <a:latin typeface="Arial" charset="0"/>
              </a:rPr>
              <a:t>модель дополнительного образования, которая консолидирует усилия областного Дворца творчества детей и молодёжи как единого образовательного холдинга дополнительного </a:t>
            </a:r>
            <a:r>
              <a:rPr lang="ru-RU" altLang="ru-RU" sz="2000" dirty="0" smtClean="0">
                <a:solidFill>
                  <a:srgbClr val="140BC1"/>
                </a:solidFill>
                <a:latin typeface="Arial" charset="0"/>
              </a:rPr>
              <a:t>образования:</a:t>
            </a:r>
            <a:endParaRPr lang="ru-RU" altLang="ru-RU" sz="1600" dirty="0">
              <a:solidFill>
                <a:srgbClr val="140BC1"/>
              </a:solidFill>
              <a:latin typeface="Arial" charset="0"/>
            </a:endParaRPr>
          </a:p>
        </p:txBody>
      </p:sp>
      <p:sp>
        <p:nvSpPr>
          <p:cNvPr id="19488" name="TextBox 13"/>
          <p:cNvSpPr txBox="1">
            <a:spLocks noChangeArrowheads="1"/>
          </p:cNvSpPr>
          <p:nvPr/>
        </p:nvSpPr>
        <p:spPr bwMode="auto">
          <a:xfrm>
            <a:off x="982" y="6379686"/>
            <a:ext cx="667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CC"/>
                </a:solidFill>
                <a:latin typeface="Arial" charset="0"/>
              </a:rPr>
              <a:t>53 в сфере культуры и 27  в сфере спорта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210026" y="5823246"/>
            <a:ext cx="599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64 организации в сфере образования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5985911" y="5846553"/>
            <a:ext cx="255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112000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детей 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359026" y="2298775"/>
            <a:ext cx="99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140BC1"/>
                </a:solidFill>
                <a:latin typeface="Arial" charset="0"/>
              </a:rPr>
              <a:t>72%</a:t>
            </a:r>
            <a:endParaRPr lang="ru-RU" altLang="ru-RU" sz="1600" b="1" dirty="0">
              <a:solidFill>
                <a:srgbClr val="140BC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661024"/>
            <a:ext cx="4716016" cy="11969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15"/>
          <p:cNvSpPr txBox="1">
            <a:spLocks noChangeArrowheads="1"/>
          </p:cNvSpPr>
          <p:nvPr/>
        </p:nvSpPr>
        <p:spPr bwMode="auto">
          <a:xfrm>
            <a:off x="4049713" y="201414"/>
            <a:ext cx="4859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Arial Black" pitchFamily="34" charset="0"/>
              </a:rPr>
              <a:t>Направления стратегического развития системы дополнительного образования</a:t>
            </a:r>
            <a:endParaRPr lang="ru-RU" alt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985742">
            <a:off x="3301088" y="6153139"/>
            <a:ext cx="1398587" cy="64293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4666858" y="5632450"/>
            <a:ext cx="1873250" cy="1225550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-56703" y="5910371"/>
            <a:ext cx="5047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направления, определены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Социально-экономической стратегией развития Ульяновской области до 2030 года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8" name="Rectangle 10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53" name="TextBox 95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1301433"/>
            <a:ext cx="144016" cy="44069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3701487"/>
            <a:ext cx="4300984" cy="188775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7768" y="3717032"/>
            <a:ext cx="4128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itchFamily="2" charset="2"/>
              <a:buChar char="v"/>
            </a:pPr>
            <a:r>
              <a:rPr lang="ru-RU" sz="2000" dirty="0">
                <a:solidFill>
                  <a:srgbClr val="0000CC"/>
                </a:solidFill>
              </a:rPr>
              <a:t>Сохранение сети организаций дополнительного образования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2000" dirty="0">
                <a:solidFill>
                  <a:srgbClr val="0000CC"/>
                </a:solidFill>
              </a:rPr>
              <a:t>Переформатирование областного Дворца пионеров в областной Дворец творчества детей и молодёжи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860032" y="3701487"/>
            <a:ext cx="4114472" cy="187220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60032" y="3814008"/>
            <a:ext cx="411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itchFamily="2" charset="2"/>
              <a:buChar char="v"/>
            </a:pPr>
            <a:r>
              <a:rPr lang="ru-RU" sz="2000" dirty="0">
                <a:solidFill>
                  <a:srgbClr val="0000CC"/>
                </a:solidFill>
              </a:rPr>
              <a:t>Развитие предпрофильного дополнительного образования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2000" dirty="0">
                <a:solidFill>
                  <a:srgbClr val="0000CC"/>
                </a:solidFill>
              </a:rPr>
              <a:t>Развитие технической, естественнонаучной направленности и детского туризма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4088" y="5643825"/>
            <a:ext cx="3803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областном Дворце творчества детей и молодёжи создан Региональный ресурсный центр развития дополнительного образования</a:t>
            </a:r>
            <a:endParaRPr lang="ru-RU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 descr="C:\Users\Admin\Downloads\IMG_6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1" y="1381265"/>
            <a:ext cx="3748861" cy="2191752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mkrf.ru/upload/iblock/a99/a99dca987e31a69fb54a0df11bb0c0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1264"/>
            <a:ext cx="3528392" cy="2208243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4029075" y="406405"/>
            <a:ext cx="5006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Arial Black" pitchFamily="34" charset="0"/>
              </a:rPr>
              <a:t>Развитие системы дополнительного </a:t>
            </a:r>
            <a:r>
              <a:rPr lang="ru-RU" altLang="ru-RU" dirty="0" smtClean="0">
                <a:solidFill>
                  <a:schemeClr val="bg1"/>
                </a:solidFill>
                <a:latin typeface="Arial Black" pitchFamily="34" charset="0"/>
              </a:rPr>
              <a:t>образования</a:t>
            </a:r>
            <a:endParaRPr lang="ru-RU" alt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1288" y="2154238"/>
            <a:ext cx="1987550" cy="1800225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98713" y="1514475"/>
            <a:ext cx="2028825" cy="1827213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985000" y="1495425"/>
            <a:ext cx="1987550" cy="1800225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859338" y="2428875"/>
            <a:ext cx="2028825" cy="1827213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ыгнутая вниз стрелка 38"/>
          <p:cNvSpPr/>
          <p:nvPr/>
        </p:nvSpPr>
        <p:spPr>
          <a:xfrm rot="20413310">
            <a:off x="1463675" y="3582988"/>
            <a:ext cx="1985963" cy="636587"/>
          </a:xfrm>
          <a:prstGeom prst="curvedUpArrow">
            <a:avLst/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1630015">
            <a:off x="3876675" y="1479550"/>
            <a:ext cx="1987550" cy="622300"/>
          </a:xfrm>
          <a:prstGeom prst="curvedDownArrow">
            <a:avLst>
              <a:gd name="adj1" fmla="val 25000"/>
              <a:gd name="adj2" fmla="val 43680"/>
              <a:gd name="adj3" fmla="val 30017"/>
            </a:avLst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20133275">
            <a:off x="6686550" y="3490913"/>
            <a:ext cx="1985963" cy="665162"/>
          </a:xfrm>
          <a:prstGeom prst="curvedUpArrow">
            <a:avLst/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519680" y="1583749"/>
            <a:ext cx="17287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50" b="1" dirty="0" smtClean="0">
                <a:solidFill>
                  <a:schemeClr val="bg1"/>
                </a:solidFill>
                <a:latin typeface="Arial" charset="0"/>
              </a:rPr>
              <a:t>Совместно </a:t>
            </a:r>
            <a:r>
              <a:rPr lang="ru-RU" altLang="ru-RU" sz="1550" b="1" dirty="0">
                <a:solidFill>
                  <a:schemeClr val="bg1"/>
                </a:solidFill>
                <a:latin typeface="Arial" charset="0"/>
              </a:rPr>
              <a:t>с </a:t>
            </a:r>
            <a:r>
              <a:rPr lang="ru-RU" altLang="ru-RU" sz="1550" b="1" dirty="0" err="1">
                <a:solidFill>
                  <a:schemeClr val="bg1"/>
                </a:solidFill>
                <a:latin typeface="Arial" charset="0"/>
              </a:rPr>
              <a:t>Бинбанком</a:t>
            </a:r>
            <a:r>
              <a:rPr lang="ru-RU" altLang="ru-RU" sz="1550" b="1" dirty="0">
                <a:solidFill>
                  <a:schemeClr val="bg1"/>
                </a:solidFill>
                <a:latin typeface="Arial" charset="0"/>
              </a:rPr>
              <a:t> создана Молодёжная финансово-экономическая </a:t>
            </a:r>
            <a:r>
              <a:rPr lang="ru-RU" altLang="ru-RU" sz="1550" b="1" dirty="0" smtClean="0">
                <a:solidFill>
                  <a:schemeClr val="bg1"/>
                </a:solidFill>
                <a:latin typeface="Arial" charset="0"/>
              </a:rPr>
              <a:t>академия</a:t>
            </a:r>
            <a:endParaRPr lang="ru-RU" altLang="ru-RU" sz="155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5004049" y="2412841"/>
            <a:ext cx="16737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С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ООО «Проект «Развитие» - Лига школьного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предпринима-тельства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7093744" y="1619835"/>
            <a:ext cx="1770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С ЦМИТ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«Воплощение» реализуются программы по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инженерным компетенциям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" name="TextBox 27"/>
          <p:cNvSpPr txBox="1">
            <a:spLocks noChangeArrowheads="1"/>
          </p:cNvSpPr>
          <p:nvPr/>
        </p:nvSpPr>
        <p:spPr bwMode="auto">
          <a:xfrm>
            <a:off x="127000" y="2281555"/>
            <a:ext cx="1987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2015 год: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открытие детского центра творчества «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Инженерка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»    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3541" y="4532248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73541" y="5021083"/>
            <a:ext cx="1183482" cy="40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14%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8468" y="4511448"/>
            <a:ext cx="2002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Вовлечение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детей </a:t>
            </a:r>
            <a:r>
              <a:rPr lang="ru-RU" sz="2000" b="1" dirty="0">
                <a:solidFill>
                  <a:srgbClr val="0000CC"/>
                </a:solidFill>
              </a:rPr>
              <a:t>в программы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технического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и </a:t>
            </a:r>
            <a:r>
              <a:rPr lang="ru-RU" sz="2000" b="1" dirty="0">
                <a:solidFill>
                  <a:srgbClr val="0000CC"/>
                </a:solidFill>
              </a:rPr>
              <a:t>инженерного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творчества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99083" y="5615084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2020год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83605" y="6248258"/>
            <a:ext cx="1183482" cy="40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35%</a:t>
            </a:r>
            <a:endParaRPr lang="ru-RU" sz="3200" b="1" dirty="0">
              <a:solidFill>
                <a:srgbClr val="0000CC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06879" y="6119140"/>
            <a:ext cx="0" cy="53348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gov39.ru/images/governor/b/04042014-02/img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2325" r="17290"/>
          <a:stretch/>
        </p:blipFill>
        <p:spPr bwMode="auto">
          <a:xfrm>
            <a:off x="6420696" y="4444875"/>
            <a:ext cx="2439672" cy="228873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.aif.ru/006/413/546fe1a38ea3d0fe5727cbc6a84fd46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/>
          <a:stretch/>
        </p:blipFill>
        <p:spPr bwMode="auto">
          <a:xfrm>
            <a:off x="334548" y="4383063"/>
            <a:ext cx="2540829" cy="2285079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083605" y="4532248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ЦИТ\Доклады-планы-показатели\Доклад Министра на ЗСО-2016\фото\таврид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" y="62068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9303" y="620688"/>
            <a:ext cx="2129566" cy="623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869160"/>
            <a:ext cx="6554316" cy="198884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1739464" y="-4286"/>
            <a:ext cx="3293765" cy="4931427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294438" y="6370638"/>
            <a:ext cx="869950" cy="5064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2565655" y="4962654"/>
            <a:ext cx="6614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В 2016-2017 годах  будут открыты: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H="1">
            <a:off x="2025432" y="620688"/>
            <a:ext cx="1877938" cy="367240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6200000">
            <a:off x="1121014" y="5366802"/>
            <a:ext cx="1994200" cy="1026296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2927" y="-4286"/>
            <a:ext cx="1711042" cy="884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21" y="11574"/>
            <a:ext cx="9141679" cy="609114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" y="56493"/>
            <a:ext cx="548364" cy="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91586" y="99279"/>
            <a:ext cx="665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315" y="695871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5085" y="692696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50260" y="692696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42423" y="692696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2460241">
            <a:off x="1830274" y="4734235"/>
            <a:ext cx="542768" cy="110999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37081" y="5402704"/>
            <a:ext cx="792163" cy="99367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0319" y="5402704"/>
            <a:ext cx="792163" cy="98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15494" y="5402704"/>
            <a:ext cx="792163" cy="98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4048" y="764704"/>
            <a:ext cx="381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сектор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партнерство: 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37080" y="2516703"/>
            <a:ext cx="364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изучению иностранных языков,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лидерства и делового общения, 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8713" y="3790781"/>
            <a:ext cx="342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инженерного и 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-301267" y="5675682"/>
            <a:ext cx="2551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000CC"/>
                </a:solidFill>
                <a:latin typeface="Arial" charset="0"/>
              </a:rPr>
              <a:t>5500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CC"/>
                </a:solidFill>
                <a:latin typeface="Arial" charset="0"/>
              </a:rPr>
              <a:t>детей </a:t>
            </a:r>
            <a:endParaRPr lang="ru-RU" altLang="ru-RU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2249845" y="5301208"/>
            <a:ext cx="36232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технопарк «КВАНТОРИУМ»,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полигон инженерных профессий,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будущих учёных и изобретателей,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13" y="1723027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ФабЛабы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центры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молодёжного инновационного творчества,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58279" y="4509120"/>
            <a:ext cx="279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ранней профориентации.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6012160" y="5373216"/>
            <a:ext cx="31368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предпринимательских компетенций,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центр для одарённых детей.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IMG_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4706"/>
            <a:ext cx="9144000" cy="53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9303" y="620688"/>
            <a:ext cx="2129566" cy="623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869160"/>
            <a:ext cx="6554316" cy="198884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1739464" y="-4286"/>
            <a:ext cx="3293765" cy="4931427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294438" y="6370638"/>
            <a:ext cx="869950" cy="5064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2535939" y="4869160"/>
            <a:ext cx="6614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В Ульяновской области действует 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9 </a:t>
            </a:r>
            <a:r>
              <a:rPr lang="ru-RU" altLang="ru-RU" sz="1600" dirty="0">
                <a:solidFill>
                  <a:schemeClr val="bg1"/>
                </a:solidFill>
                <a:latin typeface="Arial Black" pitchFamily="34" charset="0"/>
              </a:rPr>
              <a:t>детских и молодёжных академий</a:t>
            </a:r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H="1">
            <a:off x="2025432" y="620688"/>
            <a:ext cx="1877938" cy="367240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52989" y="3284984"/>
            <a:ext cx="2791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 будут открыты «Детская академия туризма и краеведения» и «Молодёжная академия электроники»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6200000">
            <a:off x="1121014" y="5366802"/>
            <a:ext cx="1994200" cy="1026296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2927" y="-4286"/>
            <a:ext cx="1711042" cy="884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21" y="11574"/>
            <a:ext cx="9141679" cy="609114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" y="56493"/>
            <a:ext cx="548364" cy="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91586" y="99279"/>
            <a:ext cx="665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315" y="695871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5085" y="692696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50260" y="692696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42423" y="692696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2460241">
            <a:off x="1830274" y="4734235"/>
            <a:ext cx="542768" cy="110999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5050742" y="6071897"/>
            <a:ext cx="4129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alt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6512" y="3068960"/>
            <a:ext cx="792163" cy="99367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0888" y="3068960"/>
            <a:ext cx="792163" cy="98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16063" y="3068960"/>
            <a:ext cx="792163" cy="98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308226" y="3068960"/>
            <a:ext cx="792162" cy="986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37081" y="5402704"/>
            <a:ext cx="792163" cy="99367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0319" y="5402704"/>
            <a:ext cx="792163" cy="98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15494" y="5402704"/>
            <a:ext cx="792163" cy="98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-29303" y="879953"/>
            <a:ext cx="401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и молодёжные академии – это инновационная форма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ДОД,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реализуется путём привлечения профессионального сообщества к проведению занятий по комплексным программам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-301267" y="5675682"/>
            <a:ext cx="2551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000CC"/>
                </a:solidFill>
                <a:latin typeface="Arial" charset="0"/>
              </a:rPr>
              <a:t>2500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CC"/>
                </a:solidFill>
                <a:latin typeface="Arial" charset="0"/>
              </a:rPr>
              <a:t>детей </a:t>
            </a:r>
            <a:endParaRPr lang="ru-RU" altLang="ru-RU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4381802" y="5402431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2339752" y="5412605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2149554" y="5746885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1979712" y="6091181"/>
            <a:ext cx="2940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ядерно-медицинская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4211960" y="5733344"/>
            <a:ext cx="2940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авиационная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6520876" y="5739929"/>
            <a:ext cx="2629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суперкомпьютерная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940152" y="5402704"/>
            <a:ext cx="3384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финансово-экономическая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3386346" y="6429735"/>
            <a:ext cx="4550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apf.mail.ru/cgi-bin/readmsg?id=14664269700000000908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" y="2627313"/>
            <a:ext cx="285750" cy="37449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4049713" y="436602"/>
            <a:ext cx="485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</a:rPr>
              <a:t>Форсайт Дворец 2030</a:t>
            </a:r>
            <a:endParaRPr lang="ru-RU" alt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-80169" y="6463507"/>
            <a:ext cx="485775" cy="28416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550109" y="6021288"/>
            <a:ext cx="1603415" cy="711200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2" name="Прямоугольник 1"/>
          <p:cNvSpPr>
            <a:spLocks noChangeArrowheads="1"/>
          </p:cNvSpPr>
          <p:nvPr/>
        </p:nvSpPr>
        <p:spPr bwMode="auto">
          <a:xfrm>
            <a:off x="53975" y="1341438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Black" pitchFamily="34" charset="0"/>
              </a:rPr>
              <a:t>7 апреля 2016 года состоялся </a:t>
            </a:r>
            <a:r>
              <a:rPr lang="en-US" sz="1600" b="1" dirty="0" smtClean="0">
                <a:solidFill>
                  <a:srgbClr val="0000CC"/>
                </a:solidFill>
                <a:latin typeface="Arial Black" pitchFamily="34" charset="0"/>
              </a:rPr>
              <a:t>I </a:t>
            </a:r>
            <a:r>
              <a:rPr lang="ru-RU" sz="16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0000CC"/>
                </a:solidFill>
                <a:latin typeface="Arial Black" pitchFamily="34" charset="0"/>
              </a:rPr>
              <a:t>Съезд руководителей Дворцов творчества детей и молодёжи субъектов Приволжского федерального округа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163" y="1919288"/>
            <a:ext cx="4824412" cy="14446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81213" y="1916113"/>
            <a:ext cx="4826000" cy="144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73475" y="1916113"/>
            <a:ext cx="4824413" cy="144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95925" y="1916113"/>
            <a:ext cx="3540125" cy="14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6200000">
            <a:off x="-83343" y="2234406"/>
            <a:ext cx="495300" cy="290513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4210551" y="3392930"/>
            <a:ext cx="711200" cy="596791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2" name="Прямоугольник 2"/>
          <p:cNvSpPr>
            <a:spLocks noChangeArrowheads="1"/>
          </p:cNvSpPr>
          <p:nvPr/>
        </p:nvSpPr>
        <p:spPr bwMode="auto">
          <a:xfrm>
            <a:off x="289371" y="4193793"/>
            <a:ext cx="88641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Black" pitchFamily="34" charset="0"/>
              </a:rPr>
              <a:t>Цель: </a:t>
            </a:r>
            <a:r>
              <a:rPr lang="ru-RU" sz="1600" b="1" dirty="0">
                <a:solidFill>
                  <a:srgbClr val="0000CC"/>
                </a:solidFill>
                <a:latin typeface="Arial Black" pitchFamily="34" charset="0"/>
              </a:rPr>
              <a:t>взаимодействие между организациями дополнительного образования субъектов Приволжского федерального округа РФ с целью развития дополнительного образования детей в области технического творчества, исследовательской и проектной деятельности.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Black" pitchFamily="34" charset="0"/>
              </a:rPr>
              <a:t>Задачи: развитие у </a:t>
            </a:r>
            <a:r>
              <a:rPr lang="ru-RU" sz="1600" b="1" dirty="0">
                <a:solidFill>
                  <a:srgbClr val="0000CC"/>
                </a:solidFill>
                <a:latin typeface="Arial Black" pitchFamily="34" charset="0"/>
              </a:rPr>
              <a:t>молодёжи навыков инновационного мышления; развитие инновационных технологий в сфере инженерного образования, изобретательства и научно-исследовательской деятельности</a:t>
            </a:r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251520" y="6022876"/>
            <a:ext cx="1353443" cy="7096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4" name="TextBox 26"/>
          <p:cNvSpPr txBox="1">
            <a:spLocks noChangeArrowheads="1"/>
          </p:cNvSpPr>
          <p:nvPr/>
        </p:nvSpPr>
        <p:spPr bwMode="auto">
          <a:xfrm>
            <a:off x="1187624" y="6093296"/>
            <a:ext cx="72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Целевая аудитория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руководители, педагоги и молодые таланты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 из субъектов 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Приволжского федерального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округа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8" name="Picture 2" descr="C:\Users\304-4\Desktop\IMG_24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8" t="13930" r="18677" b="-5180"/>
          <a:stretch/>
        </p:blipFill>
        <p:spPr bwMode="auto">
          <a:xfrm>
            <a:off x="38919" y="2204864"/>
            <a:ext cx="3282132" cy="20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kompik\Desktop\съезд\IMG_2350.jpg"/>
          <p:cNvPicPr>
            <a:picLocks noChangeAspect="1" noChangeArrowheads="1"/>
          </p:cNvPicPr>
          <p:nvPr/>
        </p:nvPicPr>
        <p:blipFill rotWithShape="1">
          <a:blip r:embed="rId5" cstate="print"/>
          <a:srcRect l="9988" r="9620" b="8942"/>
          <a:stretch/>
        </p:blipFill>
        <p:spPr bwMode="auto">
          <a:xfrm>
            <a:off x="3419872" y="2204864"/>
            <a:ext cx="2608183" cy="1916047"/>
          </a:xfrm>
          <a:prstGeom prst="rect">
            <a:avLst/>
          </a:prstGeom>
          <a:noFill/>
        </p:spPr>
      </p:pic>
      <p:pic>
        <p:nvPicPr>
          <p:cNvPr id="31" name="Picture 3" descr="\\dp.local\Public\Фотоархив\22 Мероприятия 2015-2016 учеб.год\48_Форсайт Форум созидания\IMG_24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7902" r="9985"/>
          <a:stretch/>
        </p:blipFill>
        <p:spPr bwMode="auto">
          <a:xfrm>
            <a:off x="6084168" y="2204864"/>
            <a:ext cx="2931884" cy="19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62375" y="2560955"/>
            <a:ext cx="1346200" cy="351440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2960930" y="161747"/>
            <a:ext cx="1323438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2448" y="0"/>
            <a:ext cx="5076056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1043608" y="242541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3573586" y="-27384"/>
            <a:ext cx="5822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</a:rPr>
              <a:t>Организация занятости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несовер-шеннолетних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</a:rPr>
              <a:t>, состоящих на профилактическом учёте в правоохранительных органах</a:t>
            </a:r>
            <a:endParaRPr lang="ru-RU" alt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3762375" y="1916430"/>
            <a:ext cx="1346200" cy="644525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0800000">
            <a:off x="3781425" y="6075362"/>
            <a:ext cx="1327150" cy="712787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163" y="1698625"/>
            <a:ext cx="4824412" cy="1428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81213" y="1695450"/>
            <a:ext cx="4824412" cy="144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73475" y="1695450"/>
            <a:ext cx="4824413" cy="144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95925" y="1695450"/>
            <a:ext cx="3540125" cy="144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1943100" y="3409951"/>
            <a:ext cx="3152775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2457450" y="3684588"/>
            <a:ext cx="2122488" cy="144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2199482" y="5093494"/>
            <a:ext cx="2640012" cy="165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2549526" y="5705475"/>
            <a:ext cx="1936750" cy="161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3871045" y="3405982"/>
            <a:ext cx="3151187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385395" y="3682206"/>
            <a:ext cx="2122488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126632" y="5088732"/>
            <a:ext cx="2640013" cy="165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4477470" y="5701507"/>
            <a:ext cx="1936750" cy="163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2" name="TextBox 74"/>
          <p:cNvSpPr txBox="1">
            <a:spLocks noChangeArrowheads="1"/>
          </p:cNvSpPr>
          <p:nvPr/>
        </p:nvSpPr>
        <p:spPr bwMode="auto">
          <a:xfrm>
            <a:off x="3755525" y="2545159"/>
            <a:ext cx="135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Arial Black" pitchFamily="34" charset="0"/>
              </a:rPr>
              <a:t>Акции:</a:t>
            </a:r>
            <a:endParaRPr lang="ru-RU" alt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94" name="TextBox 76"/>
          <p:cNvSpPr txBox="1">
            <a:spLocks noChangeArrowheads="1"/>
          </p:cNvSpPr>
          <p:nvPr/>
        </p:nvSpPr>
        <p:spPr bwMode="auto">
          <a:xfrm>
            <a:off x="3690615" y="3140968"/>
            <a:ext cx="16014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«Лето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»,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Семья – забота»,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Дети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улиц»,</a:t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Группа»,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Arial Black" pitchFamily="34" charset="0"/>
              </a:rPr>
              <a:t>Условник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»,</a:t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Занятость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»,</a:t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Внимание дети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»,</a:t>
            </a:r>
            <a:b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Помоги собраться в школу» </a:t>
            </a:r>
            <a:endParaRPr lang="ru-RU" alt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7000" y="1917700"/>
            <a:ext cx="3194050" cy="48371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/>
              <a:t>23%</a:t>
            </a:r>
            <a:r>
              <a:rPr lang="ru-RU" sz="1700" dirty="0" smtClean="0"/>
              <a:t> - отдохнут в  лагерях </a:t>
            </a:r>
            <a:r>
              <a:rPr lang="ru-RU" sz="1700" dirty="0"/>
              <a:t>различной </a:t>
            </a:r>
            <a:r>
              <a:rPr lang="ru-RU" sz="1700" dirty="0" smtClean="0"/>
              <a:t>формы,</a:t>
            </a:r>
            <a:br>
              <a:rPr lang="ru-RU" sz="1700" dirty="0" smtClean="0"/>
            </a:br>
            <a:r>
              <a:rPr lang="ru-RU" sz="1700" b="1" dirty="0" smtClean="0"/>
              <a:t>12%</a:t>
            </a:r>
            <a:r>
              <a:rPr lang="ru-RU" sz="1700" dirty="0" smtClean="0"/>
              <a:t> -  </a:t>
            </a:r>
            <a:r>
              <a:rPr lang="ru-RU" sz="1700" dirty="0"/>
              <a:t>пройдут лечение в учреждениях здравоохранения и социального </a:t>
            </a:r>
            <a:r>
              <a:rPr lang="ru-RU" sz="1700" dirty="0" smtClean="0"/>
              <a:t>обслуживания, </a:t>
            </a:r>
            <a:br>
              <a:rPr lang="ru-RU" sz="1700" dirty="0" smtClean="0"/>
            </a:br>
            <a:r>
              <a:rPr lang="ru-RU" sz="1700" b="1" dirty="0" smtClean="0"/>
              <a:t>8%</a:t>
            </a:r>
            <a:r>
              <a:rPr lang="ru-RU" sz="1700" dirty="0" smtClean="0"/>
              <a:t> - будут охвачены различными </a:t>
            </a:r>
            <a:r>
              <a:rPr lang="ru-RU" sz="1700" dirty="0"/>
              <a:t>формами временного трудоустройства </a:t>
            </a:r>
            <a:r>
              <a:rPr lang="ru-RU" sz="1700" dirty="0" smtClean="0"/>
              <a:t>,</a:t>
            </a:r>
            <a:br>
              <a:rPr lang="ru-RU" sz="1700" dirty="0" smtClean="0"/>
            </a:br>
            <a:r>
              <a:rPr lang="ru-RU" sz="1700" dirty="0" smtClean="0"/>
              <a:t> </a:t>
            </a:r>
            <a:r>
              <a:rPr lang="ru-RU" sz="1700" b="1" dirty="0"/>
              <a:t>27</a:t>
            </a:r>
            <a:r>
              <a:rPr lang="ru-RU" sz="1700" b="1" dirty="0" smtClean="0"/>
              <a:t>%</a:t>
            </a:r>
            <a:r>
              <a:rPr lang="ru-RU" sz="1700" dirty="0" smtClean="0"/>
              <a:t> - </a:t>
            </a:r>
            <a:r>
              <a:rPr lang="ru-RU" sz="1700" dirty="0"/>
              <a:t>посещают занятия в объединениях дополнительного образования, </a:t>
            </a:r>
            <a:endParaRPr lang="ru-RU" sz="17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/>
              <a:t>20</a:t>
            </a:r>
            <a:r>
              <a:rPr lang="ru-RU" sz="1700" b="1" dirty="0"/>
              <a:t>%</a:t>
            </a:r>
            <a:r>
              <a:rPr lang="ru-RU" sz="1700" dirty="0"/>
              <a:t> </a:t>
            </a:r>
            <a:r>
              <a:rPr lang="ru-RU" sz="1700" dirty="0" smtClean="0"/>
              <a:t>- </a:t>
            </a:r>
            <a:r>
              <a:rPr lang="ru-RU" sz="1700" dirty="0" smtClean="0"/>
              <a:t>заняты в </a:t>
            </a:r>
            <a:r>
              <a:rPr lang="ru-RU" sz="1700" dirty="0"/>
              <a:t>трудовых неоплачиваемых объединениях,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b="1" dirty="0" smtClean="0"/>
              <a:t>9</a:t>
            </a:r>
            <a:r>
              <a:rPr lang="ru-RU" sz="1700" b="1" dirty="0"/>
              <a:t>%</a:t>
            </a:r>
            <a:r>
              <a:rPr lang="ru-RU" sz="1700" dirty="0"/>
              <a:t> </a:t>
            </a:r>
            <a:r>
              <a:rPr lang="ru-RU" sz="1700" dirty="0" smtClean="0"/>
              <a:t>- выезжают </a:t>
            </a:r>
            <a:r>
              <a:rPr lang="ru-RU" sz="1700" dirty="0"/>
              <a:t>на отдых вместе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933354"/>
            <a:ext cx="3383930" cy="1130772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71"/>
          <p:cNvSpPr>
            <a:spLocks noChangeArrowheads="1"/>
          </p:cNvSpPr>
          <p:nvPr/>
        </p:nvSpPr>
        <p:spPr bwMode="auto">
          <a:xfrm>
            <a:off x="5652120" y="3935958"/>
            <a:ext cx="33330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2015 году снизился уровень преступности несовершеннолетних на 10,8% от  числа участников указанных преступлений</a:t>
            </a:r>
            <a:endParaRPr lang="ru-RU" alt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52120" y="5176044"/>
            <a:ext cx="3371616" cy="155305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71"/>
          <p:cNvSpPr>
            <a:spLocks noChangeArrowheads="1"/>
          </p:cNvSpPr>
          <p:nvPr/>
        </p:nvSpPr>
        <p:spPr bwMode="auto">
          <a:xfrm>
            <a:off x="5652120" y="5157192"/>
            <a:ext cx="33239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По итогам </a:t>
            </a:r>
            <a:r>
              <a:rPr lang="ru-RU" sz="1600" dirty="0"/>
              <a:t>пяти месяцев </a:t>
            </a:r>
            <a:r>
              <a:rPr lang="ru-RU" sz="1600" dirty="0" smtClean="0"/>
              <a:t>2016 года количество </a:t>
            </a:r>
            <a:r>
              <a:rPr lang="ru-RU" sz="1600" dirty="0"/>
              <a:t>преступлений, совершенных несовершеннолетними сократилось на </a:t>
            </a:r>
            <a:r>
              <a:rPr lang="ru-RU" sz="1600" dirty="0" smtClean="0"/>
              <a:t>12,2%, </a:t>
            </a:r>
            <a:r>
              <a:rPr lang="ru-RU" sz="1600" dirty="0"/>
              <a:t>а число участников преступлений на </a:t>
            </a:r>
            <a:r>
              <a:rPr lang="ru-RU" sz="1600" dirty="0" smtClean="0"/>
              <a:t>5,4%</a:t>
            </a:r>
            <a:endParaRPr lang="ru-RU" altLang="ru-RU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severinform.ru/media/img/13/744/800x600_85425_DSC00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/>
        </p:blipFill>
        <p:spPr bwMode="auto">
          <a:xfrm>
            <a:off x="5940152" y="1977344"/>
            <a:ext cx="2784187" cy="18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8" name="TextBox 32"/>
          <p:cNvSpPr txBox="1">
            <a:spLocks noChangeArrowheads="1"/>
          </p:cNvSpPr>
          <p:nvPr/>
        </p:nvSpPr>
        <p:spPr bwMode="auto">
          <a:xfrm>
            <a:off x="460971" y="1912938"/>
            <a:ext cx="238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Летняя занятость:</a:t>
            </a:r>
            <a:endParaRPr lang="ru-RU" alt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5940152" cy="884238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8525" y="1688554"/>
            <a:ext cx="5565465" cy="26654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>
                <a:latin typeface="Arial Black" panose="020B0A04020102020204" pitchFamily="34" charset="0"/>
              </a:rPr>
              <a:t>Спасибо </a:t>
            </a:r>
            <a:endParaRPr lang="ru-RU" sz="3000" b="1" smtClean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mtClean="0">
                <a:latin typeface="Arial Black" panose="020B0A04020102020204" pitchFamily="34" charset="0"/>
              </a:rPr>
              <a:t>за </a:t>
            </a:r>
            <a:r>
              <a:rPr lang="ru-RU" sz="3000" b="1">
                <a:latin typeface="Arial Black" panose="020B0A04020102020204" pitchFamily="34" charset="0"/>
              </a:rPr>
              <a:t>поддержку и внимание!</a:t>
            </a:r>
            <a:endParaRPr lang="ru-RU" sz="3000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0" y="1286599"/>
            <a:ext cx="2030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4145" y="3358286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31545" y="3355111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6720" y="3355111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88883" y="3355111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36195" y="3426549"/>
            <a:ext cx="32067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4982314"/>
            <a:ext cx="9144000" cy="1914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3929"/>
            <a:ext cx="6384167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Екатерина Владимировна </a:t>
            </a:r>
            <a:r>
              <a:rPr lang="ru-RU" b="1" dirty="0" err="1" smtClean="0">
                <a:solidFill>
                  <a:schemeClr val="bg1"/>
                </a:solidFill>
              </a:rPr>
              <a:t>Уба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Первый Заместитель Председателя Правительства –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Министр образования и науки Ульяновской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5580112" y="0"/>
            <a:ext cx="1969280" cy="927259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4896026"/>
            <a:ext cx="3105054" cy="45719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05054" y="4892852"/>
            <a:ext cx="310505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06777" y="4892852"/>
            <a:ext cx="3105054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4892852"/>
            <a:ext cx="2227734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603</Words>
  <Application>Microsoft Office PowerPoint</Application>
  <PresentationFormat>Экран (4:3)</PresentationFormat>
  <Paragraphs>105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И.Антипова</cp:lastModifiedBy>
  <cp:revision>57</cp:revision>
  <dcterms:created xsi:type="dcterms:W3CDTF">2016-03-14T19:20:59Z</dcterms:created>
  <dcterms:modified xsi:type="dcterms:W3CDTF">2016-06-20T18:43:19Z</dcterms:modified>
</cp:coreProperties>
</file>