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9" r:id="rId2"/>
    <p:sldId id="298" r:id="rId3"/>
    <p:sldId id="319" r:id="rId4"/>
    <p:sldId id="307" r:id="rId5"/>
    <p:sldId id="313" r:id="rId6"/>
    <p:sldId id="321" r:id="rId7"/>
    <p:sldId id="299" r:id="rId8"/>
    <p:sldId id="317" r:id="rId9"/>
    <p:sldId id="322" r:id="rId10"/>
    <p:sldId id="323" r:id="rId11"/>
    <p:sldId id="288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В" initials="ДВ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E9EBF5"/>
    <a:srgbClr val="CACCD4"/>
    <a:srgbClr val="EDEDE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404" autoAdjust="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B5DA1-05FF-4E24-B892-6D54FAE3FC9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E034-C86B-453D-BDAA-7BE137ACB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0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F7DAF-B9ED-43C1-AD56-419E32907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A8124C-7227-4D75-8D4A-5BBB78283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91373-E6A1-4CD0-9D9F-D2A7D4F9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EAAF-CA35-4EAA-8E3E-C8FE77C5E9A4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2048B-F9B8-4BE1-B24D-10FADF3E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DB771-D835-443D-8BC9-437CB3F2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9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97AD7-EFD8-49F9-8B4D-F9838733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CD58B5-471D-4EEA-894D-C8800B8A3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5D2CF-0FE6-458D-8631-28A062AD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6DBC-81AD-4784-97BA-9834DB2C35B4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E26E-5DA8-43E5-8707-BA8FEA85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08C9E-3540-4CB5-A2CA-C8B8D9D0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0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D6F807-37F8-4869-B8D1-0548065BA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2C1CC8-B74C-41F8-8CE2-38124BDE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E30DBF-B85A-4929-BA94-8B958B9D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3624-06F1-4C5F-A5B0-0124EB0A2EAF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668AB-2241-4BA2-B166-7229EA1E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04809-49C0-4083-8A44-DEB6A327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5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03B19-6DBA-48CC-A22D-125B257D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A54C3-C3EE-4D9B-BB2D-1F24F161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8881E-B9AA-462D-8819-D90A92E4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8FD0-C1EC-43E8-A853-5CB44F9AEF10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C4DD4-DE49-4ACD-9076-663996A7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6E96A-4A54-4620-8988-D40C0C34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82DEF-8614-4C52-AE95-1798315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C21F5-539E-4347-B7BE-4DF70CEB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5F212-50E6-4F6F-BF45-42DA98DD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FD0C-CCC8-4303-B699-294AF7A79FF8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80F032-B748-44DE-A45E-885A12CB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3B41D-2279-4C42-9B20-D2481684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D9093-5826-448F-AAB5-2575A155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D21A7-C1E7-4BAE-A4B0-CEC5782E7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F7266C-F531-40FF-B1FB-71895CC2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77FAF-9D3F-4E6D-A3D6-F4750B12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7F3A-9875-449B-BB81-3CE2555A70E2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DF2BF-1BBD-48C8-BDC7-202EFF37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B0C2F-52BB-495F-B1AD-43E52D40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255A3-D6E2-4A16-BA1D-1F2CDF5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E84F6-2506-4CD1-8666-DBF29A8C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4DC656-5480-4843-84F5-69F1C9C3C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FFF63D-1CF2-433C-AA06-C7DE7A79E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A1EB92-17E9-4779-A09F-54171C15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FA0CB3-E7CD-49D9-8600-48A7C365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2C26-26EB-4647-BE69-547EF21A31BA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49BF2F-3C54-4C32-87DC-2AC852E4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C76F63-9243-456E-AF36-427E620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E763-ABBA-4A4F-93E5-CF3F5D99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8E1B93-2762-4DF3-A82E-1968666F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4023-198B-42E8-A807-A3CDAB2B3ED7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B74A81-C111-472F-A101-C49E1643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759FD-1AC8-4177-A048-286486DF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1722CE-85B9-4106-B888-94453580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3CFB-C43F-43E5-92D9-8D1668ECD3CF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4C6A41-4A7D-4D3B-8349-CBF5F72F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922170-261E-41B7-871A-928193AB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3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121F1-E6B7-4364-86DB-AD9D56D8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AA24B-D6E5-482E-9DF9-1D28B9DC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2511B7-E09A-448A-AF5C-71473600C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71315-E050-4687-A29E-826D16FD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906-5D41-4A11-B765-CBB0625EBBCB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06C1FC-8244-4C51-B2C1-93D83084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6CC76-6AD8-454A-A23A-DD0F2CA1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F5803-A315-4DBF-984F-C09428B1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FEFBDA-0E4C-4604-B21C-98E86E038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4F0BE-3E87-4B50-8C46-A583AAA9A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22FC2B-D9B8-4979-B386-10A88BC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9103-C0EB-4A99-A8F2-2E14D6AD1CD4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84156-504A-4D3E-9D06-B9D98CAB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291B2-5D8C-4297-A591-82CAB7A7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1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CB90-9E13-4DA7-97BB-EB8543B6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730A6-AF0E-4879-BF3D-A7E091A1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E086E-DAEB-40B2-A99F-85A975591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6D7F4-DCEF-473B-B2F4-EE5C49198CFE}" type="datetime1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FF818-77AC-4DF3-8086-13BC0E70F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886C9-D2E9-47A5-8690-F01595C30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E42D-35AE-4D88-907E-A3D4F3909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9248E5-54DA-41A6-954D-F508AEEE65F0}"/>
              </a:ext>
            </a:extLst>
          </p:cNvPr>
          <p:cNvSpPr txBox="1"/>
          <p:nvPr/>
        </p:nvSpPr>
        <p:spPr>
          <a:xfrm>
            <a:off x="914400" y="2151727"/>
            <a:ext cx="10839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spc="2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spc="29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мероприятиях </a:t>
            </a:r>
            <a:r>
              <a:rPr lang="ru-RU" sz="3200" b="1" spc="2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 «Профессионалитет» на территории Ульяновской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" y="427927"/>
            <a:ext cx="2942800" cy="2890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625" y="951398"/>
            <a:ext cx="77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93" dirty="0" smtClean="0">
                <a:latin typeface="Dela Gothic One" panose="00000500000000000000" pitchFamily="2" charset="-128"/>
                <a:ea typeface="Dela Gothic One" panose="00000500000000000000" pitchFamily="2" charset="-128"/>
                <a:cs typeface="Arial" panose="020B0604020202020204" pitchFamily="34" charset="0"/>
              </a:rPr>
              <a:t>О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sz="2400" b="1" spc="293" dirty="0" smtClean="0">
                <a:latin typeface="Dela Gothic One" panose="00000500000000000000" pitchFamily="2" charset="-128"/>
                <a:ea typeface="Dela Gothic One" panose="00000500000000000000" pitchFamily="2" charset="-128"/>
                <a:cs typeface="Arial" panose="020B0604020202020204" pitchFamily="34" charset="0"/>
              </a:rPr>
              <a:t>федеральном </a:t>
            </a:r>
            <a:r>
              <a:rPr lang="ru-RU" sz="2400" b="1" spc="293" dirty="0">
                <a:latin typeface="Dela Gothic One" panose="00000500000000000000" pitchFamily="2" charset="-128"/>
                <a:ea typeface="Dela Gothic One" panose="00000500000000000000" pitchFamily="2" charset="-128"/>
                <a:cs typeface="Arial" panose="020B0604020202020204" pitchFamily="34" charset="0"/>
              </a:rPr>
              <a:t>проекте «</a:t>
            </a:r>
            <a:r>
              <a:rPr lang="ru-RU" sz="2400" b="1" spc="293" dirty="0" err="1">
                <a:latin typeface="Dela Gothic One" panose="00000500000000000000" pitchFamily="2" charset="-128"/>
                <a:ea typeface="Dela Gothic One" panose="00000500000000000000" pitchFamily="2" charset="-128"/>
                <a:cs typeface="Arial" panose="020B0604020202020204" pitchFamily="34" charset="0"/>
              </a:rPr>
              <a:t>Профессионалитет</a:t>
            </a:r>
            <a:r>
              <a:rPr lang="ru-RU" sz="2400" b="1" spc="293" dirty="0">
                <a:latin typeface="Dela Gothic One" panose="00000500000000000000" pitchFamily="2" charset="-128"/>
                <a:ea typeface="Dela Gothic One" panose="00000500000000000000" pitchFamily="2" charset="-128"/>
                <a:cs typeface="Arial" panose="020B0604020202020204" pitchFamily="34" charset="0"/>
              </a:rPr>
              <a:t>» и проекте «Первая профессия школьников»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7700" y="3102503"/>
            <a:ext cx="611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Хайрутдинов</a:t>
            </a:r>
            <a:r>
              <a:rPr lang="ru-RU" b="1" dirty="0" smtClean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  <a:r>
              <a:rPr lang="ru-RU" dirty="0" smtClean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– директор департамента профессионального образования Министерства просвещения и воспитания                  Ульяновской области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7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218"/>
            <a:ext cx="6528325" cy="1194564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359982" y="328048"/>
            <a:ext cx="857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Проект «Первая профессия для школьников»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5778" y="5734283"/>
            <a:ext cx="11464211" cy="1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2226112" y="5139056"/>
            <a:ext cx="531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cap="small" dirty="0" smtClean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945" t="8657" r="12460" b="7245"/>
          <a:stretch/>
        </p:blipFill>
        <p:spPr>
          <a:xfrm>
            <a:off x="9118950" y="264857"/>
            <a:ext cx="2936690" cy="12762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218" y="1574867"/>
            <a:ext cx="10496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 окончании обучения выдается свидетельство о профессии рабочего, должности служащего (с присвоением квалификации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9477" y="2886973"/>
            <a:ext cx="104968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4472C4"/>
                </a:solidFill>
              </a:rPr>
              <a:t>Во </a:t>
            </a:r>
            <a:r>
              <a:rPr lang="ru-RU" sz="2800" b="1" dirty="0">
                <a:solidFill>
                  <a:srgbClr val="4472C4"/>
                </a:solidFill>
              </a:rPr>
              <a:t>время обучения школьники получают ценный практический опыт, и в дальнейшем смогут сделать правильный выбор будущей профессии</a:t>
            </a:r>
            <a:r>
              <a:rPr lang="ru-RU" sz="2800" b="1" dirty="0" smtClean="0">
                <a:solidFill>
                  <a:srgbClr val="4472C4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26112" y="4615918"/>
            <a:ext cx="10496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Получение первой профессии - начальный этап в построении карьеры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6" y="0"/>
            <a:ext cx="122047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0" y="3955969"/>
            <a:ext cx="6528325" cy="2904876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FB29034-7035-4D6A-98F7-CC1AF231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762" y="5055892"/>
            <a:ext cx="2743200" cy="365125"/>
          </a:xfrm>
        </p:spPr>
        <p:txBody>
          <a:bodyPr/>
          <a:lstStyle/>
          <a:p>
            <a:fld id="{83E0E42D-35AE-4D88-907E-A3D4F3909E8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07" y="2268993"/>
            <a:ext cx="1366554" cy="13422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9" y="119383"/>
            <a:ext cx="8979719" cy="5892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3359" y="634418"/>
            <a:ext cx="3219189" cy="486287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Кластеров</a:t>
            </a: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 из первых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Ульяновская область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7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0" y="3955969"/>
            <a:ext cx="6528325" cy="2904876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322829" y="465259"/>
            <a:ext cx="1025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Образовательно-производственный кластер отрасли «Авиастроение»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46" y="77012"/>
            <a:ext cx="1366554" cy="1342213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FB29034-7035-4D6A-98F7-CC1AF231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762" y="5055892"/>
            <a:ext cx="2743200" cy="365125"/>
          </a:xfrm>
        </p:spPr>
        <p:txBody>
          <a:bodyPr/>
          <a:lstStyle/>
          <a:p>
            <a:fld id="{83E0E42D-35AE-4D88-907E-A3D4F3909E8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439207" y="2398020"/>
            <a:ext cx="599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Участники проекта от Ульяновской области:</a:t>
            </a:r>
            <a:endParaRPr lang="ru-RU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07" y="2983245"/>
            <a:ext cx="765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Предприятие реального сектора экономики: </a:t>
            </a:r>
            <a:r>
              <a:rPr lang="ru-RU" sz="1400" dirty="0" smtClean="0">
                <a:latin typeface="Montserrat" panose="00000500000000000000" pitchFamily="2" charset="-52"/>
              </a:rPr>
              <a:t>Филиал ПАО «Ил» - Авиастар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9" name="Picture 1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24" y="2709546"/>
            <a:ext cx="3149566" cy="6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9207" y="3585624"/>
            <a:ext cx="765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Базовая образовательная организация: </a:t>
            </a:r>
            <a:r>
              <a:rPr lang="ru-RU" sz="1400" dirty="0" smtClean="0">
                <a:latin typeface="Montserrat" panose="00000500000000000000" pitchFamily="2" charset="-52"/>
              </a:rPr>
              <a:t>ОГАПОУ «Ульяновский авиационный колледж – Межрегиональный центр компетенций»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75B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86177" y="3553877"/>
            <a:ext cx="1333461" cy="735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9207" y="4194117"/>
            <a:ext cx="765290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Образовательные организации, входящие в образовательно-производственный центр на условиях сетевого взаимодействия: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«Ульяновский электромеханический колледж</a:t>
            </a:r>
            <a:r>
              <a:rPr lang="ru-RU" sz="1400" dirty="0" smtClean="0">
                <a:latin typeface="Montserrat" panose="00000500000000000000" pitchFamily="2" charset="-52"/>
              </a:rPr>
              <a:t>»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«Ульяновский профессионально-политехнический колледж</a:t>
            </a:r>
            <a:r>
              <a:rPr lang="ru-RU" sz="1400" dirty="0" smtClean="0">
                <a:latin typeface="Montserrat" panose="00000500000000000000" pitchFamily="2" charset="-52"/>
              </a:rPr>
              <a:t>»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«</a:t>
            </a:r>
            <a:r>
              <a:rPr lang="ru-RU" sz="1400" dirty="0" err="1">
                <a:latin typeface="Montserrat" panose="00000500000000000000" pitchFamily="2" charset="-52"/>
              </a:rPr>
              <a:t>Димитровградский</a:t>
            </a:r>
            <a:r>
              <a:rPr lang="ru-RU" sz="1400" dirty="0">
                <a:latin typeface="Montserrat" panose="00000500000000000000" pitchFamily="2" charset="-52"/>
              </a:rPr>
              <a:t> технический колледж»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300" y="4569489"/>
            <a:ext cx="836550" cy="836550"/>
          </a:xfrm>
          <a:prstGeom prst="rect">
            <a:avLst/>
          </a:prstGeom>
        </p:spPr>
      </p:pic>
      <p:pic>
        <p:nvPicPr>
          <p:cNvPr id="14" name="Picture 2" descr="ОГБПОУ ДТ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98" y="4569489"/>
            <a:ext cx="777019" cy="8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1850" y="4557322"/>
            <a:ext cx="991565" cy="9317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439206" y="1752065"/>
            <a:ext cx="1022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Приоритетная отрасль для создания кластера</a:t>
            </a:r>
            <a:r>
              <a:rPr lang="ru-RU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: машиностроение (авиастроение)</a:t>
            </a:r>
            <a:endParaRPr lang="ru-RU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01" y="1059581"/>
            <a:ext cx="3331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5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E42D-35AE-4D88-907E-A3D4F3909E8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8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0" y="3955969"/>
            <a:ext cx="6528325" cy="2904876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322829" y="465259"/>
            <a:ext cx="1025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Образовательно-производственный кластер отрасли «сельское хозяйство»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46" y="77012"/>
            <a:ext cx="1366554" cy="1342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439207" y="2398020"/>
            <a:ext cx="599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Участники проекта от Ульяновской области:</a:t>
            </a:r>
            <a:endParaRPr lang="ru-RU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207" y="2983245"/>
            <a:ext cx="765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Предприятие реального сектора экономики: </a:t>
            </a:r>
            <a:r>
              <a:rPr lang="ru-RU" sz="1400" dirty="0" smtClean="0">
                <a:latin typeface="Montserrat" panose="00000500000000000000" pitchFamily="2" charset="-52"/>
              </a:rPr>
              <a:t>ЗАО «ПРОМИНВЕСТ»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07" y="3585624"/>
            <a:ext cx="765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Базовая образовательная организация: </a:t>
            </a:r>
            <a:r>
              <a:rPr lang="ru-RU" sz="1400" dirty="0" smtClean="0">
                <a:latin typeface="Montserrat" panose="00000500000000000000" pitchFamily="2" charset="-52"/>
              </a:rPr>
              <a:t>ОГБПОУ «Новоспасский технологический техникум»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75B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81858" y="5341725"/>
            <a:ext cx="1333461" cy="735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9207" y="4194117"/>
            <a:ext cx="76529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Образовательные организации, входящие в образовательно-производственный центр на условиях сетевого взаимодействия: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</a:t>
            </a:r>
            <a:r>
              <a:rPr lang="ru-RU" sz="1400" dirty="0" smtClean="0">
                <a:latin typeface="Montserrat" panose="00000500000000000000" pitchFamily="2" charset="-52"/>
              </a:rPr>
              <a:t>«Рязановский сельскохозяйственный техникум»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</a:t>
            </a:r>
            <a:r>
              <a:rPr lang="ru-RU" sz="1400" dirty="0" smtClean="0">
                <a:latin typeface="Montserrat" panose="00000500000000000000" pitchFamily="2" charset="-52"/>
              </a:rPr>
              <a:t>«</a:t>
            </a:r>
            <a:r>
              <a:rPr lang="ru-RU" sz="1400" dirty="0" err="1" smtClean="0">
                <a:latin typeface="Montserrat" panose="00000500000000000000" pitchFamily="2" charset="-52"/>
              </a:rPr>
              <a:t>Кузоватовский</a:t>
            </a:r>
            <a:r>
              <a:rPr lang="ru-RU" sz="1400" dirty="0" smtClean="0">
                <a:latin typeface="Montserrat" panose="00000500000000000000" pitchFamily="2" charset="-52"/>
              </a:rPr>
              <a:t> технологический техникум»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ОГБПОУ </a:t>
            </a:r>
            <a:r>
              <a:rPr lang="ru-RU" sz="1400" dirty="0" smtClean="0">
                <a:latin typeface="Montserrat" panose="00000500000000000000" pitchFamily="2" charset="-52"/>
              </a:rPr>
              <a:t>«</a:t>
            </a:r>
            <a:r>
              <a:rPr lang="ru-RU" sz="1400" dirty="0" err="1" smtClean="0">
                <a:latin typeface="Montserrat" panose="00000500000000000000" pitchFamily="2" charset="-52"/>
              </a:rPr>
              <a:t>Большенагаткинский</a:t>
            </a:r>
            <a:r>
              <a:rPr lang="ru-RU" sz="1400" dirty="0" smtClean="0">
                <a:latin typeface="Montserrat" panose="00000500000000000000" pitchFamily="2" charset="-52"/>
              </a:rPr>
              <a:t> техникум технологии и сервиса»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ОГБПОУ «</a:t>
            </a:r>
            <a:r>
              <a:rPr lang="ru-RU" sz="1400" dirty="0" err="1" smtClean="0">
                <a:latin typeface="Montserrat" panose="00000500000000000000" pitchFamily="2" charset="-52"/>
              </a:rPr>
              <a:t>Жадовский</a:t>
            </a:r>
            <a:r>
              <a:rPr lang="ru-RU" sz="1400" dirty="0" smtClean="0">
                <a:latin typeface="Montserrat" panose="00000500000000000000" pitchFamily="2" charset="-52"/>
              </a:rPr>
              <a:t> сельскохозяйственный техникум»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ОГАПОУ «Ульяновский авиационный колледж – Межрегиональный центр компетенций»</a:t>
            </a:r>
            <a:endParaRPr lang="ru-RU" sz="1400" dirty="0">
              <a:latin typeface="Montserrat" panose="00000500000000000000" pitchFamily="2" charset="-52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439206" y="1752065"/>
            <a:ext cx="1022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Приоритетная отрасль для создания кластера</a:t>
            </a:r>
            <a:r>
              <a:rPr lang="ru-RU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: сельское хозяйство</a:t>
            </a:r>
            <a:endParaRPr lang="ru-RU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01" y="1059581"/>
            <a:ext cx="3331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808" y="2307099"/>
            <a:ext cx="2148785" cy="11615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114" y="3690777"/>
            <a:ext cx="1869246" cy="13321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552" y="3724307"/>
            <a:ext cx="1883827" cy="10973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6808" y="5200545"/>
            <a:ext cx="999831" cy="1018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8466" y="5182255"/>
            <a:ext cx="1030313" cy="10364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9909" y="1752065"/>
            <a:ext cx="1791955" cy="17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0" y="3955969"/>
            <a:ext cx="6528325" cy="2904876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439207" y="286449"/>
            <a:ext cx="857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Региональная программа популяризации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46" y="77012"/>
            <a:ext cx="1366554" cy="1342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281995" y="1013349"/>
            <a:ext cx="110616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Программа нацелена на: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Профессиональную ориентацию обучающихся 6-11 классов;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Широкое информирование целевой аудитории о возможности пройти обучение и трудоустройства.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Программа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Профориентационные</a:t>
            </a: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 мероприятия (мастер-классы, профессиональные пробы, экскурсии на предприятия, </a:t>
            </a:r>
            <a:r>
              <a:rPr lang="ru-RU" sz="2000" dirty="0" err="1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профориентационное</a:t>
            </a: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 тестирование, «Билет в будущее», «Шоу профессий», профессиональное обучение школьников, технологические смены и отряды, чемпионаты профессионального мастерства);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Информационную кампанию (пресс-конференции, интервью с руководителями предприятий и успешными профессионалами, информационные рассылки, телесюжеты, </a:t>
            </a:r>
            <a:r>
              <a:rPr lang="ru-RU" sz="2000" dirty="0" err="1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инфографика</a:t>
            </a:r>
            <a:r>
              <a:rPr lang="ru-RU" sz="2000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 и посты в социальных сетях, выступления на радио, публикации). </a:t>
            </a:r>
          </a:p>
          <a:p>
            <a:endParaRPr lang="ru-RU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218"/>
            <a:ext cx="6528325" cy="1194564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359982" y="328048"/>
            <a:ext cx="857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Проект «Первая профессия для школьников»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71474" y="4806753"/>
            <a:ext cx="11464211" cy="1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2226112" y="5139056"/>
            <a:ext cx="531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cap="small" dirty="0" smtClean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442" y="12608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«</a:t>
            </a:r>
            <a:r>
              <a:rPr lang="ru-RU" sz="2000" dirty="0" smtClean="0"/>
              <a:t>свободная» самостоятельная программа </a:t>
            </a:r>
            <a:r>
              <a:rPr lang="ru-RU" sz="2000" dirty="0"/>
              <a:t>профессионального </a:t>
            </a:r>
            <a:r>
              <a:rPr lang="ru-RU" sz="2000" dirty="0" smtClean="0"/>
              <a:t>обучения (не </a:t>
            </a:r>
            <a:r>
              <a:rPr lang="ru-RU" sz="2000" dirty="0"/>
              <a:t>зависит </a:t>
            </a:r>
            <a:r>
              <a:rPr lang="ru-RU" sz="2000" dirty="0" smtClean="0"/>
              <a:t>от школьных предметов)</a:t>
            </a:r>
            <a:endParaRPr lang="ru-RU" sz="2000" b="1" cap="sm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07723" y="24480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аттестат </a:t>
            </a:r>
            <a:r>
              <a:rPr lang="ru-RU" sz="2000" dirty="0"/>
              <a:t>о среднем общем или среднем полном </a:t>
            </a:r>
            <a:r>
              <a:rPr lang="ru-RU" sz="2000" dirty="0" smtClean="0"/>
              <a:t>образовании + свидетельство</a:t>
            </a:r>
            <a:r>
              <a:rPr lang="ru-RU" sz="2000" dirty="0"/>
              <a:t>, которое позволит работать по профессии</a:t>
            </a:r>
            <a:endParaRPr lang="ru-RU" sz="2000" b="1" cap="sm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945" t="8657" r="12460" b="7245"/>
          <a:stretch/>
        </p:blipFill>
        <p:spPr>
          <a:xfrm>
            <a:off x="5185776" y="3710137"/>
            <a:ext cx="6714318" cy="2918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45" y="2779645"/>
            <a:ext cx="7620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5883" y="2955921"/>
            <a:ext cx="315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14 – 16 лет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888" y="3791180"/>
            <a:ext cx="7620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3966" y="3957715"/>
            <a:ext cx="190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8-11 классы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7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218"/>
            <a:ext cx="6528325" cy="1194564"/>
          </a:xfrm>
          <a:prstGeom prst="rect">
            <a:avLst/>
          </a:prstGeom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359982" y="328048"/>
            <a:ext cx="857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atin typeface="Montserrat" panose="00000500000000000000" pitchFamily="2" charset="-52"/>
                <a:ea typeface="Dela Gothic One" panose="00000500000000000000" pitchFamily="2" charset="-128"/>
                <a:cs typeface="Arial" panose="020B0604020202020204" pitchFamily="34" charset="0"/>
              </a:rPr>
              <a:t>Проект «Первая профессия для школьников»</a:t>
            </a:r>
            <a:endParaRPr lang="ru-RU" sz="2400" b="1" cap="all" dirty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5778" y="5734283"/>
            <a:ext cx="11464211" cy="1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8D6AD6E-DE86-4F4D-8647-3F2CA5481811}"/>
              </a:ext>
            </a:extLst>
          </p:cNvPr>
          <p:cNvSpPr txBox="1"/>
          <p:nvPr/>
        </p:nvSpPr>
        <p:spPr>
          <a:xfrm>
            <a:off x="2226112" y="5139056"/>
            <a:ext cx="5316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cap="small" dirty="0" smtClean="0"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1239" y="1181185"/>
            <a:ext cx="1304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</a:t>
            </a:r>
            <a:endParaRPr lang="ru-RU" sz="20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945" t="8657" r="12460" b="7245"/>
          <a:stretch/>
        </p:blipFill>
        <p:spPr>
          <a:xfrm>
            <a:off x="9118950" y="264857"/>
            <a:ext cx="2936690" cy="12762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3831" y="3109374"/>
            <a:ext cx="36201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образовательных организаций</a:t>
            </a:r>
            <a:endParaRPr lang="ru-RU" sz="2400" b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7205" y="1541140"/>
            <a:ext cx="466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муниципальных образований</a:t>
            </a:r>
            <a:endParaRPr lang="ru-RU" sz="2000" b="1" cap="sm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1158" y="2805263"/>
            <a:ext cx="3131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В: </a:t>
            </a:r>
          </a:p>
          <a:p>
            <a:pPr algn="just"/>
            <a:r>
              <a:rPr lang="ru-RU" sz="2000" dirty="0" err="1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Цильнинском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районе </a:t>
            </a:r>
          </a:p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городе Димитровграде </a:t>
            </a:r>
          </a:p>
          <a:p>
            <a:pPr algn="just"/>
            <a:r>
              <a:rPr lang="ru-RU" sz="2000" dirty="0" err="1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Барышском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районе</a:t>
            </a:r>
          </a:p>
          <a:p>
            <a:pPr algn="just"/>
            <a:r>
              <a:rPr lang="ru-RU" sz="2000" dirty="0" err="1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Кузоватовском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районе </a:t>
            </a:r>
            <a:r>
              <a:rPr lang="ru-RU" sz="20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Старокулаткинском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районе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75644" y="2951728"/>
            <a:ext cx="32943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В: </a:t>
            </a:r>
          </a:p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Николаевском районе Новоспасском районе </a:t>
            </a:r>
            <a:r>
              <a:rPr lang="ru-RU" sz="20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Старомайнском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районе </a:t>
            </a:r>
            <a:r>
              <a:rPr lang="ru-RU" sz="20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Сенгилеевском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районе Сурском районе </a:t>
            </a:r>
          </a:p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Павловском районе</a:t>
            </a:r>
          </a:p>
          <a:p>
            <a:pPr algn="just"/>
            <a:r>
              <a:rPr lang="ru-RU" sz="2000" dirty="0" smtClean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городе </a:t>
            </a:r>
            <a:r>
              <a:rPr lang="ru-RU" sz="20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Ульяновске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7783" y="786727"/>
            <a:ext cx="3620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программа профессионального обучения</a:t>
            </a:r>
            <a:endParaRPr lang="ru-RU" sz="2000" b="1" cap="smal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  <a:ea typeface="Dela Gothic One" panose="00000500000000000000" pitchFamily="2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76718">
            <a:off x="3161901" y="2062355"/>
            <a:ext cx="376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1027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461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Dela Gothic One</vt:lpstr>
      <vt:lpstr>Montserrat</vt:lpstr>
      <vt:lpstr>PT Astra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Юлия Пронина</cp:lastModifiedBy>
  <cp:revision>211</cp:revision>
  <cp:lastPrinted>2022-05-18T15:45:16Z</cp:lastPrinted>
  <dcterms:created xsi:type="dcterms:W3CDTF">2021-09-21T12:00:07Z</dcterms:created>
  <dcterms:modified xsi:type="dcterms:W3CDTF">2023-02-20T06:21:04Z</dcterms:modified>
</cp:coreProperties>
</file>