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66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A7EFF9"/>
              </a:solidFill>
              <a:ln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2014-2015 г.г.</c:v>
                </c:pt>
                <c:pt idx="1">
                  <c:v>2015-2016 г.г.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3846</c:v>
                </c:pt>
                <c:pt idx="1">
                  <c:v>3992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533440"/>
        <c:axId val="41707200"/>
      </c:barChart>
      <c:catAx>
        <c:axId val="33533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41707200"/>
        <c:crosses val="autoZero"/>
        <c:auto val="1"/>
        <c:lblAlgn val="ctr"/>
        <c:lblOffset val="100"/>
        <c:noMultiLvlLbl val="0"/>
      </c:catAx>
      <c:valAx>
        <c:axId val="4170720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ru-RU"/>
          </a:p>
        </c:txPr>
        <c:crossAx val="3353344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5E094-C6DA-485F-BCD0-B64F2CC0F86E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9F974-2D73-4191-B742-033D5A09F1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16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EC8CD-5B10-46C5-A651-179075E9D1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8EC8D1-F5C9-44C1-9EB9-625A0BDBDB8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07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E5DA42-C4F1-4AF1-B22D-478E8D60600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9EC8CD-5B10-46C5-A651-179075E9D1D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94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78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878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FF9D-7A95-4969-89FC-954BCB5FAD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8D751-FE3F-4BA1-A134-A701D1FCFE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08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8C1AB-44C5-4A99-BDB5-DD74E38BD35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1411-6DDD-4DF1-89CC-305D9193895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12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D0AE1-F1D6-45EC-9433-BBE09EA4E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6EFF-754E-4787-835E-EF3E7649553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3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D95B0-FBFF-4309-8E9C-CF86AE6C95F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58BB3-8389-4458-8540-A9E8E6B49B4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97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ADCE-D26B-4F29-BB79-1C322E084B3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952BD-61B0-41B9-AE90-77989D31043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41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38E9F-FE88-4CF4-81A7-18BA524A8E6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AA391-1C20-45DA-8DF1-3EC871C1DA4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33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0820-FA0B-43F5-A312-5F4017AA28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9EA9B-2D6F-44D9-950E-97ED981C61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2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06D15-B5FE-41A6-B210-656F97A959D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9F4C-EFC8-4268-8522-D37D3D36ECE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1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3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C17DB-E3CC-49AC-89F8-2B28C0AB37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6794-F18E-45C8-A7B6-667D44BC62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89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3419E-F206-4E2E-B32B-8B7C878ECD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77109-12B7-4DF7-8AED-DA23207297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24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990EA-132E-4212-B37B-29F0E0239FD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4D809-D03C-49CF-AF91-122D596D5E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81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60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75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57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608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642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6CBC2-1FFE-48AE-B79A-89CB14F62CA6}" type="datetimeFigureOut">
              <a:rPr lang="ru-RU" smtClean="0"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862F-C5F3-4332-A77B-8EEF559DE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46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A54311-1D07-4651-BA14-C91BE7B3AB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D21916-3CE8-4653-87F7-90CBDDC2AC3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85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5940152" cy="884238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38525" y="1688554"/>
            <a:ext cx="5565465" cy="26654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dirty="0">
                <a:latin typeface="Arial Black" panose="020B0A04020102020204" pitchFamily="34" charset="0"/>
              </a:rPr>
              <a:t>Обновление образовательной системы в Ульяновской области</a:t>
            </a: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0" y="1286599"/>
            <a:ext cx="2030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4145" y="3358286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31545" y="3355111"/>
            <a:ext cx="792163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6720" y="3355111"/>
            <a:ext cx="792163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88883" y="3355111"/>
            <a:ext cx="792162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36195" y="3426549"/>
            <a:ext cx="32067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dirty="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4982314"/>
            <a:ext cx="9144000" cy="1914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-34571"/>
            <a:ext cx="6636760" cy="9612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Екатерина Владимировна </a:t>
            </a:r>
            <a:r>
              <a:rPr lang="ru-RU" b="1" dirty="0" err="1" smtClean="0">
                <a:solidFill>
                  <a:schemeClr val="bg1"/>
                </a:solidFill>
              </a:rPr>
              <a:t>Уба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Заместитель Председателя Правительства – </a:t>
            </a:r>
            <a:endParaRPr lang="ru-RU" b="1" dirty="0" smtClean="0">
              <a:solidFill>
                <a:schemeClr val="bg1"/>
              </a:solidFill>
            </a:endParaRP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Министр </a:t>
            </a:r>
            <a:r>
              <a:rPr lang="ru-RU" b="1" dirty="0" smtClean="0">
                <a:solidFill>
                  <a:schemeClr val="bg1"/>
                </a:solidFill>
              </a:rPr>
              <a:t>образования и науки Ульяновской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5724128" y="3929"/>
            <a:ext cx="1825264" cy="923330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4892852"/>
            <a:ext cx="3105054" cy="4889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05054" y="4892852"/>
            <a:ext cx="310505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06777" y="4892852"/>
            <a:ext cx="3105054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4892852"/>
            <a:ext cx="2227734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3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4029075" y="185738"/>
            <a:ext cx="5006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Arial Black" pitchFamily="34" charset="0"/>
              </a:rPr>
              <a:t>Развитие системы дополнительного образования, воспитания и молодежной политики</a:t>
            </a:r>
          </a:p>
        </p:txBody>
      </p:sp>
      <p:sp>
        <p:nvSpPr>
          <p:cNvPr id="35" name="Овал 34"/>
          <p:cNvSpPr/>
          <p:nvPr/>
        </p:nvSpPr>
        <p:spPr>
          <a:xfrm>
            <a:off x="141288" y="2154238"/>
            <a:ext cx="1987550" cy="1800225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398713" y="1514475"/>
            <a:ext cx="2028825" cy="1827213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985000" y="1495425"/>
            <a:ext cx="1987550" cy="1800225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859338" y="2428875"/>
            <a:ext cx="2028825" cy="1827213"/>
          </a:xfrm>
          <a:prstGeom prst="ellipse">
            <a:avLst/>
          </a:prstGeom>
          <a:solidFill>
            <a:srgbClr val="140BC1"/>
          </a:solidFill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9" name="Выгнутая вниз стрелка 38"/>
          <p:cNvSpPr/>
          <p:nvPr/>
        </p:nvSpPr>
        <p:spPr>
          <a:xfrm rot="20413310">
            <a:off x="1463675" y="3582988"/>
            <a:ext cx="1985963" cy="636587"/>
          </a:xfrm>
          <a:prstGeom prst="curvedUpArrow">
            <a:avLst/>
          </a:prstGeom>
          <a:noFill/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верх стрелка 39"/>
          <p:cNvSpPr/>
          <p:nvPr/>
        </p:nvSpPr>
        <p:spPr>
          <a:xfrm rot="1630015">
            <a:off x="3876675" y="1479550"/>
            <a:ext cx="1987550" cy="622300"/>
          </a:xfrm>
          <a:prstGeom prst="curvedDownArrow">
            <a:avLst>
              <a:gd name="adj1" fmla="val 25000"/>
              <a:gd name="adj2" fmla="val 43680"/>
              <a:gd name="adj3" fmla="val 30017"/>
            </a:avLst>
          </a:prstGeom>
          <a:noFill/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Выгнутая вниз стрелка 40"/>
          <p:cNvSpPr/>
          <p:nvPr/>
        </p:nvSpPr>
        <p:spPr>
          <a:xfrm rot="20133275">
            <a:off x="6686550" y="3490913"/>
            <a:ext cx="1985963" cy="665162"/>
          </a:xfrm>
          <a:prstGeom prst="curvedUpArrow">
            <a:avLst/>
          </a:prstGeom>
          <a:noFill/>
          <a:ln>
            <a:solidFill>
              <a:srgbClr val="3660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2519680" y="1583749"/>
            <a:ext cx="172878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50" b="1" dirty="0" smtClean="0">
                <a:solidFill>
                  <a:schemeClr val="bg1"/>
                </a:solidFill>
                <a:latin typeface="Arial" charset="0"/>
              </a:rPr>
              <a:t>Совместно </a:t>
            </a:r>
            <a:r>
              <a:rPr lang="ru-RU" altLang="ru-RU" sz="1550" b="1" dirty="0">
                <a:solidFill>
                  <a:schemeClr val="bg1"/>
                </a:solidFill>
                <a:latin typeface="Arial" charset="0"/>
              </a:rPr>
              <a:t>с </a:t>
            </a:r>
            <a:r>
              <a:rPr lang="ru-RU" altLang="ru-RU" sz="1550" b="1" dirty="0" err="1">
                <a:solidFill>
                  <a:schemeClr val="bg1"/>
                </a:solidFill>
                <a:latin typeface="Arial" charset="0"/>
              </a:rPr>
              <a:t>Бинбанком</a:t>
            </a:r>
            <a:r>
              <a:rPr lang="ru-RU" altLang="ru-RU" sz="1550" b="1" dirty="0">
                <a:solidFill>
                  <a:schemeClr val="bg1"/>
                </a:solidFill>
                <a:latin typeface="Arial" charset="0"/>
              </a:rPr>
              <a:t> создана Молодёжная финансово-экономическая </a:t>
            </a:r>
            <a:r>
              <a:rPr lang="ru-RU" altLang="ru-RU" sz="1550" b="1" dirty="0" smtClean="0">
                <a:solidFill>
                  <a:schemeClr val="bg1"/>
                </a:solidFill>
                <a:latin typeface="Arial" charset="0"/>
              </a:rPr>
              <a:t>академия</a:t>
            </a:r>
            <a:endParaRPr lang="ru-RU" altLang="ru-RU" sz="155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3" name="TextBox 23"/>
          <p:cNvSpPr txBox="1">
            <a:spLocks noChangeArrowheads="1"/>
          </p:cNvSpPr>
          <p:nvPr/>
        </p:nvSpPr>
        <p:spPr bwMode="auto">
          <a:xfrm>
            <a:off x="5004049" y="2412841"/>
            <a:ext cx="167377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С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ООО «Проект «Развитие» - Лига школьного 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Arial" charset="0"/>
              </a:rPr>
              <a:t>предпринима-тельства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4" name="TextBox 24"/>
          <p:cNvSpPr txBox="1">
            <a:spLocks noChangeArrowheads="1"/>
          </p:cNvSpPr>
          <p:nvPr/>
        </p:nvSpPr>
        <p:spPr bwMode="auto">
          <a:xfrm>
            <a:off x="7093744" y="1619835"/>
            <a:ext cx="17700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С ЦМИТ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«Воплощение» реализуются программы по робототехнике</a:t>
            </a:r>
          </a:p>
        </p:txBody>
      </p:sp>
      <p:sp>
        <p:nvSpPr>
          <p:cNvPr id="46" name="TextBox 27"/>
          <p:cNvSpPr txBox="1">
            <a:spLocks noChangeArrowheads="1"/>
          </p:cNvSpPr>
          <p:nvPr/>
        </p:nvSpPr>
        <p:spPr bwMode="auto">
          <a:xfrm>
            <a:off x="127000" y="2281555"/>
            <a:ext cx="19875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2015 год:</a:t>
            </a:r>
          </a:p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открытие детского центра творчества «</a:t>
            </a:r>
            <a:r>
              <a:rPr lang="ru-RU" altLang="ru-RU" sz="1600" b="1" dirty="0" err="1" smtClean="0">
                <a:solidFill>
                  <a:schemeClr val="bg1"/>
                </a:solidFill>
                <a:latin typeface="Arial" charset="0"/>
              </a:rPr>
              <a:t>Инженерка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»     </a:t>
            </a:r>
            <a:endParaRPr lang="ru-RU" altLang="ru-RU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3541" y="4532248"/>
            <a:ext cx="1183482" cy="4043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3173541" y="5021083"/>
            <a:ext cx="1183482" cy="40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14%</a:t>
            </a:r>
            <a:endParaRPr lang="ru-RU" sz="3200" b="1" dirty="0">
              <a:solidFill>
                <a:srgbClr val="00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48468" y="4511448"/>
            <a:ext cx="20023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Вовлечение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детей </a:t>
            </a:r>
            <a:r>
              <a:rPr lang="ru-RU" sz="2000" b="1" dirty="0">
                <a:solidFill>
                  <a:srgbClr val="0000CC"/>
                </a:solidFill>
              </a:rPr>
              <a:t>в программы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технического </a:t>
            </a: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и </a:t>
            </a:r>
            <a:r>
              <a:rPr lang="ru-RU" sz="2000" b="1" dirty="0">
                <a:solidFill>
                  <a:srgbClr val="0000CC"/>
                </a:solidFill>
              </a:rPr>
              <a:t>инженерного </a:t>
            </a:r>
            <a:endParaRPr lang="ru-RU" sz="2000" b="1" dirty="0" smtClean="0">
              <a:solidFill>
                <a:srgbClr val="0000CC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00CC"/>
                </a:solidFill>
              </a:rPr>
              <a:t>творчества</a:t>
            </a:r>
            <a:r>
              <a:rPr lang="ru-RU" sz="2000" dirty="0" smtClean="0">
                <a:solidFill>
                  <a:srgbClr val="0000CC"/>
                </a:solidFill>
              </a:rPr>
              <a:t> 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099083" y="5615084"/>
            <a:ext cx="1183482" cy="4043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2020год</a:t>
            </a:r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3083605" y="6248258"/>
            <a:ext cx="1183482" cy="4043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CC"/>
                </a:solidFill>
              </a:rPr>
              <a:t>35%</a:t>
            </a:r>
            <a:endParaRPr lang="ru-RU" sz="3200" b="1" dirty="0">
              <a:solidFill>
                <a:srgbClr val="0000CC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3206879" y="6119140"/>
            <a:ext cx="0" cy="533482"/>
          </a:xfrm>
          <a:prstGeom prst="straightConnector1">
            <a:avLst/>
          </a:prstGeom>
          <a:ln w="38100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http://www.gov39.ru/images/governor/b/04042014-02/img_0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 t="2325" r="17290"/>
          <a:stretch/>
        </p:blipFill>
        <p:spPr bwMode="auto">
          <a:xfrm>
            <a:off x="6420696" y="4444875"/>
            <a:ext cx="2439672" cy="2288730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.aif.ru/006/413/546fe1a38ea3d0fe5727cbc6a84fd46a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/>
          <a:stretch/>
        </p:blipFill>
        <p:spPr bwMode="auto">
          <a:xfrm>
            <a:off x="334548" y="4383063"/>
            <a:ext cx="2540829" cy="2285079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3083605" y="4532248"/>
            <a:ext cx="1183482" cy="40436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78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5940152" cy="884238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38525" y="1688554"/>
            <a:ext cx="5565465" cy="26654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>
                <a:latin typeface="Arial Black" panose="020B0A04020102020204" pitchFamily="34" charset="0"/>
              </a:rPr>
              <a:t>Спасибо </a:t>
            </a:r>
            <a:endParaRPr lang="ru-RU" sz="3000" b="1" smtClean="0">
              <a:latin typeface="Arial Black" panose="020B0A040201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mtClean="0">
                <a:latin typeface="Arial Black" panose="020B0A04020102020204" pitchFamily="34" charset="0"/>
              </a:rPr>
              <a:t>за </a:t>
            </a:r>
            <a:r>
              <a:rPr lang="ru-RU" sz="3000" b="1">
                <a:latin typeface="Arial Black" panose="020B0A04020102020204" pitchFamily="34" charset="0"/>
              </a:rPr>
              <a:t>поддержку и внимание!</a:t>
            </a:r>
            <a:endParaRPr lang="ru-RU" sz="3000" b="1" dirty="0">
              <a:latin typeface="Arial Black" panose="020B0A04020102020204" pitchFamily="34" charset="0"/>
            </a:endParaRPr>
          </a:p>
        </p:txBody>
      </p:sp>
      <p:pic>
        <p:nvPicPr>
          <p:cNvPr id="14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20" y="1286599"/>
            <a:ext cx="20304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44145" y="3358286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31545" y="3355111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96720" y="3355111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588883" y="3355111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136195" y="3426549"/>
            <a:ext cx="32067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" y="4982314"/>
            <a:ext cx="9144000" cy="1914753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0" y="3929"/>
            <a:ext cx="6384167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Екатерина Владимировна </a:t>
            </a:r>
            <a:r>
              <a:rPr lang="ru-RU" b="1" dirty="0" err="1" smtClean="0">
                <a:solidFill>
                  <a:schemeClr val="bg1"/>
                </a:solidFill>
              </a:rPr>
              <a:t>Уба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Заместитель Председателя Правительства </a:t>
            </a:r>
            <a:r>
              <a:rPr lang="ru-RU" b="1" dirty="0" smtClean="0">
                <a:solidFill>
                  <a:schemeClr val="bg1"/>
                </a:solidFill>
              </a:rPr>
              <a:t>–</a:t>
            </a:r>
          </a:p>
          <a:p>
            <a:pPr marL="182563"/>
            <a:r>
              <a:rPr lang="ru-RU" b="1" dirty="0" smtClean="0">
                <a:solidFill>
                  <a:schemeClr val="bg1"/>
                </a:solidFill>
              </a:rPr>
              <a:t>Министр </a:t>
            </a:r>
            <a:r>
              <a:rPr lang="ru-RU" b="1" dirty="0" smtClean="0">
                <a:solidFill>
                  <a:schemeClr val="bg1"/>
                </a:solidFill>
              </a:rPr>
              <a:t>образования и науки Ульяновской области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Параллелограмм 32"/>
          <p:cNvSpPr/>
          <p:nvPr/>
        </p:nvSpPr>
        <p:spPr>
          <a:xfrm>
            <a:off x="5580112" y="0"/>
            <a:ext cx="1969280" cy="927259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0" y="4896026"/>
            <a:ext cx="3105054" cy="45719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105054" y="4892852"/>
            <a:ext cx="3105054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06777" y="4892852"/>
            <a:ext cx="3105054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876256" y="4892852"/>
            <a:ext cx="2227734" cy="4571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2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3025" y="740321"/>
            <a:ext cx="2027237" cy="61176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77" r="5944"/>
          <a:stretch/>
        </p:blipFill>
        <p:spPr bwMode="auto">
          <a:xfrm>
            <a:off x="2631262" y="-4286"/>
            <a:ext cx="6571074" cy="432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627784" y="4298950"/>
            <a:ext cx="6554316" cy="25590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1739464" y="-4286"/>
            <a:ext cx="3293765" cy="4931427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294438" y="6370638"/>
            <a:ext cx="869950" cy="50641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H="1">
            <a:off x="1945204" y="775246"/>
            <a:ext cx="2163906" cy="339323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ый треугольник 26"/>
          <p:cNvSpPr/>
          <p:nvPr/>
        </p:nvSpPr>
        <p:spPr>
          <a:xfrm rot="16200000">
            <a:off x="1003498" y="5068715"/>
            <a:ext cx="2321526" cy="1301225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TextBox 13"/>
          <p:cNvSpPr txBox="1">
            <a:spLocks noChangeArrowheads="1"/>
          </p:cNvSpPr>
          <p:nvPr/>
        </p:nvSpPr>
        <p:spPr bwMode="auto">
          <a:xfrm>
            <a:off x="19931" y="4436762"/>
            <a:ext cx="2480946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>
                <a:solidFill>
                  <a:srgbClr val="140BC1"/>
                </a:solidFill>
                <a:latin typeface="Arial Black" pitchFamily="34" charset="0"/>
              </a:rPr>
              <a:t>Создано более </a:t>
            </a:r>
          </a:p>
          <a:p>
            <a:pPr algn="ctr" eaLnBrk="1" hangingPunct="1"/>
            <a:r>
              <a:rPr lang="ru-RU" altLang="ru-RU" sz="2400" b="1" u="sng" dirty="0">
                <a:solidFill>
                  <a:srgbClr val="140BC1"/>
                </a:solidFill>
                <a:latin typeface="Arial Black" pitchFamily="34" charset="0"/>
              </a:rPr>
              <a:t>15 000 </a:t>
            </a:r>
          </a:p>
          <a:p>
            <a:pPr algn="ctr" eaLnBrk="1" hangingPunct="1"/>
            <a:r>
              <a:rPr lang="ru-RU" altLang="ru-RU" sz="1400" dirty="0">
                <a:solidFill>
                  <a:srgbClr val="140BC1"/>
                </a:solidFill>
                <a:latin typeface="Arial Black" pitchFamily="34" charset="0"/>
              </a:rPr>
              <a:t>новых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72927" y="-4286"/>
            <a:ext cx="1711042" cy="884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21" y="-4286"/>
            <a:ext cx="9200015" cy="624974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6" y="56493"/>
            <a:ext cx="548364" cy="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91586" y="99279"/>
            <a:ext cx="665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-29303" y="3678493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8097" y="3675318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23272" y="3675318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315435" y="3675318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-2315" y="695871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5085" y="692696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550260" y="692696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42423" y="692696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TextBox 20"/>
          <p:cNvSpPr txBox="1">
            <a:spLocks noChangeArrowheads="1"/>
          </p:cNvSpPr>
          <p:nvPr/>
        </p:nvSpPr>
        <p:spPr bwMode="auto">
          <a:xfrm>
            <a:off x="366778" y="980728"/>
            <a:ext cx="313482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b="1" dirty="0">
                <a:solidFill>
                  <a:srgbClr val="0000CC"/>
                </a:solidFill>
                <a:latin typeface="Arial" charset="0"/>
              </a:rPr>
              <a:t>К концу 2015 года </a:t>
            </a:r>
            <a:r>
              <a:rPr lang="ru-RU" sz="1600" b="1" dirty="0" smtClean="0">
                <a:solidFill>
                  <a:srgbClr val="0000CC"/>
                </a:solidFill>
                <a:latin typeface="Arial" charset="0"/>
              </a:rPr>
              <a:t>Ульяновская область на </a:t>
            </a:r>
            <a:r>
              <a:rPr lang="ru-RU" sz="1600" b="1" dirty="0">
                <a:solidFill>
                  <a:srgbClr val="0000CC"/>
                </a:solidFill>
                <a:latin typeface="Arial" charset="0"/>
              </a:rPr>
              <a:t>100% </a:t>
            </a:r>
            <a:r>
              <a:rPr lang="ru-RU" sz="1600" b="1" dirty="0" smtClean="0">
                <a:solidFill>
                  <a:srgbClr val="0000CC"/>
                </a:solidFill>
                <a:latin typeface="Arial" charset="0"/>
              </a:rPr>
              <a:t>выполнила Указ </a:t>
            </a:r>
            <a:r>
              <a:rPr lang="ru-RU" sz="1600" b="1" dirty="0">
                <a:solidFill>
                  <a:srgbClr val="0000CC"/>
                </a:solidFill>
                <a:latin typeface="Arial" charset="0"/>
              </a:rPr>
              <a:t>Президента от 07.05.2012 </a:t>
            </a:r>
            <a:endParaRPr lang="ru-RU" sz="1600" b="1" dirty="0" smtClean="0">
              <a:solidFill>
                <a:srgbClr val="0000CC"/>
              </a:solidFill>
              <a:latin typeface="Arial" charset="0"/>
            </a:endParaRPr>
          </a:p>
          <a:p>
            <a:pPr algn="ctr" eaLnBrk="1" hangingPunct="1"/>
            <a:r>
              <a:rPr lang="ru-RU" sz="1600" b="1" dirty="0" smtClean="0">
                <a:solidFill>
                  <a:srgbClr val="0000CC"/>
                </a:solidFill>
                <a:latin typeface="Arial" charset="0"/>
              </a:rPr>
              <a:t>№ </a:t>
            </a:r>
            <a:r>
              <a:rPr lang="ru-RU" sz="1600" b="1" dirty="0">
                <a:solidFill>
                  <a:srgbClr val="0000CC"/>
                </a:solidFill>
                <a:latin typeface="Arial" charset="0"/>
              </a:rPr>
              <a:t>599 – обеспечена 100% доступность дошкольного образования для детей в возрасте от 3 до 7 лет</a:t>
            </a:r>
          </a:p>
        </p:txBody>
      </p:sp>
      <p:pic>
        <p:nvPicPr>
          <p:cNvPr id="26" name="Picture 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52"/>
          <a:stretch>
            <a:fillRect/>
          </a:stretch>
        </p:blipFill>
        <p:spPr bwMode="auto">
          <a:xfrm>
            <a:off x="2915816" y="4402317"/>
            <a:ext cx="6120679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82"/>
          <p:cNvSpPr txBox="1">
            <a:spLocks noChangeArrowheads="1"/>
          </p:cNvSpPr>
          <p:nvPr/>
        </p:nvSpPr>
        <p:spPr bwMode="auto">
          <a:xfrm>
            <a:off x="7454906" y="4751843"/>
            <a:ext cx="1300163" cy="46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" charset="0"/>
                <a:cs typeface="Calibri" pitchFamily="34" charset="0"/>
              </a:rPr>
              <a:t>52211чел.,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66,7 %</a:t>
            </a:r>
            <a:endParaRPr lang="ru-RU" sz="1400" dirty="0">
              <a:latin typeface="Arial" charset="0"/>
            </a:endParaRPr>
          </a:p>
        </p:txBody>
      </p:sp>
      <p:sp>
        <p:nvSpPr>
          <p:cNvPr id="46" name="Text Box 81"/>
          <p:cNvSpPr txBox="1">
            <a:spLocks noChangeArrowheads="1"/>
          </p:cNvSpPr>
          <p:nvPr/>
        </p:nvSpPr>
        <p:spPr bwMode="auto">
          <a:xfrm>
            <a:off x="4236038" y="5592762"/>
            <a:ext cx="31654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Количество введённых мест</a:t>
            </a:r>
          </a:p>
        </p:txBody>
      </p:sp>
      <p:sp>
        <p:nvSpPr>
          <p:cNvPr id="48" name="Text Box 79"/>
          <p:cNvSpPr txBox="1">
            <a:spLocks noChangeArrowheads="1"/>
          </p:cNvSpPr>
          <p:nvPr/>
        </p:nvSpPr>
        <p:spPr bwMode="auto">
          <a:xfrm>
            <a:off x="6408322" y="4745929"/>
            <a:ext cx="1300162" cy="4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" charset="0"/>
                <a:cs typeface="Calibri" pitchFamily="34" charset="0"/>
              </a:rPr>
              <a:t>49637 чел.,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53,3 %</a:t>
            </a:r>
            <a:endParaRPr lang="ru-RU" sz="1400" dirty="0">
              <a:latin typeface="Arial" charset="0"/>
            </a:endParaRPr>
          </a:p>
        </p:txBody>
      </p:sp>
      <p:sp>
        <p:nvSpPr>
          <p:cNvPr id="49" name="Text Box 78"/>
          <p:cNvSpPr txBox="1">
            <a:spLocks noChangeArrowheads="1"/>
          </p:cNvSpPr>
          <p:nvPr/>
        </p:nvSpPr>
        <p:spPr bwMode="auto">
          <a:xfrm>
            <a:off x="5386481" y="4738282"/>
            <a:ext cx="1300163" cy="4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" charset="0"/>
                <a:cs typeface="Calibri" pitchFamily="34" charset="0"/>
              </a:rPr>
              <a:t>48203 чел.,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52,7 %</a:t>
            </a:r>
            <a:endParaRPr lang="ru-RU" sz="1400" dirty="0">
              <a:latin typeface="Arial" charset="0"/>
            </a:endParaRPr>
          </a:p>
        </p:txBody>
      </p:sp>
      <p:sp>
        <p:nvSpPr>
          <p:cNvPr id="50" name="Text Box 77"/>
          <p:cNvSpPr txBox="1">
            <a:spLocks noChangeArrowheads="1"/>
          </p:cNvSpPr>
          <p:nvPr/>
        </p:nvSpPr>
        <p:spPr bwMode="auto">
          <a:xfrm>
            <a:off x="4381696" y="4720651"/>
            <a:ext cx="1300162" cy="4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>
                <a:latin typeface="Arial" charset="0"/>
                <a:cs typeface="Calibri" pitchFamily="34" charset="0"/>
              </a:rPr>
              <a:t>42856 чел.,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48,1 %</a:t>
            </a:r>
            <a:endParaRPr lang="ru-RU" sz="1400" dirty="0">
              <a:latin typeface="Arial" charset="0"/>
            </a:endParaRPr>
          </a:p>
        </p:txBody>
      </p:sp>
      <p:sp>
        <p:nvSpPr>
          <p:cNvPr id="55" name="Text Box 72"/>
          <p:cNvSpPr txBox="1">
            <a:spLocks noChangeArrowheads="1"/>
          </p:cNvSpPr>
          <p:nvPr/>
        </p:nvSpPr>
        <p:spPr bwMode="auto">
          <a:xfrm>
            <a:off x="3117224" y="4402317"/>
            <a:ext cx="5760637" cy="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Охват детей дошкольного возраста от 3 до 7 лет – 100 </a:t>
            </a:r>
            <a:r>
              <a:rPr lang="ru-RU" sz="1600" dirty="0" smtClean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%</a:t>
            </a:r>
            <a:endParaRPr lang="ru-RU" sz="1600" dirty="0">
              <a:solidFill>
                <a:srgbClr val="0000CC"/>
              </a:solidFill>
              <a:latin typeface="Arial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326342"/>
            <a:ext cx="6120679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 Box 80"/>
          <p:cNvSpPr txBox="1">
            <a:spLocks noChangeArrowheads="1"/>
          </p:cNvSpPr>
          <p:nvPr/>
        </p:nvSpPr>
        <p:spPr bwMode="auto">
          <a:xfrm>
            <a:off x="3621279" y="5177590"/>
            <a:ext cx="4824535" cy="58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rgbClr val="0000CC"/>
                </a:solidFill>
                <a:latin typeface="Arial" charset="0"/>
                <a:cs typeface="Calibri" pitchFamily="34" charset="0"/>
              </a:rPr>
              <a:t>Охват услугами дошкольного образования</a:t>
            </a:r>
          </a:p>
        </p:txBody>
      </p:sp>
      <p:sp>
        <p:nvSpPr>
          <p:cNvPr id="51" name="Text Box 76"/>
          <p:cNvSpPr txBox="1">
            <a:spLocks noChangeArrowheads="1"/>
          </p:cNvSpPr>
          <p:nvPr/>
        </p:nvSpPr>
        <p:spPr bwMode="auto">
          <a:xfrm>
            <a:off x="4283969" y="6380315"/>
            <a:ext cx="1300163" cy="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1259</a:t>
            </a:r>
            <a:endParaRPr lang="ru-RU" sz="1400" dirty="0">
              <a:latin typeface="Arial" charset="0"/>
              <a:cs typeface="Calibri" pitchFamily="34" charset="0"/>
            </a:endParaRPr>
          </a:p>
        </p:txBody>
      </p:sp>
      <p:sp>
        <p:nvSpPr>
          <p:cNvPr id="52" name="Text Box 75"/>
          <p:cNvSpPr txBox="1">
            <a:spLocks noChangeArrowheads="1"/>
          </p:cNvSpPr>
          <p:nvPr/>
        </p:nvSpPr>
        <p:spPr bwMode="auto">
          <a:xfrm>
            <a:off x="5398922" y="6391226"/>
            <a:ext cx="1300163" cy="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2547</a:t>
            </a:r>
            <a:endParaRPr lang="ru-RU" sz="1400" dirty="0">
              <a:latin typeface="Arial" charset="0"/>
              <a:cs typeface="Calibri" pitchFamily="34" charset="0"/>
            </a:endParaRPr>
          </a:p>
        </p:txBody>
      </p:sp>
      <p:sp>
        <p:nvSpPr>
          <p:cNvPr id="53" name="Text Box 74"/>
          <p:cNvSpPr txBox="1">
            <a:spLocks noChangeArrowheads="1"/>
          </p:cNvSpPr>
          <p:nvPr/>
        </p:nvSpPr>
        <p:spPr bwMode="auto">
          <a:xfrm>
            <a:off x="6514307" y="6410581"/>
            <a:ext cx="1300162" cy="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2810</a:t>
            </a:r>
            <a:endParaRPr lang="ru-RU" sz="1400" dirty="0">
              <a:latin typeface="Arial" charset="0"/>
              <a:cs typeface="Calibri" pitchFamily="34" charset="0"/>
            </a:endParaRPr>
          </a:p>
        </p:txBody>
      </p:sp>
      <p:sp>
        <p:nvSpPr>
          <p:cNvPr id="54" name="Text Box 73"/>
          <p:cNvSpPr txBox="1">
            <a:spLocks noChangeArrowheads="1"/>
          </p:cNvSpPr>
          <p:nvPr/>
        </p:nvSpPr>
        <p:spPr bwMode="auto">
          <a:xfrm>
            <a:off x="7409077" y="6410581"/>
            <a:ext cx="1300163" cy="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850</a:t>
            </a:r>
            <a:endParaRPr lang="ru-RU" sz="1400" dirty="0">
              <a:latin typeface="Arial" charset="0"/>
              <a:cs typeface="Calibri" pitchFamily="34" charset="0"/>
            </a:endParaRPr>
          </a:p>
        </p:txBody>
      </p:sp>
      <p:sp>
        <p:nvSpPr>
          <p:cNvPr id="57" name="Text Box 76"/>
          <p:cNvSpPr txBox="1">
            <a:spLocks noChangeArrowheads="1"/>
          </p:cNvSpPr>
          <p:nvPr/>
        </p:nvSpPr>
        <p:spPr bwMode="auto">
          <a:xfrm>
            <a:off x="3261920" y="6370689"/>
            <a:ext cx="1300163" cy="32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b="1" dirty="0" smtClean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1058</a:t>
            </a:r>
            <a:endParaRPr lang="ru-RU" sz="1400" dirty="0">
              <a:latin typeface="Arial" charset="0"/>
              <a:cs typeface="Calibri" pitchFamily="34" charset="0"/>
            </a:endParaRPr>
          </a:p>
        </p:txBody>
      </p:sp>
      <p:sp>
        <p:nvSpPr>
          <p:cNvPr id="58" name="Text Box 77"/>
          <p:cNvSpPr txBox="1">
            <a:spLocks noChangeArrowheads="1"/>
          </p:cNvSpPr>
          <p:nvPr/>
        </p:nvSpPr>
        <p:spPr bwMode="auto">
          <a:xfrm>
            <a:off x="3261921" y="4714624"/>
            <a:ext cx="1300162" cy="4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400" dirty="0" smtClean="0">
                <a:latin typeface="Arial" charset="0"/>
                <a:cs typeface="Calibri" pitchFamily="34" charset="0"/>
              </a:rPr>
              <a:t>39875 </a:t>
            </a:r>
            <a:r>
              <a:rPr lang="ru-RU" sz="1400" dirty="0">
                <a:latin typeface="Arial" charset="0"/>
                <a:cs typeface="Calibri" pitchFamily="34" charset="0"/>
              </a:rPr>
              <a:t>чел.,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" charset="0"/>
                <a:cs typeface="Calibri" pitchFamily="34" charset="0"/>
              </a:rPr>
              <a:t>44,9%</a:t>
            </a:r>
            <a:endParaRPr lang="ru-RU" sz="1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0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" y="5661024"/>
            <a:ext cx="4716016" cy="119697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0" name="TextBox 15"/>
          <p:cNvSpPr txBox="1">
            <a:spLocks noChangeArrowheads="1"/>
          </p:cNvSpPr>
          <p:nvPr/>
        </p:nvSpPr>
        <p:spPr bwMode="auto">
          <a:xfrm>
            <a:off x="4049713" y="161925"/>
            <a:ext cx="485933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000">
                <a:solidFill>
                  <a:schemeClr val="bg1"/>
                </a:solidFill>
                <a:latin typeface="Arial Black" pitchFamily="34" charset="0"/>
              </a:rPr>
              <a:t>Обеспечение доступности</a:t>
            </a:r>
          </a:p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Arial Black" pitchFamily="34" charset="0"/>
              </a:rPr>
              <a:t> дошкольного образования</a:t>
            </a:r>
          </a:p>
          <a:p>
            <a:pPr algn="ctr" eaLnBrk="1" hangingPunct="1"/>
            <a:endParaRPr lang="ru-RU" altLang="ru-RU" sz="15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985742">
            <a:off x="3301088" y="6153139"/>
            <a:ext cx="1398587" cy="64293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4666858" y="5632450"/>
            <a:ext cx="1873250" cy="1225550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33" name="TextBox 20"/>
          <p:cNvSpPr txBox="1">
            <a:spLocks noChangeArrowheads="1"/>
          </p:cNvSpPr>
          <p:nvPr/>
        </p:nvSpPr>
        <p:spPr bwMode="auto">
          <a:xfrm>
            <a:off x="-56703" y="5712282"/>
            <a:ext cx="50474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В детском садике №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100 «Летучий корабль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charset="0"/>
              </a:rPr>
              <a:t>» созданы </a:t>
            </a:r>
            <a:r>
              <a:rPr lang="ru-RU" altLang="ru-RU" sz="1600" b="1" dirty="0">
                <a:solidFill>
                  <a:schemeClr val="bg1"/>
                </a:solidFill>
                <a:latin typeface="Arial" charset="0"/>
              </a:rPr>
              <a:t>все условия, обеспечивающие становление профессионально-ориентированного сознания детей</a:t>
            </a:r>
          </a:p>
        </p:txBody>
      </p:sp>
      <p:sp>
        <p:nvSpPr>
          <p:cNvPr id="5148" name="Rectangle 105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1400" b="1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153" name="TextBox 95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pic>
        <p:nvPicPr>
          <p:cNvPr id="4098" name="Picture 2" descr="https://i.ytimg.com/vi/RxstXzoJIxo/maxres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4354"/>
            <a:ext cx="3942579" cy="2217701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lgov.ru/pub/images/atts/news/gallery/0515livanov2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691" y="1403172"/>
            <a:ext cx="3852069" cy="2151396"/>
          </a:xfrm>
          <a:prstGeom prst="rect">
            <a:avLst/>
          </a:prstGeom>
          <a:noFill/>
          <a:ln w="28575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4572000" y="1301433"/>
            <a:ext cx="144016" cy="44069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717032"/>
            <a:ext cx="3942579" cy="187220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23528" y="3827187"/>
            <a:ext cx="3888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solidFill>
                  <a:srgbClr val="0000CC"/>
                </a:solidFill>
              </a:rPr>
              <a:t>На </a:t>
            </a:r>
            <a:r>
              <a:rPr lang="ru-RU" sz="2000" dirty="0">
                <a:solidFill>
                  <a:srgbClr val="0000CC"/>
                </a:solidFill>
              </a:rPr>
              <a:t>территории Ульяновской области при ФГБОУ ВПО «</a:t>
            </a:r>
            <a:r>
              <a:rPr lang="ru-RU" sz="2000" dirty="0" err="1">
                <a:solidFill>
                  <a:srgbClr val="0000CC"/>
                </a:solidFill>
              </a:rPr>
              <a:t>УлГПУ</a:t>
            </a:r>
            <a:r>
              <a:rPr lang="ru-RU" sz="2000" dirty="0">
                <a:solidFill>
                  <a:srgbClr val="0000CC"/>
                </a:solidFill>
              </a:rPr>
              <a:t> им. </a:t>
            </a:r>
            <a:r>
              <a:rPr lang="ru-RU" sz="2000" dirty="0" err="1">
                <a:solidFill>
                  <a:srgbClr val="0000CC"/>
                </a:solidFill>
              </a:rPr>
              <a:t>И.Н.Ульянова</a:t>
            </a:r>
            <a:r>
              <a:rPr lang="ru-RU" sz="2000" dirty="0">
                <a:solidFill>
                  <a:srgbClr val="0000CC"/>
                </a:solidFill>
              </a:rPr>
              <a:t>» начал работу научно-методический центр, детский сад «У-</a:t>
            </a:r>
            <a:r>
              <a:rPr lang="ru-RU" sz="2000" dirty="0" err="1">
                <a:solidFill>
                  <a:srgbClr val="0000CC"/>
                </a:solidFill>
              </a:rPr>
              <a:t>Знайки</a:t>
            </a:r>
            <a:r>
              <a:rPr lang="ru-RU" sz="2000" dirty="0">
                <a:solidFill>
                  <a:srgbClr val="0000CC"/>
                </a:solidFill>
              </a:rPr>
              <a:t>»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990761" y="3701487"/>
            <a:ext cx="3942579" cy="1872208"/>
          </a:xfrm>
          <a:prstGeom prst="rect">
            <a:avLst/>
          </a:prstGeom>
          <a:solidFill>
            <a:schemeClr val="bg1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5066982" y="3975871"/>
            <a:ext cx="3888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solidFill>
                  <a:srgbClr val="0000CC"/>
                </a:solidFill>
              </a:rPr>
              <a:t>Д</a:t>
            </a:r>
            <a:r>
              <a:rPr lang="ru-RU" sz="2000" dirty="0" smtClean="0">
                <a:solidFill>
                  <a:srgbClr val="0000CC"/>
                </a:solidFill>
              </a:rPr>
              <a:t>етский </a:t>
            </a:r>
            <a:r>
              <a:rPr lang="ru-RU" sz="2000" dirty="0">
                <a:solidFill>
                  <a:srgbClr val="0000CC"/>
                </a:solidFill>
              </a:rPr>
              <a:t>сад №186 «</a:t>
            </a:r>
            <a:r>
              <a:rPr lang="ru-RU" sz="2000" dirty="0" err="1">
                <a:solidFill>
                  <a:srgbClr val="0000CC"/>
                </a:solidFill>
              </a:rPr>
              <a:t>Волгарик</a:t>
            </a:r>
            <a:r>
              <a:rPr lang="ru-RU" sz="2000" dirty="0">
                <a:solidFill>
                  <a:srgbClr val="0000CC"/>
                </a:solidFill>
              </a:rPr>
              <a:t>» является экспериментальной площадкой по реализации </a:t>
            </a:r>
            <a:r>
              <a:rPr lang="ru-RU" sz="2000" dirty="0" smtClean="0">
                <a:solidFill>
                  <a:srgbClr val="0000CC"/>
                </a:solidFill>
              </a:rPr>
              <a:t>ТРИЗ-технологий.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51864" y="5881559"/>
            <a:ext cx="3222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детских садах созданы  базовые кафедры</a:t>
            </a:r>
            <a:endParaRPr lang="ru-RU" sz="1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50" y="2627313"/>
            <a:ext cx="285750" cy="37449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3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8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4049713" y="107950"/>
            <a:ext cx="4859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>
                <a:solidFill>
                  <a:schemeClr val="bg1"/>
                </a:solidFill>
                <a:latin typeface="Arial Black" pitchFamily="34" charset="0"/>
              </a:rPr>
              <a:t>Обеспечение доступности дошкольного образования для детей с ОВЗ и детей-инвалидов</a:t>
            </a:r>
            <a:endParaRPr lang="ru-RU" altLang="ru-RU" sz="15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5400000">
            <a:off x="-80169" y="6463507"/>
            <a:ext cx="485775" cy="28416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280275" y="5073650"/>
            <a:ext cx="1873250" cy="711200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82" name="Прямоугольник 1"/>
          <p:cNvSpPr>
            <a:spLocks noChangeArrowheads="1"/>
          </p:cNvSpPr>
          <p:nvPr/>
        </p:nvSpPr>
        <p:spPr bwMode="auto">
          <a:xfrm>
            <a:off x="53975" y="1341438"/>
            <a:ext cx="8855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>
                <a:solidFill>
                  <a:srgbClr val="140BC1"/>
                </a:solidFill>
                <a:latin typeface="Arial Black" pitchFamily="34" charset="0"/>
              </a:rPr>
              <a:t>В дошкольных образовательных организациях Ульяновской области  реализуются модели инклюзивного образования детей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4163" y="1919288"/>
            <a:ext cx="4824412" cy="14446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81213" y="1916113"/>
            <a:ext cx="4826000" cy="144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673475" y="1916113"/>
            <a:ext cx="4824413" cy="14446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495925" y="1916113"/>
            <a:ext cx="3540125" cy="1444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87" name="Picture 1" descr="H:\ЦИТ\Доклады-планы-показатели\Доклад Министра на ЗСО-2016\фото\Ульяновская область дистанционное образование, дети с ОВЗ\ДОТ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290763"/>
            <a:ext cx="2644775" cy="198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8" name="Picture 2" descr="H:\ЦИТ\Доклады-планы-показатели\Доклад Министра на ЗСО-2016\фото\Ульяновская область дистанционное образование, дети с ОВЗ\ДЦП КЛАС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6"/>
          <a:stretch>
            <a:fillRect/>
          </a:stretch>
        </p:blipFill>
        <p:spPr bwMode="auto">
          <a:xfrm>
            <a:off x="3128963" y="2290763"/>
            <a:ext cx="311308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9" name="Picture 3" descr="H:\ЦИТ\Доклады-планы-показатели\Доклад Министра на ЗСО-2016\фото\Ульяновская область дистанционное образование, дети с ОВЗ\ДОТ ребенок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175" y="2273300"/>
            <a:ext cx="264477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ый треугольник 23"/>
          <p:cNvSpPr/>
          <p:nvPr/>
        </p:nvSpPr>
        <p:spPr>
          <a:xfrm rot="16200000">
            <a:off x="-83343" y="2234406"/>
            <a:ext cx="495300" cy="290513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4340225" y="2835275"/>
            <a:ext cx="711200" cy="51879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92" name="Прямоугольник 2"/>
          <p:cNvSpPr>
            <a:spLocks noChangeArrowheads="1"/>
          </p:cNvSpPr>
          <p:nvPr/>
        </p:nvSpPr>
        <p:spPr bwMode="auto">
          <a:xfrm>
            <a:off x="288925" y="4273550"/>
            <a:ext cx="8747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600">
                <a:solidFill>
                  <a:srgbClr val="140BC1"/>
                </a:solidFill>
                <a:latin typeface="Arial Black" pitchFamily="34" charset="0"/>
              </a:rPr>
              <a:t>В 10% ДОО Ульяновской области созданы условия для получения детьми-инвалидами качественного образования, в 2016 году планируется увеличить количество ДОО до 15%.</a:t>
            </a:r>
          </a:p>
        </p:txBody>
      </p:sp>
      <p:sp>
        <p:nvSpPr>
          <p:cNvPr id="26" name="Прямоугольный треугольник 25"/>
          <p:cNvSpPr/>
          <p:nvPr/>
        </p:nvSpPr>
        <p:spPr>
          <a:xfrm rot="10800000">
            <a:off x="257175" y="5075238"/>
            <a:ext cx="1873250" cy="70961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94" name="TextBox 26"/>
          <p:cNvSpPr txBox="1">
            <a:spLocks noChangeArrowheads="1"/>
          </p:cNvSpPr>
          <p:nvPr/>
        </p:nvSpPr>
        <p:spPr bwMode="auto">
          <a:xfrm>
            <a:off x="795768" y="5143986"/>
            <a:ext cx="72728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с детьми без ограничений воспитываются дети дошкольного возраста с особыми образовательными потребностями - </a:t>
            </a:r>
            <a:endParaRPr lang="ru-RU" altLang="ru-RU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95" name="Прямоугольник 27"/>
          <p:cNvSpPr>
            <a:spLocks noChangeArrowheads="1"/>
          </p:cNvSpPr>
          <p:nvPr/>
        </p:nvSpPr>
        <p:spPr bwMode="auto">
          <a:xfrm>
            <a:off x="339616" y="5803099"/>
            <a:ext cx="8747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rgbClr val="140BC1"/>
                </a:solidFill>
                <a:latin typeface="Arial Black" pitchFamily="34" charset="0"/>
              </a:rPr>
              <a:t>дети с диагнозами ДЦП (детский церебральный паралич), </a:t>
            </a:r>
            <a:endParaRPr lang="ru-RU" altLang="ru-RU" sz="1600" dirty="0" smtClean="0">
              <a:solidFill>
                <a:srgbClr val="140BC1"/>
              </a:solidFill>
              <a:latin typeface="Arial Black" pitchFamily="34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rgbClr val="140BC1"/>
                </a:solidFill>
                <a:latin typeface="Arial Black" pitchFamily="34" charset="0"/>
              </a:rPr>
              <a:t>РДА </a:t>
            </a:r>
            <a:r>
              <a:rPr lang="ru-RU" altLang="ru-RU" sz="1600" dirty="0" smtClean="0">
                <a:solidFill>
                  <a:srgbClr val="140BC1"/>
                </a:solidFill>
                <a:latin typeface="Arial Black" pitchFamily="34" charset="0"/>
              </a:rPr>
              <a:t>(ранний детский аутизм), </a:t>
            </a:r>
            <a:r>
              <a:rPr lang="ru-RU" altLang="ru-RU" sz="1600" dirty="0" smtClean="0">
                <a:solidFill>
                  <a:srgbClr val="140BC1"/>
                </a:solidFill>
                <a:latin typeface="Arial Black" pitchFamily="34" charset="0"/>
              </a:rPr>
              <a:t>дети–аллергики</a:t>
            </a:r>
            <a:r>
              <a:rPr lang="ru-RU" altLang="ru-RU" sz="1600" dirty="0">
                <a:solidFill>
                  <a:srgbClr val="140BC1"/>
                </a:solidFill>
                <a:latin typeface="Arial Black" pitchFamily="34" charset="0"/>
              </a:rPr>
              <a:t>.</a:t>
            </a:r>
            <a:endParaRPr lang="ru-RU" altLang="ru-RU" sz="1600" dirty="0">
              <a:solidFill>
                <a:srgbClr val="140BC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62375" y="2560955"/>
            <a:ext cx="1663700" cy="351440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5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0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0251" name="TextBox 15"/>
          <p:cNvSpPr txBox="1">
            <a:spLocks noChangeArrowheads="1"/>
          </p:cNvSpPr>
          <p:nvPr/>
        </p:nvSpPr>
        <p:spPr bwMode="auto">
          <a:xfrm>
            <a:off x="4049713" y="42863"/>
            <a:ext cx="4859337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000" dirty="0" smtClean="0">
                <a:solidFill>
                  <a:schemeClr val="bg1"/>
                </a:solidFill>
                <a:latin typeface="Arial Black" pitchFamily="34" charset="0"/>
              </a:rPr>
              <a:t>Доступность общего </a:t>
            </a:r>
            <a:r>
              <a:rPr lang="ru-RU" altLang="ru-RU" sz="2000" dirty="0">
                <a:solidFill>
                  <a:schemeClr val="bg1"/>
                </a:solidFill>
                <a:latin typeface="Arial Black" pitchFamily="34" charset="0"/>
              </a:rPr>
              <a:t>образования</a:t>
            </a:r>
          </a:p>
          <a:p>
            <a:pPr algn="ctr" eaLnBrk="1" hangingPunct="1"/>
            <a:endParaRPr lang="ru-RU" altLang="ru-RU" sz="15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>
            <a:off x="3762375" y="1916430"/>
            <a:ext cx="1663700" cy="644525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 rot="10800000">
            <a:off x="3781425" y="6075363"/>
            <a:ext cx="1644650" cy="712787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55" name="Picture 3" descr="H:\ЦИТ\Доклады-планы-показатели\Доклад Министра на ЗСО-2016\фото\Ассамблея талантливой молодёжи\IMG_6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4" y="4910614"/>
            <a:ext cx="2817367" cy="1810227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84163" y="1698625"/>
            <a:ext cx="4824412" cy="14287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81213" y="1695450"/>
            <a:ext cx="4824412" cy="1444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73475" y="1695450"/>
            <a:ext cx="4824413" cy="1444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95925" y="1695450"/>
            <a:ext cx="3540125" cy="1444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1943100" y="3409951"/>
            <a:ext cx="3152775" cy="1651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2457450" y="3684588"/>
            <a:ext cx="2122488" cy="144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2199482" y="5093494"/>
            <a:ext cx="2640012" cy="165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2549526" y="5705475"/>
            <a:ext cx="1936750" cy="1619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 rot="5400000">
            <a:off x="4087019" y="3405982"/>
            <a:ext cx="3151187" cy="1651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5400000">
            <a:off x="4601369" y="3682206"/>
            <a:ext cx="2122488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 rot="5400000">
            <a:off x="4342606" y="5088732"/>
            <a:ext cx="2640013" cy="165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 rot="5400000">
            <a:off x="4693444" y="5701507"/>
            <a:ext cx="1936750" cy="163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68" name="TextBox 32"/>
          <p:cNvSpPr txBox="1">
            <a:spLocks noChangeArrowheads="1"/>
          </p:cNvSpPr>
          <p:nvPr/>
        </p:nvSpPr>
        <p:spPr bwMode="auto">
          <a:xfrm>
            <a:off x="410369" y="1348680"/>
            <a:ext cx="23828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140BC1"/>
                </a:solidFill>
                <a:latin typeface="Arial Black" pitchFamily="34" charset="0"/>
              </a:rPr>
              <a:t>Вторая смена в ОО</a:t>
            </a:r>
            <a:endParaRPr lang="ru-RU" altLang="ru-RU" sz="1400" dirty="0">
              <a:solidFill>
                <a:srgbClr val="140BC1"/>
              </a:solidFill>
              <a:latin typeface="Arial Black" pitchFamily="34" charset="0"/>
            </a:endParaRPr>
          </a:p>
        </p:txBody>
      </p:sp>
      <p:sp>
        <p:nvSpPr>
          <p:cNvPr id="10292" name="TextBox 74"/>
          <p:cNvSpPr txBox="1">
            <a:spLocks noChangeArrowheads="1"/>
          </p:cNvSpPr>
          <p:nvPr/>
        </p:nvSpPr>
        <p:spPr bwMode="auto">
          <a:xfrm>
            <a:off x="3755525" y="2412283"/>
            <a:ext cx="165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Arial Black" pitchFamily="34" charset="0"/>
              </a:rPr>
              <a:t>Внутренние ресурсы:</a:t>
            </a:r>
            <a:endParaRPr lang="ru-RU" alt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93" name="TextBox 75"/>
          <p:cNvSpPr txBox="1">
            <a:spLocks noChangeArrowheads="1"/>
          </p:cNvSpPr>
          <p:nvPr/>
        </p:nvSpPr>
        <p:spPr bwMode="auto">
          <a:xfrm>
            <a:off x="3719314" y="5610098"/>
            <a:ext cx="165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2015-2016 </a:t>
            </a:r>
            <a:r>
              <a:rPr lang="ru-RU" alt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г:г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1079 мест</a:t>
            </a:r>
            <a:endParaRPr lang="ru-RU" alt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94" name="TextBox 76"/>
          <p:cNvSpPr txBox="1">
            <a:spLocks noChangeArrowheads="1"/>
          </p:cNvSpPr>
          <p:nvPr/>
        </p:nvSpPr>
        <p:spPr bwMode="auto">
          <a:xfrm>
            <a:off x="3690615" y="2818855"/>
            <a:ext cx="173355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Arial" charset="0"/>
              </a:rPr>
              <a:t>укрупнение объектов образования через создание филиальной сети, территориальный пересмотр границ микрорайонов образовательных организаций </a:t>
            </a:r>
            <a:endParaRPr lang="ru-RU" alt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127000" y="1917700"/>
            <a:ext cx="2881313" cy="287972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0148852"/>
              </p:ext>
            </p:extLst>
          </p:nvPr>
        </p:nvGraphicFramePr>
        <p:xfrm>
          <a:off x="103188" y="1881188"/>
          <a:ext cx="2905125" cy="180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69" name="Прямая со стрелкой 68"/>
          <p:cNvCxnSpPr/>
          <p:nvPr/>
        </p:nvCxnSpPr>
        <p:spPr>
          <a:xfrm flipV="1">
            <a:off x="1415257" y="2341562"/>
            <a:ext cx="684689" cy="584201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5"/>
          <p:cNvSpPr txBox="1">
            <a:spLocks noChangeArrowheads="1"/>
          </p:cNvSpPr>
          <p:nvPr/>
        </p:nvSpPr>
        <p:spPr bwMode="auto">
          <a:xfrm>
            <a:off x="959486" y="2363787"/>
            <a:ext cx="957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bg1"/>
                </a:solidFill>
              </a:rPr>
              <a:t>+ </a:t>
            </a:r>
            <a:r>
              <a:rPr lang="ru-RU" altLang="ru-RU" b="1" dirty="0" smtClean="0">
                <a:solidFill>
                  <a:schemeClr val="bg1"/>
                </a:solidFill>
              </a:rPr>
              <a:t>0,06%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1" name="Прямоугольник 28"/>
          <p:cNvSpPr>
            <a:spLocks noChangeArrowheads="1"/>
          </p:cNvSpPr>
          <p:nvPr/>
        </p:nvSpPr>
        <p:spPr bwMode="auto">
          <a:xfrm>
            <a:off x="174277" y="3653493"/>
            <a:ext cx="283403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chemeClr val="bg1"/>
                </a:solidFill>
                <a:latin typeface="Arial" charset="0"/>
              </a:rPr>
              <a:t>От общего числа обучающихся:</a:t>
            </a:r>
          </a:p>
          <a:p>
            <a:pPr eaLnBrk="1" hangingPunct="1"/>
            <a:endParaRPr lang="ru-RU" altLang="ru-RU" sz="1400" dirty="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ru-RU" altLang="ru-RU" sz="1400" dirty="0" smtClean="0">
                <a:solidFill>
                  <a:schemeClr val="bg1"/>
                </a:solidFill>
                <a:latin typeface="Arial" charset="0"/>
              </a:rPr>
              <a:t>2014 – 2015 </a:t>
            </a:r>
            <a:r>
              <a:rPr lang="ru-RU" altLang="ru-RU" sz="1400" dirty="0" err="1" smtClean="0">
                <a:solidFill>
                  <a:schemeClr val="bg1"/>
                </a:solidFill>
                <a:latin typeface="Arial" charset="0"/>
              </a:rPr>
              <a:t>г.г</a:t>
            </a:r>
            <a:r>
              <a:rPr lang="ru-RU" altLang="ru-RU" sz="1400" dirty="0" smtClean="0">
                <a:solidFill>
                  <a:schemeClr val="bg1"/>
                </a:solidFill>
                <a:latin typeface="Arial" charset="0"/>
              </a:rPr>
              <a:t>. - </a:t>
            </a:r>
            <a:endParaRPr lang="ru-RU" alt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2" name="Прямоугольник 30"/>
          <p:cNvSpPr>
            <a:spLocks noChangeArrowheads="1"/>
          </p:cNvSpPr>
          <p:nvPr/>
        </p:nvSpPr>
        <p:spPr bwMode="auto">
          <a:xfrm>
            <a:off x="160336" y="4363244"/>
            <a:ext cx="15676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chemeClr val="bg1"/>
                </a:solidFill>
                <a:latin typeface="Arial" charset="0"/>
              </a:rPr>
              <a:t>2015 – 2016 </a:t>
            </a:r>
            <a:r>
              <a:rPr lang="ru-RU" altLang="ru-RU" sz="1400" dirty="0" err="1" smtClean="0">
                <a:solidFill>
                  <a:schemeClr val="bg1"/>
                </a:solidFill>
                <a:latin typeface="Arial" charset="0"/>
              </a:rPr>
              <a:t>г.г</a:t>
            </a:r>
            <a:r>
              <a:rPr lang="ru-RU" altLang="ru-RU" sz="1400" dirty="0" smtClean="0">
                <a:solidFill>
                  <a:schemeClr val="bg1"/>
                </a:solidFill>
                <a:latin typeface="Arial" charset="0"/>
              </a:rPr>
              <a:t>. -</a:t>
            </a:r>
            <a:endParaRPr lang="ru-RU" altLang="ru-RU" sz="14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4" name="TextBox 33"/>
          <p:cNvSpPr txBox="1">
            <a:spLocks noChangeArrowheads="1"/>
          </p:cNvSpPr>
          <p:nvPr/>
        </p:nvSpPr>
        <p:spPr bwMode="auto">
          <a:xfrm>
            <a:off x="2099946" y="4061243"/>
            <a:ext cx="827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3,57%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7" name="TextBox 33"/>
          <p:cNvSpPr txBox="1">
            <a:spLocks noChangeArrowheads="1"/>
          </p:cNvSpPr>
          <p:nvPr/>
        </p:nvSpPr>
        <p:spPr bwMode="auto">
          <a:xfrm>
            <a:off x="2092802" y="4340662"/>
            <a:ext cx="827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chemeClr val="bg1"/>
                </a:solidFill>
              </a:rPr>
              <a:t>3,63%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sp>
        <p:nvSpPr>
          <p:cNvPr id="78" name="TextBox 33"/>
          <p:cNvSpPr txBox="1">
            <a:spLocks noChangeArrowheads="1"/>
          </p:cNvSpPr>
          <p:nvPr/>
        </p:nvSpPr>
        <p:spPr bwMode="auto">
          <a:xfrm>
            <a:off x="5428615" y="1225550"/>
            <a:ext cx="389165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err="1" smtClean="0">
                <a:solidFill>
                  <a:srgbClr val="140BC1"/>
                </a:solidFill>
                <a:latin typeface="Arial Black" pitchFamily="34" charset="0"/>
              </a:rPr>
              <a:t>Частно</a:t>
            </a:r>
            <a:r>
              <a:rPr lang="ru-RU" altLang="ru-RU" sz="1400" dirty="0" smtClean="0">
                <a:solidFill>
                  <a:srgbClr val="140BC1"/>
                </a:solidFill>
                <a:latin typeface="Arial Black" pitchFamily="34" charset="0"/>
              </a:rPr>
              <a:t>-государственное </a:t>
            </a:r>
            <a:endParaRPr lang="ru-RU" altLang="ru-RU" sz="1400" dirty="0" smtClean="0">
              <a:solidFill>
                <a:srgbClr val="140BC1"/>
              </a:solidFill>
              <a:latin typeface="Arial Black" pitchFamily="34" charset="0"/>
            </a:endParaRPr>
          </a:p>
          <a:p>
            <a:pPr algn="ctr" eaLnBrk="1" hangingPunct="1"/>
            <a:r>
              <a:rPr lang="ru-RU" altLang="ru-RU" sz="1400" dirty="0" smtClean="0">
                <a:solidFill>
                  <a:srgbClr val="140BC1"/>
                </a:solidFill>
                <a:latin typeface="Arial Black" pitchFamily="34" charset="0"/>
              </a:rPr>
              <a:t>партнёрство</a:t>
            </a:r>
            <a:endParaRPr lang="ru-RU" altLang="ru-RU" sz="1400" dirty="0">
              <a:solidFill>
                <a:srgbClr val="140BC1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2781" y="3736182"/>
            <a:ext cx="3053269" cy="1439862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1"/>
          <p:cNvSpPr>
            <a:spLocks noChangeArrowheads="1"/>
          </p:cNvSpPr>
          <p:nvPr/>
        </p:nvSpPr>
        <p:spPr bwMode="auto">
          <a:xfrm>
            <a:off x="6012254" y="3813969"/>
            <a:ext cx="29638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 год: строительство 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1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р.п.Кузоватово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рямоугольник 71"/>
          <p:cNvSpPr>
            <a:spLocks noChangeArrowheads="1"/>
          </p:cNvSpPr>
          <p:nvPr/>
        </p:nvSpPr>
        <p:spPr bwMode="auto">
          <a:xfrm>
            <a:off x="5978406" y="4528365"/>
            <a:ext cx="296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405 </a:t>
            </a:r>
            <a:r>
              <a:rPr lang="ru-RU" alt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  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5982830" y="5276989"/>
            <a:ext cx="3040906" cy="1452106"/>
          </a:xfrm>
          <a:prstGeom prst="rect">
            <a:avLst/>
          </a:prstGeom>
          <a:solidFill>
            <a:schemeClr val="bg1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71"/>
          <p:cNvSpPr>
            <a:spLocks noChangeArrowheads="1"/>
          </p:cNvSpPr>
          <p:nvPr/>
        </p:nvSpPr>
        <p:spPr bwMode="auto">
          <a:xfrm>
            <a:off x="6012254" y="5333416"/>
            <a:ext cx="29638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год: строительство  школ в </a:t>
            </a:r>
            <a:r>
              <a:rPr lang="ru-RU" altLang="ru-RU" sz="1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г.Ульяновске</a:t>
            </a:r>
            <a:r>
              <a:rPr lang="ru-RU" altLang="ru-RU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г.Димитровграде</a:t>
            </a:r>
            <a:r>
              <a:rPr lang="ru-RU" altLang="ru-RU" sz="1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altLang="ru-RU" sz="1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Прямоугольник 71"/>
          <p:cNvSpPr>
            <a:spLocks noChangeArrowheads="1"/>
          </p:cNvSpPr>
          <p:nvPr/>
        </p:nvSpPr>
        <p:spPr bwMode="auto">
          <a:xfrm>
            <a:off x="6012254" y="6181725"/>
            <a:ext cx="29638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805 мест</a:t>
            </a:r>
            <a:endParaRPr lang="ru-RU" altLang="ru-RU" sz="2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http://photos.wikimapia.org/p/00/01/58/12/91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641" y="1951633"/>
            <a:ext cx="2993335" cy="1659334"/>
          </a:xfrm>
          <a:prstGeom prst="rect">
            <a:avLst/>
          </a:prstGeom>
          <a:noFill/>
          <a:ln w="38100">
            <a:solidFill>
              <a:srgbClr val="0000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TextBox 75"/>
          <p:cNvSpPr txBox="1">
            <a:spLocks noChangeArrowheads="1"/>
          </p:cNvSpPr>
          <p:nvPr/>
        </p:nvSpPr>
        <p:spPr bwMode="auto">
          <a:xfrm>
            <a:off x="3731890" y="5068889"/>
            <a:ext cx="1651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2014-2015 г:г.:</a:t>
            </a:r>
          </a:p>
          <a:p>
            <a:pPr algn="ctr" eaLnBrk="1" hangingPunct="1"/>
            <a:r>
              <a:rPr lang="ru-RU" alt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ru-RU" altLang="ru-RU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2259 мест</a:t>
            </a:r>
            <a:endParaRPr lang="ru-RU" alt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837940" y="5061774"/>
            <a:ext cx="148843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8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73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1274" name="TextBox 15"/>
          <p:cNvSpPr txBox="1">
            <a:spLocks noChangeArrowheads="1"/>
          </p:cNvSpPr>
          <p:nvPr/>
        </p:nvSpPr>
        <p:spPr bwMode="auto">
          <a:xfrm>
            <a:off x="4049713" y="42863"/>
            <a:ext cx="4859337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altLang="ru-RU" sz="2000">
                <a:solidFill>
                  <a:schemeClr val="bg1"/>
                </a:solidFill>
                <a:latin typeface="Arial Black" pitchFamily="34" charset="0"/>
              </a:rPr>
              <a:t>Повышение результативности общего образования</a:t>
            </a:r>
          </a:p>
          <a:p>
            <a:pPr algn="ctr" eaLnBrk="1" hangingPunct="1"/>
            <a:endParaRPr lang="ru-RU" altLang="ru-RU" sz="15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4163" y="1704975"/>
            <a:ext cx="4824412" cy="1476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081213" y="1704975"/>
            <a:ext cx="4824412" cy="1476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673475" y="1704975"/>
            <a:ext cx="4824413" cy="1476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495925" y="1704975"/>
            <a:ext cx="3540125" cy="1476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 rot="5400000">
            <a:off x="2905919" y="3405982"/>
            <a:ext cx="3151187" cy="1651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 rot="5400000">
            <a:off x="3807619" y="4069556"/>
            <a:ext cx="1347788" cy="1428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 rot="5400000">
            <a:off x="3452813" y="5380038"/>
            <a:ext cx="2057400" cy="1651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 rot="5400000">
            <a:off x="3863181" y="6052345"/>
            <a:ext cx="1235075" cy="1635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83" name="TextBox 32"/>
          <p:cNvSpPr txBox="1">
            <a:spLocks noChangeArrowheads="1"/>
          </p:cNvSpPr>
          <p:nvPr/>
        </p:nvSpPr>
        <p:spPr bwMode="auto">
          <a:xfrm>
            <a:off x="592138" y="1379538"/>
            <a:ext cx="33162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Дистанционное образование</a:t>
            </a:r>
          </a:p>
        </p:txBody>
      </p:sp>
      <p:sp>
        <p:nvSpPr>
          <p:cNvPr id="11284" name="TextBox 33"/>
          <p:cNvSpPr txBox="1">
            <a:spLocks noChangeArrowheads="1"/>
          </p:cNvSpPr>
          <p:nvPr/>
        </p:nvSpPr>
        <p:spPr bwMode="auto">
          <a:xfrm>
            <a:off x="5248275" y="1311275"/>
            <a:ext cx="347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dirty="0" smtClean="0">
                <a:solidFill>
                  <a:srgbClr val="140BC1"/>
                </a:solidFill>
                <a:latin typeface="Arial Black" pitchFamily="34" charset="0"/>
              </a:rPr>
              <a:t>Школа «старшеклассника»</a:t>
            </a:r>
            <a:endParaRPr lang="ru-RU" altLang="ru-RU" sz="1400" dirty="0">
              <a:solidFill>
                <a:srgbClr val="140BC1"/>
              </a:solidFill>
              <a:latin typeface="Arial Black" pitchFamily="34" charset="0"/>
            </a:endParaRPr>
          </a:p>
        </p:txBody>
      </p:sp>
      <p:sp>
        <p:nvSpPr>
          <p:cNvPr id="11285" name="Прямоугольник 71"/>
          <p:cNvSpPr>
            <a:spLocks noChangeArrowheads="1"/>
          </p:cNvSpPr>
          <p:nvPr/>
        </p:nvSpPr>
        <p:spPr bwMode="auto">
          <a:xfrm>
            <a:off x="4941888" y="4510088"/>
            <a:ext cx="378142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На базе </a:t>
            </a:r>
            <a:r>
              <a:rPr lang="ru-RU" altLang="ru-RU" sz="1400" dirty="0" err="1">
                <a:solidFill>
                  <a:srgbClr val="140BC1"/>
                </a:solidFill>
                <a:latin typeface="Arial" charset="0"/>
              </a:rPr>
              <a:t>УлГПУ</a:t>
            </a:r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 им. </a:t>
            </a:r>
            <a:r>
              <a:rPr lang="ru-RU" altLang="ru-RU" sz="1400" dirty="0" err="1">
                <a:solidFill>
                  <a:srgbClr val="140BC1"/>
                </a:solidFill>
                <a:latin typeface="Arial" charset="0"/>
              </a:rPr>
              <a:t>И.Н.Ульянова</a:t>
            </a:r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 и </a:t>
            </a:r>
            <a:r>
              <a:rPr lang="ru-RU" altLang="ru-RU" sz="1400" dirty="0" err="1">
                <a:solidFill>
                  <a:srgbClr val="140BC1"/>
                </a:solidFill>
                <a:latin typeface="Arial" charset="0"/>
              </a:rPr>
              <a:t>УлГТУ</a:t>
            </a:r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- открыты </a:t>
            </a:r>
            <a:r>
              <a:rPr lang="ru-RU" altLang="ru-RU" sz="1400" b="1" u="sng" dirty="0">
                <a:solidFill>
                  <a:srgbClr val="140BC1"/>
                </a:solidFill>
                <a:latin typeface="Arial" charset="0"/>
              </a:rPr>
              <a:t>6 профильных классов</a:t>
            </a:r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, реализующих филологический, физико-математический, химико-биологический и информационно-технологический </a:t>
            </a:r>
            <a:r>
              <a:rPr lang="ru-RU" altLang="ru-RU" sz="1400" dirty="0" smtClean="0">
                <a:solidFill>
                  <a:srgbClr val="140BC1"/>
                </a:solidFill>
                <a:latin typeface="Arial" charset="0"/>
              </a:rPr>
              <a:t>профили</a:t>
            </a:r>
          </a:p>
          <a:p>
            <a:pPr algn="just" eaLnBrk="1" hangingPunct="1"/>
            <a:endParaRPr lang="ru-RU" altLang="ru-RU" sz="1400" dirty="0" smtClean="0">
              <a:solidFill>
                <a:srgbClr val="140BC1"/>
              </a:solidFill>
              <a:latin typeface="Arial" charset="0"/>
            </a:endParaRPr>
          </a:p>
          <a:p>
            <a:pPr algn="just" eaLnBrk="1" hangingPunct="1"/>
            <a:endParaRPr lang="ru-RU" altLang="ru-RU" sz="1400" dirty="0">
              <a:solidFill>
                <a:srgbClr val="140BC1"/>
              </a:solidFill>
              <a:latin typeface="Arial" charset="0"/>
            </a:endParaRPr>
          </a:p>
          <a:p>
            <a:pPr algn="just" eaLnBrk="1" hangingPunct="1"/>
            <a:r>
              <a:rPr lang="ru-RU" altLang="ru-RU" sz="1400" dirty="0" smtClean="0">
                <a:solidFill>
                  <a:srgbClr val="140BC1"/>
                </a:solidFill>
                <a:latin typeface="Arial" charset="0"/>
              </a:rPr>
              <a:t>В </a:t>
            </a:r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2016 году на базе </a:t>
            </a:r>
            <a:r>
              <a:rPr lang="ru-RU" altLang="ru-RU" sz="1400" dirty="0" err="1">
                <a:solidFill>
                  <a:srgbClr val="140BC1"/>
                </a:solidFill>
                <a:latin typeface="Arial" charset="0"/>
              </a:rPr>
              <a:t>УлГТУ</a:t>
            </a:r>
            <a:r>
              <a:rPr lang="ru-RU" altLang="ru-RU" sz="1400" dirty="0">
                <a:solidFill>
                  <a:srgbClr val="140BC1"/>
                </a:solidFill>
                <a:latin typeface="Arial" charset="0"/>
              </a:rPr>
              <a:t> будут открыты </a:t>
            </a:r>
            <a:r>
              <a:rPr lang="ru-RU" altLang="ru-RU" sz="1400" b="1" u="sng" dirty="0">
                <a:solidFill>
                  <a:srgbClr val="140BC1"/>
                </a:solidFill>
                <a:latin typeface="Arial" charset="0"/>
              </a:rPr>
              <a:t>лицейские классы </a:t>
            </a:r>
            <a:r>
              <a:rPr lang="ru-RU" altLang="ru-RU" sz="1400" b="1" u="sng" dirty="0" smtClean="0">
                <a:solidFill>
                  <a:srgbClr val="140BC1"/>
                </a:solidFill>
                <a:latin typeface="Arial" charset="0"/>
              </a:rPr>
              <a:t>IT-направленности</a:t>
            </a:r>
            <a:r>
              <a:rPr lang="ru-RU" altLang="ru-RU" sz="1400" dirty="0" smtClean="0">
                <a:solidFill>
                  <a:srgbClr val="140BC1"/>
                </a:solidFill>
                <a:latin typeface="Arial" charset="0"/>
              </a:rPr>
              <a:t>. </a:t>
            </a:r>
            <a:endParaRPr lang="ru-RU" altLang="ru-RU" sz="1400" dirty="0">
              <a:solidFill>
                <a:srgbClr val="140BC1"/>
              </a:solidFill>
              <a:latin typeface="Arial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 rot="5400000">
            <a:off x="3217069" y="3425032"/>
            <a:ext cx="3151187" cy="16510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 rot="5400000">
            <a:off x="3711575" y="3679826"/>
            <a:ext cx="2160587" cy="14446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 rot="5400000">
            <a:off x="3636169" y="5214144"/>
            <a:ext cx="2311400" cy="1635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 rot="5400000">
            <a:off x="3996532" y="5863431"/>
            <a:ext cx="1601788" cy="1746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91" name="Picture 2" descr="Z:\Алексеева\дистанционное образование\фото дистанционка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4611688"/>
            <a:ext cx="3759200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Прямая со стрелкой 40"/>
          <p:cNvCxnSpPr/>
          <p:nvPr/>
        </p:nvCxnSpPr>
        <p:spPr>
          <a:xfrm>
            <a:off x="344488" y="2409825"/>
            <a:ext cx="282575" cy="0"/>
          </a:xfrm>
          <a:prstGeom prst="straightConnector1">
            <a:avLst/>
          </a:prstGeom>
          <a:ln w="19050">
            <a:solidFill>
              <a:srgbClr val="140B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3" name="Прямоугольник 89"/>
          <p:cNvSpPr>
            <a:spLocks noChangeArrowheads="1"/>
          </p:cNvSpPr>
          <p:nvPr/>
        </p:nvSpPr>
        <p:spPr bwMode="auto">
          <a:xfrm>
            <a:off x="627063" y="1911350"/>
            <a:ext cx="3657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solidFill>
                  <a:srgbClr val="140BC1"/>
                </a:solidFill>
                <a:latin typeface="Arial" charset="0"/>
              </a:rPr>
              <a:t>С 01 сентября 2015 года учителя г.Ульяновска реализуют учебные предметы в удалённых сельских школах</a:t>
            </a:r>
          </a:p>
        </p:txBody>
      </p:sp>
      <p:sp>
        <p:nvSpPr>
          <p:cNvPr id="11294" name="Прямоугольник 91"/>
          <p:cNvSpPr>
            <a:spLocks noChangeArrowheads="1"/>
          </p:cNvSpPr>
          <p:nvPr/>
        </p:nvSpPr>
        <p:spPr bwMode="auto">
          <a:xfrm>
            <a:off x="627063" y="2808288"/>
            <a:ext cx="36576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solidFill>
                  <a:srgbClr val="140BC1"/>
                </a:solidFill>
                <a:latin typeface="Arial" charset="0"/>
              </a:rPr>
              <a:t>Преподавание иностранного языка в сельской школе с применением ЭО и ДОТ в условиях отсутствия учителя в удалённой (сельской) школе</a:t>
            </a:r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357188" y="3284538"/>
            <a:ext cx="282575" cy="0"/>
          </a:xfrm>
          <a:prstGeom prst="straightConnector1">
            <a:avLst/>
          </a:prstGeom>
          <a:ln w="19050">
            <a:solidFill>
              <a:srgbClr val="140B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334963" y="4127500"/>
            <a:ext cx="282575" cy="0"/>
          </a:xfrm>
          <a:prstGeom prst="straightConnector1">
            <a:avLst/>
          </a:prstGeom>
          <a:ln w="19050">
            <a:solidFill>
              <a:srgbClr val="140B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97" name="Прямоугольник 95"/>
          <p:cNvSpPr>
            <a:spLocks noChangeArrowheads="1"/>
          </p:cNvSpPr>
          <p:nvPr/>
        </p:nvSpPr>
        <p:spPr bwMode="auto">
          <a:xfrm>
            <a:off x="566738" y="3771900"/>
            <a:ext cx="37179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1400">
                <a:solidFill>
                  <a:srgbClr val="140BC1"/>
                </a:solidFill>
                <a:latin typeface="Arial" charset="0"/>
              </a:rPr>
              <a:t>Реализация элективных курсов (программ внеурочной деятельности), углубленное изучение предметов</a:t>
            </a:r>
          </a:p>
        </p:txBody>
      </p:sp>
      <p:sp>
        <p:nvSpPr>
          <p:cNvPr id="107" name="Прямоугольник 106"/>
          <p:cNvSpPr/>
          <p:nvPr/>
        </p:nvSpPr>
        <p:spPr>
          <a:xfrm rot="5400000">
            <a:off x="-219074" y="2227262"/>
            <a:ext cx="830262" cy="15716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Прямоугольник 107"/>
          <p:cNvSpPr/>
          <p:nvPr/>
        </p:nvSpPr>
        <p:spPr>
          <a:xfrm rot="5400000">
            <a:off x="-230981" y="3069431"/>
            <a:ext cx="850900" cy="153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Прямоугольник 108"/>
          <p:cNvSpPr/>
          <p:nvPr/>
        </p:nvSpPr>
        <p:spPr>
          <a:xfrm rot="5400000">
            <a:off x="-272256" y="3961606"/>
            <a:ext cx="936625" cy="157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10" name="Прямая со стрелкой 109"/>
          <p:cNvCxnSpPr/>
          <p:nvPr/>
        </p:nvCxnSpPr>
        <p:spPr>
          <a:xfrm flipH="1">
            <a:off x="8662988" y="4832351"/>
            <a:ext cx="315912" cy="0"/>
          </a:xfrm>
          <a:prstGeom prst="straightConnector1">
            <a:avLst/>
          </a:prstGeom>
          <a:ln w="19050">
            <a:solidFill>
              <a:srgbClr val="140B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/>
          <p:nvPr/>
        </p:nvCxnSpPr>
        <p:spPr>
          <a:xfrm flipH="1">
            <a:off x="8593138" y="6309320"/>
            <a:ext cx="315912" cy="0"/>
          </a:xfrm>
          <a:prstGeom prst="straightConnector1">
            <a:avLst/>
          </a:prstGeom>
          <a:ln w="19050">
            <a:solidFill>
              <a:srgbClr val="140BC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Прямоугольник 112"/>
          <p:cNvSpPr/>
          <p:nvPr/>
        </p:nvSpPr>
        <p:spPr>
          <a:xfrm rot="5400000">
            <a:off x="8572500" y="4533900"/>
            <a:ext cx="830263" cy="15716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Прямоугольник 113"/>
          <p:cNvSpPr/>
          <p:nvPr/>
        </p:nvSpPr>
        <p:spPr>
          <a:xfrm rot="5400000">
            <a:off x="8560594" y="5376069"/>
            <a:ext cx="850900" cy="153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 rot="5400000">
            <a:off x="8518526" y="6269037"/>
            <a:ext cx="938212" cy="1571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6" name="Picture 2" descr="http://cdnimg.rg.ru/img/content/84/27/41/6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1935480"/>
            <a:ext cx="3414713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18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700463" y="1976438"/>
            <a:ext cx="349250" cy="210026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3317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22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smtClean="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3323" name="TextBox 15"/>
          <p:cNvSpPr txBox="1">
            <a:spLocks noChangeArrowheads="1"/>
          </p:cNvSpPr>
          <p:nvPr/>
        </p:nvSpPr>
        <p:spPr bwMode="auto">
          <a:xfrm>
            <a:off x="4077177" y="480317"/>
            <a:ext cx="48593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white"/>
                </a:solidFill>
                <a:latin typeface="Arial Black" pitchFamily="34" charset="0"/>
              </a:rPr>
              <a:t>Инклюзивные формы </a:t>
            </a:r>
            <a:r>
              <a:rPr lang="ru-RU" altLang="ru-RU" dirty="0">
                <a:solidFill>
                  <a:prstClr val="white"/>
                </a:solidFill>
                <a:latin typeface="Arial Black" pitchFamily="34" charset="0"/>
              </a:rPr>
              <a:t>обучения</a:t>
            </a:r>
            <a:endParaRPr lang="ru-RU" altLang="ru-RU" dirty="0" smtClean="0">
              <a:solidFill>
                <a:prstClr val="white"/>
              </a:solidFill>
              <a:latin typeface="Arial Black" pitchFamily="34" charset="0"/>
            </a:endParaRPr>
          </a:p>
        </p:txBody>
      </p:sp>
      <p:sp>
        <p:nvSpPr>
          <p:cNvPr id="18" name="Прямоугольный треугольник 17"/>
          <p:cNvSpPr/>
          <p:nvPr/>
        </p:nvSpPr>
        <p:spPr>
          <a:xfrm rot="16200000" flipV="1">
            <a:off x="3520281" y="1464469"/>
            <a:ext cx="708025" cy="35083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8027988" y="3967163"/>
            <a:ext cx="1116012" cy="338137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5400000">
            <a:off x="5689601" y="1966912"/>
            <a:ext cx="349250" cy="432752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33" name="TextBox 13"/>
          <p:cNvSpPr txBox="1">
            <a:spLocks noChangeArrowheads="1"/>
          </p:cNvSpPr>
          <p:nvPr/>
        </p:nvSpPr>
        <p:spPr bwMode="auto">
          <a:xfrm>
            <a:off x="4049713" y="3073083"/>
            <a:ext cx="5094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Опыт работы </a:t>
            </a:r>
            <a:r>
              <a:rPr lang="ru-RU" altLang="ru-RU" sz="1600" dirty="0" err="1" smtClean="0">
                <a:solidFill>
                  <a:srgbClr val="140BC1"/>
                </a:solidFill>
                <a:latin typeface="Arial" charset="0"/>
              </a:rPr>
              <a:t>стажировочных</a:t>
            </a: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 и базовых площадок по социализации детей с ОВЗ распространен в школах области и в 16 регионах РФ.</a:t>
            </a:r>
          </a:p>
        </p:txBody>
      </p:sp>
      <p:sp>
        <p:nvSpPr>
          <p:cNvPr id="13335" name="TextBox 13"/>
          <p:cNvSpPr txBox="1">
            <a:spLocks noChangeArrowheads="1"/>
          </p:cNvSpPr>
          <p:nvPr/>
        </p:nvSpPr>
        <p:spPr bwMode="auto">
          <a:xfrm>
            <a:off x="4077177" y="1254126"/>
            <a:ext cx="485298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На территории Ульяновской области функционируют 1 центральная и 4 территориальных ПМПК (в 2015 обследовали </a:t>
            </a:r>
            <a:r>
              <a:rPr lang="ru-RU" altLang="ru-RU" sz="1600" b="1" dirty="0" smtClean="0">
                <a:solidFill>
                  <a:srgbClr val="140BC1"/>
                </a:solidFill>
                <a:latin typeface="Arial" charset="0"/>
              </a:rPr>
              <a:t>8991 ребенка</a:t>
            </a: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, в 2014 – 5371).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4892675" y="3050223"/>
            <a:ext cx="792163" cy="492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80075" y="3050223"/>
            <a:ext cx="792163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443663" y="3050223"/>
            <a:ext cx="792162" cy="46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235825" y="3050223"/>
            <a:ext cx="792163" cy="46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344" name="TextBox 13"/>
          <p:cNvSpPr txBox="1">
            <a:spLocks noChangeArrowheads="1"/>
          </p:cNvSpPr>
          <p:nvPr/>
        </p:nvSpPr>
        <p:spPr bwMode="auto">
          <a:xfrm>
            <a:off x="130175" y="1246188"/>
            <a:ext cx="34337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40BC1"/>
                </a:solidFill>
                <a:latin typeface="Arial" charset="0"/>
              </a:rPr>
              <a:t>72%</a:t>
            </a:r>
            <a:r>
              <a:rPr lang="ru-RU" altLang="ru-RU" sz="1400" dirty="0" smtClean="0">
                <a:solidFill>
                  <a:srgbClr val="140BC1"/>
                </a:solidFill>
                <a:latin typeface="Arial" charset="0"/>
              </a:rPr>
              <a:t> детям с ОВЗ и детям-инвалидам созданы условия для получения качественного общего образования</a:t>
            </a:r>
          </a:p>
        </p:txBody>
      </p:sp>
      <p:pic>
        <p:nvPicPr>
          <p:cNvPr id="40" name="Picture 17" descr="H:\ЦИТ\Доклады-планы-показатели\Доклад Министра на ЗСО-2016\фото\Ульяновская область дистанционное образование, дети с ОВЗ\ДОТ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4437112"/>
            <a:ext cx="34925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4" descr="http://rfdeti.ru/upload/invali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948181"/>
            <a:ext cx="3467099" cy="23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13"/>
          <p:cNvSpPr txBox="1">
            <a:spLocks noChangeArrowheads="1"/>
          </p:cNvSpPr>
          <p:nvPr/>
        </p:nvSpPr>
        <p:spPr bwMode="auto">
          <a:xfrm>
            <a:off x="3594099" y="4436795"/>
            <a:ext cx="1841997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srgbClr val="140BC1"/>
                </a:solidFill>
                <a:latin typeface="Arial" charset="0"/>
              </a:rPr>
              <a:t>Из общего количества </a:t>
            </a:r>
            <a:r>
              <a:rPr lang="ru-RU" altLang="ru-RU" sz="1400" b="1" dirty="0" smtClean="0">
                <a:solidFill>
                  <a:srgbClr val="140BC1"/>
                </a:solidFill>
                <a:latin typeface="Arial" charset="0"/>
              </a:rPr>
              <a:t>выпускников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140BC1"/>
                </a:solidFill>
                <a:latin typeface="Arial" charset="0"/>
              </a:rPr>
              <a:t> </a:t>
            </a:r>
            <a:r>
              <a:rPr lang="ru-RU" altLang="ru-RU" sz="1400" b="1" dirty="0">
                <a:solidFill>
                  <a:srgbClr val="140BC1"/>
                </a:solidFill>
                <a:latin typeface="Arial" charset="0"/>
              </a:rPr>
              <a:t>2015 года, обучавшихся дистанционно, поступили в организации </a:t>
            </a:r>
            <a:endParaRPr lang="ru-RU" altLang="ru-RU" sz="1400" b="1" dirty="0" smtClean="0">
              <a:solidFill>
                <a:srgbClr val="140BC1"/>
              </a:solidFill>
              <a:latin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u="sng" dirty="0" smtClean="0">
                <a:solidFill>
                  <a:srgbClr val="140BC1"/>
                </a:solidFill>
                <a:latin typeface="Arial" charset="0"/>
              </a:rPr>
              <a:t>ВПО </a:t>
            </a:r>
            <a:r>
              <a:rPr lang="ru-RU" altLang="ru-RU" sz="1600" b="1" u="sng" dirty="0">
                <a:solidFill>
                  <a:srgbClr val="140BC1"/>
                </a:solidFill>
                <a:latin typeface="Arial" charset="0"/>
              </a:rPr>
              <a:t>38,5% и СПО 61,5%.</a:t>
            </a:r>
            <a:endParaRPr lang="ru-RU" altLang="ru-RU" sz="1600" u="sng" dirty="0" smtClean="0">
              <a:solidFill>
                <a:srgbClr val="140BC1"/>
              </a:solidFill>
              <a:latin typeface="Arial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36019" y="4436795"/>
            <a:ext cx="3458080" cy="2308324"/>
          </a:xfrm>
          <a:prstGeom prst="rect">
            <a:avLst/>
          </a:prstGeom>
          <a:solidFill>
            <a:srgbClr val="0000C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71"/>
          <p:cNvSpPr>
            <a:spLocks noChangeArrowheads="1"/>
          </p:cNvSpPr>
          <p:nvPr/>
        </p:nvSpPr>
        <p:spPr bwMode="auto">
          <a:xfrm>
            <a:off x="163239" y="4437112"/>
            <a:ext cx="33568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реализации ФЦПРО в регионе успешно функционируют </a:t>
            </a:r>
            <a:r>
              <a:rPr lang="ru-RU" altLang="ru-RU" sz="1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стажировочные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площадки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5" name="Прямоугольник 71"/>
          <p:cNvSpPr>
            <a:spLocks noChangeArrowheads="1"/>
          </p:cNvSpPr>
          <p:nvPr/>
        </p:nvSpPr>
        <p:spPr bwMode="auto">
          <a:xfrm>
            <a:off x="130175" y="5445224"/>
            <a:ext cx="335681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2015 году 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повысили </a:t>
            </a:r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свою квалификацию </a:t>
            </a:r>
            <a:r>
              <a:rPr lang="ru-RU" altLang="ru-RU" sz="16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1111 педагогов, задействованных в работе с детьми с ОВЗ</a:t>
            </a:r>
            <a:r>
              <a:rPr lang="ru-RU" alt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13"/>
          <p:cNvSpPr txBox="1">
            <a:spLocks noChangeArrowheads="1"/>
          </p:cNvSpPr>
          <p:nvPr/>
        </p:nvSpPr>
        <p:spPr bwMode="auto">
          <a:xfrm>
            <a:off x="4083527" y="2256071"/>
            <a:ext cx="4852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В </a:t>
            </a:r>
            <a:r>
              <a:rPr lang="ru-RU" altLang="ru-RU" sz="1600" dirty="0">
                <a:solidFill>
                  <a:srgbClr val="140BC1"/>
                </a:solidFill>
                <a:latin typeface="Arial" charset="0"/>
              </a:rPr>
              <a:t>2014 и 2015 годах </a:t>
            </a: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обеспечили </a:t>
            </a:r>
            <a:r>
              <a:rPr lang="ru-RU" altLang="ru-RU" sz="1600" dirty="0">
                <a:solidFill>
                  <a:srgbClr val="140BC1"/>
                </a:solidFill>
                <a:latin typeface="Arial" charset="0"/>
              </a:rPr>
              <a:t>экспериментальный переход на ФГОС НОО обучающихся с </a:t>
            </a:r>
            <a:r>
              <a:rPr lang="ru-RU" altLang="ru-RU" sz="1600" dirty="0" smtClean="0">
                <a:solidFill>
                  <a:srgbClr val="140BC1"/>
                </a:solidFill>
                <a:latin typeface="Arial" charset="0"/>
              </a:rPr>
              <a:t>ОВЗ.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877777" y="2275465"/>
            <a:ext cx="792163" cy="49212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665177" y="2275465"/>
            <a:ext cx="792163" cy="460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428765" y="2275465"/>
            <a:ext cx="792162" cy="4603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20927" y="2275465"/>
            <a:ext cx="792163" cy="4603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9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-1" y="5711825"/>
            <a:ext cx="7299009" cy="638175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ый треугольник 6"/>
          <p:cNvSpPr/>
          <p:nvPr/>
        </p:nvSpPr>
        <p:spPr>
          <a:xfrm rot="16200000">
            <a:off x="3132138" y="190500"/>
            <a:ext cx="1268412" cy="890588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1638" y="0"/>
            <a:ext cx="4932362" cy="1268413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61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61925"/>
            <a:ext cx="998538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3975" y="1225550"/>
            <a:ext cx="792163" cy="46038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41375" y="1222375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604963" y="1222375"/>
            <a:ext cx="792162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397125" y="1222375"/>
            <a:ext cx="792163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1182688" y="265113"/>
            <a:ext cx="23812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 Black" pitchFamily="34" charset="0"/>
              </a:rPr>
              <a:t>Министерство образования и науки Ульяновской области</a:t>
            </a:r>
          </a:p>
        </p:txBody>
      </p:sp>
      <p:sp>
        <p:nvSpPr>
          <p:cNvPr id="19467" name="TextBox 15"/>
          <p:cNvSpPr txBox="1">
            <a:spLocks noChangeArrowheads="1"/>
          </p:cNvSpPr>
          <p:nvPr/>
        </p:nvSpPr>
        <p:spPr bwMode="auto">
          <a:xfrm>
            <a:off x="4029075" y="185738"/>
            <a:ext cx="500697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dirty="0">
                <a:solidFill>
                  <a:schemeClr val="bg1"/>
                </a:solidFill>
                <a:latin typeface="Arial Black" pitchFamily="34" charset="0"/>
              </a:rPr>
              <a:t>Развитие системы дополнительного образования, воспитания и молодежной политики</a:t>
            </a:r>
          </a:p>
        </p:txBody>
      </p:sp>
      <p:sp>
        <p:nvSpPr>
          <p:cNvPr id="18" name="Прямоугольный треугольник 17"/>
          <p:cNvSpPr/>
          <p:nvPr/>
        </p:nvSpPr>
        <p:spPr>
          <a:xfrm rot="10800000">
            <a:off x="5183356" y="5901372"/>
            <a:ext cx="2130892" cy="956627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ый треугольник 18"/>
          <p:cNvSpPr/>
          <p:nvPr/>
        </p:nvSpPr>
        <p:spPr>
          <a:xfrm>
            <a:off x="7299008" y="5711825"/>
            <a:ext cx="1874838" cy="1146175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Стрелка вправо 1"/>
          <p:cNvSpPr/>
          <p:nvPr/>
        </p:nvSpPr>
        <p:spPr>
          <a:xfrm>
            <a:off x="323850" y="1765300"/>
            <a:ext cx="8497888" cy="720725"/>
          </a:xfrm>
          <a:prstGeom prst="rightArrow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1" name="TextBox 13"/>
          <p:cNvSpPr txBox="1">
            <a:spLocks noChangeArrowheads="1"/>
          </p:cNvSpPr>
          <p:nvPr/>
        </p:nvSpPr>
        <p:spPr bwMode="auto">
          <a:xfrm>
            <a:off x="515938" y="1311275"/>
            <a:ext cx="8243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>
                <a:solidFill>
                  <a:srgbClr val="140BC1"/>
                </a:solidFill>
                <a:latin typeface="Arial" charset="0"/>
              </a:rPr>
              <a:t>Указ Президента РФ: охват детей в возрасте от 5 до 17 лет дополнительным образованием </a:t>
            </a:r>
          </a:p>
        </p:txBody>
      </p:sp>
      <p:sp>
        <p:nvSpPr>
          <p:cNvPr id="19472" name="TextBox 13"/>
          <p:cNvSpPr txBox="1">
            <a:spLocks noChangeArrowheads="1"/>
          </p:cNvSpPr>
          <p:nvPr/>
        </p:nvSpPr>
        <p:spPr bwMode="auto">
          <a:xfrm>
            <a:off x="1763713" y="1971675"/>
            <a:ext cx="691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chemeClr val="bg1"/>
                </a:solidFill>
                <a:latin typeface="Arial" charset="0"/>
              </a:rPr>
              <a:t>2014                        2015                                           2020</a:t>
            </a:r>
            <a:r>
              <a:rPr lang="ru-RU" altLang="ru-RU" sz="1400">
                <a:solidFill>
                  <a:schemeClr val="bg1"/>
                </a:solidFill>
                <a:latin typeface="Arial" charset="0"/>
              </a:rPr>
              <a:t>        годы</a:t>
            </a:r>
            <a:endParaRPr lang="ru-RU" altLang="ru-RU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473" name="TextBox 13"/>
          <p:cNvSpPr txBox="1">
            <a:spLocks noChangeArrowheads="1"/>
          </p:cNvSpPr>
          <p:nvPr/>
        </p:nvSpPr>
        <p:spPr bwMode="auto">
          <a:xfrm>
            <a:off x="323850" y="1611313"/>
            <a:ext cx="996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140BC1"/>
                </a:solidFill>
                <a:latin typeface="Arial" charset="0"/>
              </a:rPr>
              <a:t>ПЛАН</a:t>
            </a:r>
          </a:p>
        </p:txBody>
      </p:sp>
      <p:sp>
        <p:nvSpPr>
          <p:cNvPr id="3" name="Овал 2"/>
          <p:cNvSpPr/>
          <p:nvPr/>
        </p:nvSpPr>
        <p:spPr>
          <a:xfrm>
            <a:off x="1989138" y="1711325"/>
            <a:ext cx="111125" cy="111125"/>
          </a:xfrm>
          <a:prstGeom prst="ellipse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908425" y="1709738"/>
            <a:ext cx="111125" cy="112712"/>
          </a:xfrm>
          <a:prstGeom prst="ellipse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37413" y="1709738"/>
            <a:ext cx="111125" cy="112712"/>
          </a:xfrm>
          <a:prstGeom prst="ellipse">
            <a:avLst/>
          </a:prstGeom>
          <a:solidFill>
            <a:srgbClr val="140BC1"/>
          </a:solidFill>
          <a:ln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7" name="TextBox 13"/>
          <p:cNvSpPr txBox="1">
            <a:spLocks noChangeArrowheads="1"/>
          </p:cNvSpPr>
          <p:nvPr/>
        </p:nvSpPr>
        <p:spPr bwMode="auto">
          <a:xfrm>
            <a:off x="2205038" y="1612900"/>
            <a:ext cx="995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>
                <a:solidFill>
                  <a:srgbClr val="140BC1"/>
                </a:solidFill>
                <a:latin typeface="Arial" charset="0"/>
              </a:rPr>
              <a:t>60%-63%</a:t>
            </a:r>
          </a:p>
        </p:txBody>
      </p:sp>
      <p:sp>
        <p:nvSpPr>
          <p:cNvPr id="19478" name="TextBox 13"/>
          <p:cNvSpPr txBox="1">
            <a:spLocks noChangeArrowheads="1"/>
          </p:cNvSpPr>
          <p:nvPr/>
        </p:nvSpPr>
        <p:spPr bwMode="auto">
          <a:xfrm>
            <a:off x="7291388" y="1597025"/>
            <a:ext cx="1211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140BC1"/>
                </a:solidFill>
                <a:latin typeface="Arial" charset="0"/>
              </a:rPr>
              <a:t>70%-75%</a:t>
            </a:r>
          </a:p>
        </p:txBody>
      </p:sp>
      <p:sp>
        <p:nvSpPr>
          <p:cNvPr id="19479" name="TextBox 13"/>
          <p:cNvSpPr txBox="1">
            <a:spLocks noChangeArrowheads="1"/>
          </p:cNvSpPr>
          <p:nvPr/>
        </p:nvSpPr>
        <p:spPr bwMode="auto">
          <a:xfrm>
            <a:off x="323850" y="2344738"/>
            <a:ext cx="2160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140BC1"/>
                </a:solidFill>
                <a:latin typeface="Arial" charset="0"/>
              </a:rPr>
              <a:t>Ульяновская</a:t>
            </a:r>
          </a:p>
          <a:p>
            <a:pPr eaLnBrk="1" hangingPunct="1"/>
            <a:r>
              <a:rPr lang="ru-RU" altLang="ru-RU" sz="1400" b="1">
                <a:solidFill>
                  <a:srgbClr val="140BC1"/>
                </a:solidFill>
                <a:latin typeface="Arial" charset="0"/>
              </a:rPr>
              <a:t> область</a:t>
            </a:r>
          </a:p>
        </p:txBody>
      </p:sp>
      <p:pic>
        <p:nvPicPr>
          <p:cNvPr id="19480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088" y="1619250"/>
            <a:ext cx="1277937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1" name="TextBox 13"/>
          <p:cNvSpPr txBox="1">
            <a:spLocks noChangeArrowheads="1"/>
          </p:cNvSpPr>
          <p:nvPr/>
        </p:nvSpPr>
        <p:spPr bwMode="auto">
          <a:xfrm>
            <a:off x="4019550" y="1597025"/>
            <a:ext cx="11287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140BC1"/>
                </a:solidFill>
                <a:latin typeface="Arial" charset="0"/>
              </a:rPr>
              <a:t>65%-67%</a:t>
            </a:r>
          </a:p>
        </p:txBody>
      </p:sp>
      <p:sp>
        <p:nvSpPr>
          <p:cNvPr id="19482" name="TextBox 13"/>
          <p:cNvSpPr txBox="1">
            <a:spLocks noChangeArrowheads="1"/>
          </p:cNvSpPr>
          <p:nvPr/>
        </p:nvSpPr>
        <p:spPr bwMode="auto">
          <a:xfrm>
            <a:off x="3767138" y="2344738"/>
            <a:ext cx="995362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140BC1"/>
                </a:solidFill>
                <a:latin typeface="Arial" charset="0"/>
              </a:rPr>
              <a:t>75%</a:t>
            </a:r>
          </a:p>
        </p:txBody>
      </p:sp>
      <p:sp>
        <p:nvSpPr>
          <p:cNvPr id="19483" name="TextBox 13"/>
          <p:cNvSpPr txBox="1">
            <a:spLocks noChangeArrowheads="1"/>
          </p:cNvSpPr>
          <p:nvPr/>
        </p:nvSpPr>
        <p:spPr bwMode="auto">
          <a:xfrm>
            <a:off x="1744663" y="2392363"/>
            <a:ext cx="996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140BC1"/>
                </a:solidFill>
                <a:latin typeface="Arial" charset="0"/>
              </a:rPr>
              <a:t>72%</a:t>
            </a:r>
          </a:p>
        </p:txBody>
      </p:sp>
      <p:pic>
        <p:nvPicPr>
          <p:cNvPr id="19484" name="Picture 1" descr="H:\ЦИТ\Доклады-планы-показатели\Доклад Министра на ЗСО-2016\фото\Ассамблея талантливой молодёжи\IMG_65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8" r="3957" b="8507"/>
          <a:stretch>
            <a:fillRect/>
          </a:stretch>
        </p:blipFill>
        <p:spPr bwMode="auto">
          <a:xfrm>
            <a:off x="109538" y="2871788"/>
            <a:ext cx="4402137" cy="27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4672013" y="2862263"/>
            <a:ext cx="4292600" cy="2798985"/>
          </a:xfrm>
          <a:prstGeom prst="rect">
            <a:avLst/>
          </a:prstGeom>
          <a:solidFill>
            <a:schemeClr val="bg1"/>
          </a:solidFill>
          <a:ln w="38100">
            <a:solidFill>
              <a:srgbClr val="140B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86" name="TextBox 13"/>
          <p:cNvSpPr txBox="1">
            <a:spLocks noChangeArrowheads="1"/>
          </p:cNvSpPr>
          <p:nvPr/>
        </p:nvSpPr>
        <p:spPr bwMode="auto">
          <a:xfrm>
            <a:off x="4672013" y="2865438"/>
            <a:ext cx="42926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 sz="2000" dirty="0" smtClean="0">
                <a:solidFill>
                  <a:srgbClr val="140BC1"/>
                </a:solidFill>
                <a:latin typeface="Arial" charset="0"/>
              </a:rPr>
              <a:t>В Ульяновской области создана региональная сетевая </a:t>
            </a:r>
            <a:r>
              <a:rPr lang="ru-RU" altLang="ru-RU" sz="2000" dirty="0">
                <a:solidFill>
                  <a:srgbClr val="140BC1"/>
                </a:solidFill>
                <a:latin typeface="Arial" charset="0"/>
              </a:rPr>
              <a:t>модель дополнительного образования, которая консолидирует усилия областного Дворца творчества детей и молодёжи как единого образовательного холдинга дополнительного образования, </a:t>
            </a:r>
            <a:endParaRPr lang="ru-RU" altLang="ru-RU" sz="2000" dirty="0" smtClean="0">
              <a:solidFill>
                <a:srgbClr val="140BC1"/>
              </a:solidFill>
              <a:latin typeface="Arial" charset="0"/>
            </a:endParaRPr>
          </a:p>
          <a:p>
            <a:pPr algn="just" eaLnBrk="1" hangingPunct="1"/>
            <a:r>
              <a:rPr lang="ru-RU" altLang="ru-RU" sz="2000" dirty="0" smtClean="0">
                <a:solidFill>
                  <a:srgbClr val="140BC1"/>
                </a:solidFill>
                <a:latin typeface="Arial" charset="0"/>
              </a:rPr>
              <a:t>а это:</a:t>
            </a:r>
            <a:endParaRPr lang="ru-RU" altLang="ru-RU" sz="1600" dirty="0">
              <a:solidFill>
                <a:srgbClr val="140BC1"/>
              </a:solidFill>
              <a:latin typeface="Arial" charset="0"/>
            </a:endParaRPr>
          </a:p>
        </p:txBody>
      </p:sp>
      <p:sp>
        <p:nvSpPr>
          <p:cNvPr id="19488" name="TextBox 13"/>
          <p:cNvSpPr txBox="1">
            <a:spLocks noChangeArrowheads="1"/>
          </p:cNvSpPr>
          <p:nvPr/>
        </p:nvSpPr>
        <p:spPr bwMode="auto">
          <a:xfrm>
            <a:off x="-61596" y="6379686"/>
            <a:ext cx="7019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0000CC"/>
                </a:solidFill>
                <a:latin typeface="Arial" charset="0"/>
              </a:rPr>
              <a:t>53 в сфере культуры и 27  в сфере спорта</a:t>
            </a:r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210026" y="5823246"/>
            <a:ext cx="5995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64 организации в сфере образования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TextBox 13"/>
          <p:cNvSpPr txBox="1">
            <a:spLocks noChangeArrowheads="1"/>
          </p:cNvSpPr>
          <p:nvPr/>
        </p:nvSpPr>
        <p:spPr bwMode="auto">
          <a:xfrm>
            <a:off x="5985911" y="5846553"/>
            <a:ext cx="25511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11000 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chemeClr val="bg1"/>
                </a:solidFill>
                <a:latin typeface="Arial" charset="0"/>
              </a:rPr>
              <a:t>детей </a:t>
            </a:r>
            <a:endParaRPr lang="ru-RU" altLang="ru-RU" sz="24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H:\ЦИТ\Доклады-планы-показатели\Доклад Министра на ЗСО-2016\фото\таврида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" y="620688"/>
            <a:ext cx="9144000" cy="551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9303" y="620688"/>
            <a:ext cx="2129566" cy="62373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627784" y="4869160"/>
            <a:ext cx="6554316" cy="198884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араллелограмм 1"/>
          <p:cNvSpPr/>
          <p:nvPr/>
        </p:nvSpPr>
        <p:spPr>
          <a:xfrm>
            <a:off x="1739464" y="-4286"/>
            <a:ext cx="3293765" cy="4931427"/>
          </a:xfrm>
          <a:prstGeom prst="parallelogram">
            <a:avLst>
              <a:gd name="adj" fmla="val 740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>
            <a:off x="6294438" y="6370638"/>
            <a:ext cx="869950" cy="506412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86" name="TextBox 23"/>
          <p:cNvSpPr txBox="1">
            <a:spLocks noChangeArrowheads="1"/>
          </p:cNvSpPr>
          <p:nvPr/>
        </p:nvSpPr>
        <p:spPr bwMode="auto">
          <a:xfrm>
            <a:off x="2535939" y="4869160"/>
            <a:ext cx="6614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В Ульяновской области действует 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 eaLnBrk="1" hangingPunct="1"/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9 </a:t>
            </a:r>
            <a:r>
              <a:rPr lang="ru-RU" altLang="ru-RU" sz="1600" dirty="0">
                <a:solidFill>
                  <a:schemeClr val="bg1"/>
                </a:solidFill>
                <a:latin typeface="Arial Black" pitchFamily="34" charset="0"/>
              </a:rPr>
              <a:t>детских и молодёжных академий</a:t>
            </a:r>
            <a:r>
              <a:rPr lang="ru-RU" altLang="ru-RU" sz="1600" dirty="0" smtClean="0">
                <a:solidFill>
                  <a:schemeClr val="bg1"/>
                </a:solidFill>
                <a:latin typeface="Arial Black" pitchFamily="34" charset="0"/>
              </a:rPr>
              <a:t>: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Прямоугольный треугольник 6"/>
          <p:cNvSpPr/>
          <p:nvPr/>
        </p:nvSpPr>
        <p:spPr>
          <a:xfrm rot="10800000" flipH="1">
            <a:off x="2025432" y="620688"/>
            <a:ext cx="1877938" cy="367240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987" y="862330"/>
            <a:ext cx="3929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2016 году будут открыты «Детская академия туризма и краеведения» и «Молодёжная академия электроники»</a:t>
            </a:r>
            <a:endParaRPr lang="ru-RU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ый треугольник 26"/>
          <p:cNvSpPr/>
          <p:nvPr/>
        </p:nvSpPr>
        <p:spPr>
          <a:xfrm rot="16200000">
            <a:off x="1121014" y="5366802"/>
            <a:ext cx="1994200" cy="1026296"/>
          </a:xfrm>
          <a:prstGeom prst="rtTriangle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72927" y="-4286"/>
            <a:ext cx="1711042" cy="8842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21" y="11574"/>
            <a:ext cx="9141679" cy="609114"/>
          </a:xfrm>
          <a:prstGeom prst="rect">
            <a:avLst/>
          </a:prstGeom>
          <a:solidFill>
            <a:srgbClr val="5135F7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6" y="56493"/>
            <a:ext cx="548364" cy="51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991586" y="99279"/>
            <a:ext cx="6657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Министерство образования и науки Ульяновской области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-2315" y="695871"/>
            <a:ext cx="792163" cy="44450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85085" y="692696"/>
            <a:ext cx="792163" cy="460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1550260" y="692696"/>
            <a:ext cx="792163" cy="4603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2342423" y="692696"/>
            <a:ext cx="792162" cy="460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 rot="12460241">
            <a:off x="1830274" y="4734235"/>
            <a:ext cx="542768" cy="1109992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5508105" y="6139692"/>
            <a:ext cx="3511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академия аграрного бизнеса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6889" y="2114826"/>
            <a:ext cx="792163" cy="99367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974289" y="2114826"/>
            <a:ext cx="792163" cy="986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1739464" y="2114826"/>
            <a:ext cx="792163" cy="98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531627" y="2114826"/>
            <a:ext cx="792162" cy="986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-37081" y="5402704"/>
            <a:ext cx="792163" cy="99367"/>
          </a:xfrm>
          <a:prstGeom prst="rect">
            <a:avLst/>
          </a:prstGeom>
          <a:solidFill>
            <a:srgbClr val="140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50319" y="5402704"/>
            <a:ext cx="792163" cy="9868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515494" y="5402704"/>
            <a:ext cx="792163" cy="9868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-50450" y="2348880"/>
            <a:ext cx="33108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Негосударственный сектор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государственно-частное партнерства: </a:t>
            </a:r>
            <a:endParaRPr lang="ru-RU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25974" y="3264457"/>
            <a:ext cx="2794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школы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изучению иностранных языков,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делового общения,</a:t>
            </a:r>
            <a:endParaRPr lang="ru-RU" b="1" u="sng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-383" y="4178091"/>
            <a:ext cx="2536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ФабЛабы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центры </a:t>
            </a:r>
            <a:r>
              <a:rPr lang="ru-RU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молодёжного инновационного </a:t>
            </a:r>
            <a:r>
              <a:rPr lang="ru-RU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творчества.</a:t>
            </a:r>
          </a:p>
        </p:txBody>
      </p:sp>
      <p:sp>
        <p:nvSpPr>
          <p:cNvPr id="49" name="TextBox 13"/>
          <p:cNvSpPr txBox="1">
            <a:spLocks noChangeArrowheads="1"/>
          </p:cNvSpPr>
          <p:nvPr/>
        </p:nvSpPr>
        <p:spPr bwMode="auto">
          <a:xfrm>
            <a:off x="-301267" y="5675682"/>
            <a:ext cx="255111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solidFill>
                  <a:srgbClr val="0000CC"/>
                </a:solidFill>
                <a:latin typeface="Arial" charset="0"/>
              </a:rPr>
              <a:t>8000</a:t>
            </a:r>
          </a:p>
          <a:p>
            <a:pPr algn="ctr" eaLnBrk="1" hangingPunct="1"/>
            <a:r>
              <a:rPr lang="ru-RU" altLang="ru-RU" sz="2400" b="1" dirty="0" smtClean="0">
                <a:solidFill>
                  <a:srgbClr val="0000CC"/>
                </a:solidFill>
                <a:latin typeface="Arial" charset="0"/>
              </a:rPr>
              <a:t>детей </a:t>
            </a:r>
            <a:endParaRPr lang="ru-RU" altLang="ru-RU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4723075" y="5402431"/>
            <a:ext cx="2206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правовая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41" name="TextBox 23"/>
          <p:cNvSpPr txBox="1">
            <a:spLocks noChangeArrowheads="1"/>
          </p:cNvSpPr>
          <p:nvPr/>
        </p:nvSpPr>
        <p:spPr bwMode="auto">
          <a:xfrm>
            <a:off x="2500342" y="5412605"/>
            <a:ext cx="2206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архитектурная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6520877" y="5450768"/>
            <a:ext cx="22064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инженерная,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" name="TextBox 23"/>
          <p:cNvSpPr txBox="1">
            <a:spLocks noChangeArrowheads="1"/>
          </p:cNvSpPr>
          <p:nvPr/>
        </p:nvSpPr>
        <p:spPr bwMode="auto">
          <a:xfrm>
            <a:off x="2083055" y="5749469"/>
            <a:ext cx="2940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ядерно-медицинская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2" name="TextBox 23"/>
          <p:cNvSpPr txBox="1">
            <a:spLocks noChangeArrowheads="1"/>
          </p:cNvSpPr>
          <p:nvPr/>
        </p:nvSpPr>
        <p:spPr bwMode="auto">
          <a:xfrm>
            <a:off x="4703411" y="5733344"/>
            <a:ext cx="29403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авиационная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3" name="TextBox 23"/>
          <p:cNvSpPr txBox="1">
            <a:spLocks noChangeArrowheads="1"/>
          </p:cNvSpPr>
          <p:nvPr/>
        </p:nvSpPr>
        <p:spPr bwMode="auto">
          <a:xfrm>
            <a:off x="6520876" y="5739929"/>
            <a:ext cx="26299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суперкомпьютерная,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2070802" y="6116137"/>
            <a:ext cx="36534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финансово-экономическая</a:t>
            </a: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altLang="ru-RU" sz="16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" name="TextBox 23"/>
          <p:cNvSpPr txBox="1">
            <a:spLocks noChangeArrowheads="1"/>
          </p:cNvSpPr>
          <p:nvPr/>
        </p:nvSpPr>
        <p:spPr bwMode="auto">
          <a:xfrm>
            <a:off x="3285478" y="6454691"/>
            <a:ext cx="45503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285750" indent="-285750" algn="just" eaLnBrk="1" hangingPunct="1">
              <a:buFont typeface="Arial" pitchFamily="34" charset="0"/>
              <a:buChar char="•"/>
            </a:pPr>
            <a:r>
              <a:rPr lang="ru-RU" alt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современного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аграрного </a:t>
            </a:r>
            <a:r>
              <a:rPr lang="ru-RU" alt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бизнеса.</a:t>
            </a:r>
            <a:endParaRPr lang="ru-RU" alt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870</Words>
  <Application>Microsoft Office PowerPoint</Application>
  <PresentationFormat>Экран (4:3)</PresentationFormat>
  <Paragraphs>153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</dc:creator>
  <cp:lastModifiedBy>мы</cp:lastModifiedBy>
  <cp:revision>35</cp:revision>
  <dcterms:created xsi:type="dcterms:W3CDTF">2016-03-14T19:20:59Z</dcterms:created>
  <dcterms:modified xsi:type="dcterms:W3CDTF">2016-03-15T18:56:38Z</dcterms:modified>
</cp:coreProperties>
</file>