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0" r:id="rId4"/>
    <p:sldId id="257" r:id="rId5"/>
    <p:sldId id="261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6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доу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Ульяновск</c:v>
                </c:pt>
                <c:pt idx="1">
                  <c:v>Димитровград</c:v>
                </c:pt>
                <c:pt idx="2">
                  <c:v>Барышский район 3</c:v>
                </c:pt>
                <c:pt idx="3">
                  <c:v>Карсунский район</c:v>
                </c:pt>
                <c:pt idx="4">
                  <c:v>Новомалыклинский  район</c:v>
                </c:pt>
                <c:pt idx="5">
                  <c:v>Новоспасский  район</c:v>
                </c:pt>
                <c:pt idx="6">
                  <c:v>Радищевский район</c:v>
                </c:pt>
                <c:pt idx="7">
                  <c:v>Сенгилевский район</c:v>
                </c:pt>
                <c:pt idx="8">
                  <c:v>Старокулаткинский район</c:v>
                </c:pt>
                <c:pt idx="9">
                  <c:v>Ульяновский район</c:v>
                </c:pt>
                <c:pt idx="10">
                  <c:v>Чердаклинский район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4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9">
                  <c:v>1</c:v>
                </c:pt>
                <c:pt idx="10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школы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Ульяновск</c:v>
                </c:pt>
                <c:pt idx="1">
                  <c:v>Димитровград</c:v>
                </c:pt>
                <c:pt idx="2">
                  <c:v>Барышский район 3</c:v>
                </c:pt>
                <c:pt idx="3">
                  <c:v>Карсунский район</c:v>
                </c:pt>
                <c:pt idx="4">
                  <c:v>Новомалыклинский  район</c:v>
                </c:pt>
                <c:pt idx="5">
                  <c:v>Новоспасский  район</c:v>
                </c:pt>
                <c:pt idx="6">
                  <c:v>Радищевский район</c:v>
                </c:pt>
                <c:pt idx="7">
                  <c:v>Сенгилевский район</c:v>
                </c:pt>
                <c:pt idx="8">
                  <c:v>Старокулаткинский район</c:v>
                </c:pt>
                <c:pt idx="9">
                  <c:v>Ульяновский район</c:v>
                </c:pt>
                <c:pt idx="10">
                  <c:v>Чердаклинский район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14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2</c:v>
                </c:pt>
                <c:pt idx="9">
                  <c:v>1</c:v>
                </c:pt>
                <c:pt idx="10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доп.обр.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Ульяновск</c:v>
                </c:pt>
                <c:pt idx="1">
                  <c:v>Димитровград</c:v>
                </c:pt>
                <c:pt idx="2">
                  <c:v>Барышский район 3</c:v>
                </c:pt>
                <c:pt idx="3">
                  <c:v>Карсунский район</c:v>
                </c:pt>
                <c:pt idx="4">
                  <c:v>Новомалыклинский  район</c:v>
                </c:pt>
                <c:pt idx="5">
                  <c:v>Новоспасский  район</c:v>
                </c:pt>
                <c:pt idx="6">
                  <c:v>Радищевский район</c:v>
                </c:pt>
                <c:pt idx="7">
                  <c:v>Сенгилевский район</c:v>
                </c:pt>
                <c:pt idx="8">
                  <c:v>Старокулаткинский район</c:v>
                </c:pt>
                <c:pt idx="9">
                  <c:v>Ульяновский район</c:v>
                </c:pt>
                <c:pt idx="10">
                  <c:v>Чердаклинский район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  <c:pt idx="0">
                  <c:v>4</c:v>
                </c:pt>
                <c:pt idx="2">
                  <c:v>1</c:v>
                </c:pt>
                <c:pt idx="9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Ульяновск</c:v>
                </c:pt>
                <c:pt idx="1">
                  <c:v>Димитровград</c:v>
                </c:pt>
                <c:pt idx="2">
                  <c:v>Барышский район 3</c:v>
                </c:pt>
                <c:pt idx="3">
                  <c:v>Карсунский район</c:v>
                </c:pt>
                <c:pt idx="4">
                  <c:v>Новомалыклинский  район</c:v>
                </c:pt>
                <c:pt idx="5">
                  <c:v>Новоспасский  район</c:v>
                </c:pt>
                <c:pt idx="6">
                  <c:v>Радищевский район</c:v>
                </c:pt>
                <c:pt idx="7">
                  <c:v>Сенгилевский район</c:v>
                </c:pt>
                <c:pt idx="8">
                  <c:v>Старокулаткинский район</c:v>
                </c:pt>
                <c:pt idx="9">
                  <c:v>Ульяновский район</c:v>
                </c:pt>
                <c:pt idx="10">
                  <c:v>Чердаклинский район</c:v>
                </c:pt>
              </c:strCache>
            </c:strRef>
          </c:cat>
          <c:val>
            <c:numRef>
              <c:f>Лист1!$E$2:$E$12</c:f>
              <c:numCache>
                <c:formatCode>General</c:formatCode>
                <c:ptCount val="11"/>
                <c:pt idx="0">
                  <c:v>5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  <c:pt idx="5">
                  <c:v>1</c:v>
                </c:pt>
                <c:pt idx="7">
                  <c:v>2</c:v>
                </c:pt>
                <c:pt idx="8">
                  <c:v>1</c:v>
                </c:pt>
              </c:numCache>
            </c:numRef>
          </c:val>
        </c:ser>
        <c:axId val="168284544"/>
        <c:axId val="168286080"/>
      </c:barChart>
      <c:catAx>
        <c:axId val="168284544"/>
        <c:scaling>
          <c:orientation val="minMax"/>
        </c:scaling>
        <c:axPos val="b"/>
        <c:tickLblPos val="nextTo"/>
        <c:crossAx val="168286080"/>
        <c:crosses val="autoZero"/>
        <c:auto val="1"/>
        <c:lblAlgn val="ctr"/>
        <c:lblOffset val="100"/>
      </c:catAx>
      <c:valAx>
        <c:axId val="168286080"/>
        <c:scaling>
          <c:orientation val="minMax"/>
        </c:scaling>
        <c:axPos val="l"/>
        <c:majorGridlines/>
        <c:numFmt formatCode="General" sourceLinked="1"/>
        <c:tickLblPos val="nextTo"/>
        <c:crossAx val="16828454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Типичные нарушения ,</a:t>
            </a:r>
            <a:r>
              <a:rPr lang="ru-RU" baseline="0" dirty="0" smtClean="0"/>
              <a:t> </a:t>
            </a:r>
            <a:r>
              <a:rPr lang="ru-RU" sz="2160" b="1" i="0" u="none" strike="noStrike" baseline="0" dirty="0" smtClean="0"/>
              <a:t>правил поведения при введении режима повышенной готовности</a:t>
            </a:r>
            <a:r>
              <a:rPr lang="en-US" sz="2160" b="1" i="0" u="none" strike="noStrike" baseline="0" dirty="0" smtClean="0"/>
              <a:t> </a:t>
            </a:r>
            <a:r>
              <a:rPr lang="ru-RU" baseline="0" dirty="0" smtClean="0"/>
              <a:t>выявленные в образовательных организациях</a:t>
            </a:r>
            <a:endParaRPr lang="ru-RU" dirty="0"/>
          </a:p>
        </c:rich>
      </c:tx>
      <c:layout>
        <c:manualLayout>
          <c:xMode val="edge"/>
          <c:yMode val="edge"/>
          <c:x val="0.11557877483553268"/>
          <c:y val="0"/>
        </c:manualLayout>
      </c:layout>
    </c:title>
    <c:plotArea>
      <c:layout>
        <c:manualLayout>
          <c:layoutTarget val="inner"/>
          <c:xMode val="edge"/>
          <c:yMode val="edge"/>
          <c:x val="2.5636843087999205E-2"/>
          <c:y val="0.23783762717688006"/>
          <c:w val="0.36183032186845732"/>
          <c:h val="0.4975167501256658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Типичные нарушения требований 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Не проводится обеззараживание воздуха</c:v>
                </c:pt>
                <c:pt idx="1">
                  <c:v>Масочный режим</c:v>
                </c:pt>
                <c:pt idx="2">
                  <c:v>Не в полном объеме проводятся противоэпидемические мероприятия</c:v>
                </c:pt>
                <c:pt idx="3">
                  <c:v>Отсутствие постоянного наличия в туалетах и столовой средств гигиены, в т.ч. для обработки рук</c:v>
                </c:pt>
                <c:pt idx="4">
                  <c:v>Отсутсивует система контроля за качеством протиивоэпидемических мероприятий</c:v>
                </c:pt>
                <c:pt idx="5">
                  <c:v>Неэффективная  разъяснительная работа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40</c:v>
                </c:pt>
                <c:pt idx="1">
                  <c:v>25</c:v>
                </c:pt>
                <c:pt idx="2">
                  <c:v>36</c:v>
                </c:pt>
                <c:pt idx="3">
                  <c:v>53</c:v>
                </c:pt>
                <c:pt idx="4">
                  <c:v>61</c:v>
                </c:pt>
                <c:pt idx="5">
                  <c:v>48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2926545523200815"/>
          <c:y val="0.17044215241500862"/>
          <c:w val="0.5707345447679919"/>
          <c:h val="0.77372139116713223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BE1841E-C495-4784-AAF8-1FCBA88A5EFE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0A82447-B75F-4D31-80C0-2FF35BE7DE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841E-C495-4784-AAF8-1FCBA88A5EFE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2447-B75F-4D31-80C0-2FF35BE7DE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841E-C495-4784-AAF8-1FCBA88A5EFE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2447-B75F-4D31-80C0-2FF35BE7DE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841E-C495-4784-AAF8-1FCBA88A5EFE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2447-B75F-4D31-80C0-2FF35BE7DE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BE1841E-C495-4784-AAF8-1FCBA88A5EFE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0A82447-B75F-4D31-80C0-2FF35BE7DE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841E-C495-4784-AAF8-1FCBA88A5EFE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2447-B75F-4D31-80C0-2FF35BE7DE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841E-C495-4784-AAF8-1FCBA88A5EFE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2447-B75F-4D31-80C0-2FF35BE7DE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841E-C495-4784-AAF8-1FCBA88A5EFE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2447-B75F-4D31-80C0-2FF35BE7DE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841E-C495-4784-AAF8-1FCBA88A5EFE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2447-B75F-4D31-80C0-2FF35BE7DE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841E-C495-4784-AAF8-1FCBA88A5EFE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2447-B75F-4D31-80C0-2FF35BE7DE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841E-C495-4784-AAF8-1FCBA88A5EFE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2447-B75F-4D31-80C0-2FF35BE7DE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BE1841E-C495-4784-AAF8-1FCBA88A5EFE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A82447-B75F-4D31-80C0-2FF35BE7DE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3643314"/>
            <a:ext cx="6858000" cy="223361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О результатах контроля в 2020 году за работой  образовательных организаций в период распространения  новой коронавирусной инфекции (</a:t>
            </a:r>
            <a:r>
              <a:rPr lang="en-US" sz="2000" dirty="0" smtClean="0"/>
              <a:t>COVID-19</a:t>
            </a:r>
            <a:r>
              <a:rPr lang="ru-RU" sz="2000" dirty="0" smtClean="0"/>
              <a:t>) 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Черемных А.В., начальник отдела государственного контроля (надзора) в сфере образования Департамента по надзору и контролю в сфере образования Министерства просвещения и воспитания Ульяновской области </a:t>
            </a:r>
            <a:endParaRPr lang="ru-RU" dirty="0"/>
          </a:p>
        </p:txBody>
      </p:sp>
      <p:sp>
        <p:nvSpPr>
          <p:cNvPr id="14338" name="AutoShape 2" descr="https://xn--90aowgh.xn--p1ai/wp-content/uploads/2020/05/covid-rezim-raboty-new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0" name="AutoShape 4" descr="https://xn--90aowgh.xn--p1ai/wp-content/uploads/2020/05/covid-rezim-raboty-new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 descr="C:\Users\ПозапариеваТН\Desktop\im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28604"/>
            <a:ext cx="7515249" cy="27766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200" b="1" dirty="0" smtClean="0"/>
              <a:t>Требования к образовательной деятельности в период распространения новой коронавирусной инфекции </a:t>
            </a:r>
            <a:endParaRPr lang="ru-RU" sz="2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НПА федерального уровня</a:t>
            </a:r>
          </a:p>
          <a:p>
            <a:r>
              <a:rPr lang="ru-RU" dirty="0" smtClean="0"/>
              <a:t>НПА регионального уровня </a:t>
            </a:r>
          </a:p>
          <a:p>
            <a:r>
              <a:rPr lang="ru-RU" dirty="0" smtClean="0"/>
              <a:t>Рекомендации федеральных органов власти</a:t>
            </a:r>
          </a:p>
          <a:p>
            <a:r>
              <a:rPr lang="ru-RU" dirty="0" smtClean="0"/>
              <a:t>Рекомендации региональных органов власти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Проверочный лист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b="1" dirty="0" smtClean="0"/>
              <a:t>Количество проверенных образовательных организаций</a:t>
            </a:r>
            <a:br>
              <a:rPr lang="ru-RU" sz="2200" b="1" dirty="0" smtClean="0"/>
            </a:br>
            <a:r>
              <a:rPr lang="ru-RU" sz="2200" b="1" dirty="0" smtClean="0"/>
              <a:t>за период с 5 октября по 10 ноября 2020</a:t>
            </a:r>
            <a:endParaRPr lang="ru-RU" sz="2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/>
              <a:t>Типичные нарушения, замечания и недостатки в организации образовательной деятельности в период </a:t>
            </a:r>
            <a:r>
              <a:rPr lang="en-US" sz="2200" b="1" dirty="0" smtClean="0"/>
              <a:t>COVID-19</a:t>
            </a:r>
            <a:endParaRPr lang="ru-RU" sz="2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00034" y="428604"/>
          <a:ext cx="8643966" cy="6286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411</TotalTime>
  <Words>103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Начальная</vt:lpstr>
      <vt:lpstr>О результатах контроля в 2020 году за работой  образовательных организаций в период распространения  новой коронавирусной инфекции (COVID-19) </vt:lpstr>
      <vt:lpstr>Требования к образовательной деятельности в период распространения новой коронавирусной инфекции </vt:lpstr>
      <vt:lpstr>Проверочный лист </vt:lpstr>
      <vt:lpstr>Количество проверенных образовательных организаций за период с 5 октября по 10 ноября 2020</vt:lpstr>
      <vt:lpstr>Типичные нарушения, замечания и недостатки в организации образовательной деятельности в период COVID-19</vt:lpstr>
      <vt:lpstr>Слайд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Сведения о результатах контроля</dc:title>
  <dc:creator>ПозапариеваТН</dc:creator>
  <cp:lastModifiedBy>ПозапариеваТН</cp:lastModifiedBy>
  <cp:revision>38</cp:revision>
  <dcterms:created xsi:type="dcterms:W3CDTF">2020-11-11T05:55:21Z</dcterms:created>
  <dcterms:modified xsi:type="dcterms:W3CDTF">2020-12-04T13:40:27Z</dcterms:modified>
</cp:coreProperties>
</file>