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301" r:id="rId3"/>
    <p:sldId id="305" r:id="rId4"/>
    <p:sldId id="315" r:id="rId5"/>
    <p:sldId id="308" r:id="rId6"/>
    <p:sldId id="310" r:id="rId7"/>
    <p:sldId id="313" r:id="rId8"/>
    <p:sldId id="314" r:id="rId9"/>
    <p:sldId id="298" r:id="rId10"/>
  </p:sldIdLst>
  <p:sldSz cx="9144000" cy="6858000" type="screen4x3"/>
  <p:notesSz cx="6797675" cy="9926638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238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72" autoAdjust="0"/>
  </p:normalViewPr>
  <p:slideViewPr>
    <p:cSldViewPr>
      <p:cViewPr varScale="1">
        <p:scale>
          <a:sx n="110" d="100"/>
          <a:sy n="110" d="100"/>
        </p:scale>
        <p:origin x="16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Bookman Old Style" pitchFamily="18" charset="0"/>
              </a:rPr>
              <a:t>Департамент по надзору и контролю в сфере образования</a:t>
            </a:r>
            <a:endParaRPr lang="ru-RU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pic>
        <p:nvPicPr>
          <p:cNvPr id="2051" name="Picture 5" descr="gerb-novкопирова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87006" y="0"/>
            <a:ext cx="116998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228600" y="1106269"/>
            <a:ext cx="8839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smtClean="0">
                <a:solidFill>
                  <a:srgbClr val="000066"/>
                </a:solidFill>
                <a:latin typeface="Bookman Old Style" pitchFamily="18" charset="0"/>
              </a:rPr>
              <a:t>Министерство просвещения и воспитания                    Ульяновской области</a:t>
            </a:r>
            <a:endParaRPr lang="ru-RU" sz="2000" b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3400" y="2090440"/>
            <a:ext cx="81534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400" b="1" dirty="0" smtClean="0">
                <a:solidFill>
                  <a:srgbClr val="C00000"/>
                </a:solidFill>
                <a:latin typeface="Bookman Old Style" pitchFamily="18" charset="0"/>
              </a:rPr>
              <a:t>О </a:t>
            </a:r>
            <a:r>
              <a:rPr lang="ru-RU" sz="3400" b="1" dirty="0">
                <a:solidFill>
                  <a:srgbClr val="C00000"/>
                </a:solidFill>
                <a:latin typeface="Bookman Old Style" pitchFamily="18" charset="0"/>
              </a:rPr>
              <a:t>новых лицензионных требованиях при </a:t>
            </a:r>
            <a:r>
              <a:rPr lang="ru-RU" sz="3400" b="1" dirty="0" smtClean="0">
                <a:solidFill>
                  <a:srgbClr val="C00000"/>
                </a:solidFill>
                <a:latin typeface="Bookman Old Style" pitchFamily="18" charset="0"/>
              </a:rPr>
              <a:t>осуществлении </a:t>
            </a:r>
            <a:r>
              <a:rPr lang="ru-RU" sz="3400" b="1" dirty="0">
                <a:solidFill>
                  <a:srgbClr val="C00000"/>
                </a:solidFill>
                <a:latin typeface="Bookman Old Style" pitchFamily="18" charset="0"/>
              </a:rPr>
              <a:t>образовательной деятельности </a:t>
            </a:r>
            <a:r>
              <a:rPr lang="ru-RU" sz="3400" b="1" dirty="0" smtClean="0">
                <a:solidFill>
                  <a:srgbClr val="C00000"/>
                </a:solidFill>
                <a:latin typeface="Bookman Old Style" pitchFamily="18" charset="0"/>
              </a:rPr>
              <a:t> в </a:t>
            </a:r>
            <a:r>
              <a:rPr lang="ru-RU" sz="3400" b="1" dirty="0">
                <a:solidFill>
                  <a:srgbClr val="C00000"/>
                </a:solidFill>
                <a:latin typeface="Bookman Old Style" pitchFamily="18" charset="0"/>
              </a:rPr>
              <a:t>2021 году</a:t>
            </a:r>
            <a:br>
              <a:rPr lang="ru-RU" sz="3400" b="1" dirty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1600" dirty="0" smtClean="0">
                <a:solidFill>
                  <a:srgbClr val="6EF4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ru-RU" sz="1600" dirty="0" smtClean="0">
                <a:solidFill>
                  <a:srgbClr val="6EF4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endParaRPr lang="ru-RU" sz="1600" dirty="0" smtClean="0">
              <a:solidFill>
                <a:srgbClr val="6EF4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algn="ctr"/>
            <a:endParaRPr lang="ru-RU" sz="1600" dirty="0" smtClean="0">
              <a:solidFill>
                <a:srgbClr val="6EF4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algn="ctr"/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Филиппова Ольга Александровна, </a:t>
            </a:r>
            <a:b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консультант отдела лицензирования </a:t>
            </a:r>
          </a:p>
          <a:p>
            <a:pPr algn="ctr"/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и государственной аккредитации</a:t>
            </a:r>
            <a:r>
              <a:rPr lang="ru-RU" sz="2400" dirty="0" smtClean="0">
                <a:solidFill>
                  <a:srgbClr val="6EF4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ru-RU" sz="2400" dirty="0" smtClean="0">
                <a:solidFill>
                  <a:srgbClr val="6EF4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Bookman Old Style" pitchFamily="18" charset="0"/>
              </a:rPr>
              <a:t>Департамент по надзору и контролю в сфере образования</a:t>
            </a:r>
            <a:endParaRPr lang="ru-RU" sz="16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pic>
        <p:nvPicPr>
          <p:cNvPr id="6147" name="Picture 5" descr="gerb-novкопирова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6998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295400" y="136525"/>
            <a:ext cx="7772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solidFill>
                  <a:srgbClr val="000066"/>
                </a:solidFill>
                <a:latin typeface="Bookman Old Style" pitchFamily="18" charset="0"/>
              </a:rPr>
              <a:t>Министерство просвещения и воспитания Ульяновской области</a:t>
            </a:r>
            <a:endParaRPr lang="ru-RU" sz="1600" b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1000" y="990599"/>
            <a:ext cx="838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76" indent="-265176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  </a:t>
            </a:r>
            <a:endParaRPr lang="ru-RU" sz="2000" b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4800" y="990599"/>
            <a:ext cx="8458200" cy="429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76" indent="-265176" algn="just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  </a:t>
            </a:r>
            <a:endParaRPr lang="ru-RU" sz="2000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1000" y="1752600"/>
            <a:ext cx="838200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Bookman Old Style" pitchFamily="18" charset="0"/>
              </a:rPr>
              <a:t>Положение </a:t>
            </a:r>
            <a:r>
              <a:rPr lang="ru-RU" sz="2400" b="1" dirty="0">
                <a:solidFill>
                  <a:srgbClr val="7030A0"/>
                </a:solidFill>
                <a:latin typeface="Bookman Old Style" pitchFamily="18" charset="0"/>
              </a:rPr>
              <a:t>о лицензировании образовательной </a:t>
            </a:r>
            <a:r>
              <a:rPr lang="ru-RU" sz="2400" b="1" dirty="0" smtClean="0">
                <a:solidFill>
                  <a:srgbClr val="7030A0"/>
                </a:solidFill>
                <a:latin typeface="Bookman Old Style" pitchFamily="18" charset="0"/>
              </a:rPr>
              <a:t>деятельности</a:t>
            </a:r>
          </a:p>
          <a:p>
            <a:pPr algn="just"/>
            <a:endParaRPr lang="ru-RU" sz="20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marL="722313" algn="just"/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утверждено </a:t>
            </a: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</a:rPr>
              <a:t>постановлением Правительства Российской Федерации от </a:t>
            </a:r>
            <a:r>
              <a:rPr lang="ru-RU" sz="2000" b="1" dirty="0">
                <a:solidFill>
                  <a:srgbClr val="C00000"/>
                </a:solidFill>
                <a:latin typeface="Bookman Old Style" pitchFamily="18" charset="0"/>
              </a:rPr>
              <a:t>18.09.2020 № </a:t>
            </a:r>
            <a:r>
              <a:rPr lang="ru-RU" sz="2000" b="1" dirty="0" smtClean="0">
                <a:solidFill>
                  <a:srgbClr val="C00000"/>
                </a:solidFill>
                <a:latin typeface="Bookman Old Style" pitchFamily="18" charset="0"/>
              </a:rPr>
              <a:t>1490 </a:t>
            </a:r>
          </a:p>
          <a:p>
            <a:pPr algn="just"/>
            <a:endParaRPr lang="ru-RU" sz="2000" b="1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 indent="811213" algn="just"/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вступает в силу С </a:t>
            </a:r>
            <a:r>
              <a:rPr lang="ru-RU" sz="2000" b="1" i="1" dirty="0" smtClean="0">
                <a:solidFill>
                  <a:srgbClr val="C00000"/>
                </a:solidFill>
                <a:latin typeface="Bookman Old Style" pitchFamily="18" charset="0"/>
              </a:rPr>
              <a:t>1 января 2021 года </a:t>
            </a:r>
            <a:endParaRPr lang="ru-RU" sz="2000" b="1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         </a:t>
            </a:r>
          </a:p>
          <a:p>
            <a:pPr indent="811213" algn="just"/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действует </a:t>
            </a:r>
            <a:r>
              <a:rPr lang="ru-RU" sz="2000" b="1" i="1" dirty="0">
                <a:solidFill>
                  <a:srgbClr val="C00000"/>
                </a:solidFill>
                <a:latin typeface="Bookman Old Style" pitchFamily="18" charset="0"/>
              </a:rPr>
              <a:t>до 31 декабря 2021 </a:t>
            </a:r>
            <a:r>
              <a:rPr lang="ru-RU" sz="2000" b="1" i="1" dirty="0" smtClean="0">
                <a:solidFill>
                  <a:srgbClr val="C00000"/>
                </a:solidFill>
                <a:latin typeface="Bookman Old Style" pitchFamily="18" charset="0"/>
              </a:rPr>
              <a:t>года</a:t>
            </a:r>
            <a:endParaRPr lang="ru-RU" sz="2000" b="1" u="sng" dirty="0">
              <a:solidFill>
                <a:srgbClr val="002060"/>
              </a:solidFill>
              <a:latin typeface="Bookman Old Style" pitchFamily="18" charset="0"/>
            </a:endParaRPr>
          </a:p>
          <a:p>
            <a:pPr lvl="0" algn="just"/>
            <a:endParaRPr lang="ru-RU" sz="1700" b="1" u="sng" dirty="0">
              <a:solidFill>
                <a:srgbClr val="002060"/>
              </a:solidFill>
              <a:latin typeface="Bookman Old Style" pitchFamily="18" charset="0"/>
            </a:endParaRPr>
          </a:p>
          <a:p>
            <a:pPr lvl="0" algn="just"/>
            <a:endParaRPr lang="ru-RU" sz="17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lvl="0" algn="just"/>
            <a:r>
              <a:rPr lang="ru-RU" sz="17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pPr lvl="0" algn="just">
              <a:buFont typeface="Arial" pitchFamily="34" charset="0"/>
              <a:buChar char="•"/>
            </a:pPr>
            <a:endParaRPr lang="ru-RU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06359" y="1066800"/>
            <a:ext cx="788209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Нормативно-правовое регулирование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Bookman Old Style" pitchFamily="18" charset="0"/>
              </a:rPr>
              <a:t>Департамент по надзору и контролю в сфере образования</a:t>
            </a:r>
            <a:endParaRPr lang="ru-RU" sz="16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pic>
        <p:nvPicPr>
          <p:cNvPr id="6147" name="Picture 5" descr="gerb-novкопирова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6998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295400" y="136525"/>
            <a:ext cx="7772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solidFill>
                  <a:srgbClr val="000066"/>
                </a:solidFill>
                <a:latin typeface="Bookman Old Style" pitchFamily="18" charset="0"/>
              </a:rPr>
              <a:t>Министерство просвещения и воспитания Ульяновской области</a:t>
            </a:r>
            <a:endParaRPr lang="ru-RU" sz="1600" b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1000" y="990599"/>
            <a:ext cx="838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76" indent="-265176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  </a:t>
            </a:r>
            <a:endParaRPr lang="ru-RU" sz="2000" b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38200" y="1676400"/>
            <a:ext cx="78486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Соискатели </a:t>
            </a: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</a:rPr>
              <a:t>лицензии </a:t>
            </a:r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и лицензиаты, планирующие </a:t>
            </a: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</a:rPr>
              <a:t>реализовывать </a:t>
            </a:r>
            <a:r>
              <a:rPr lang="ru-RU" sz="2000" b="1" i="1" dirty="0">
                <a:solidFill>
                  <a:srgbClr val="C00000"/>
                </a:solidFill>
                <a:latin typeface="Bookman Old Style" pitchFamily="18" charset="0"/>
              </a:rPr>
              <a:t>образовательные программы</a:t>
            </a:r>
            <a:r>
              <a:rPr lang="ru-RU" sz="2000" b="1" i="1" dirty="0" smtClean="0">
                <a:solidFill>
                  <a:srgbClr val="C00000"/>
                </a:solidFill>
                <a:latin typeface="Bookman Old Style" pitchFamily="18" charset="0"/>
              </a:rPr>
              <a:t>:</a:t>
            </a:r>
          </a:p>
          <a:p>
            <a:pPr lvl="0" algn="just"/>
            <a:endParaRPr lang="ru-RU" sz="2000" b="1" i="1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</a:rPr>
              <a:t>с использованием </a:t>
            </a:r>
            <a:r>
              <a:rPr lang="ru-RU" sz="2000" b="1" i="1" u="sng" dirty="0">
                <a:solidFill>
                  <a:srgbClr val="C00000"/>
                </a:solidFill>
                <a:latin typeface="Bookman Old Style" pitchFamily="18" charset="0"/>
              </a:rPr>
              <a:t>сетевой формы </a:t>
            </a: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</a:rPr>
              <a:t>в отношении части образовательной программы, не предусмотренной для реализации лицензиатом</a:t>
            </a:r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;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endParaRPr lang="ru-RU" sz="2000" b="1" dirty="0">
              <a:solidFill>
                <a:srgbClr val="002060"/>
              </a:solidFill>
              <a:latin typeface="Bookman Old Style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</a:rPr>
              <a:t>при организации образовательной деятельности в </a:t>
            </a:r>
            <a:r>
              <a:rPr lang="ru-RU" sz="2000" b="1" i="1" u="sng" dirty="0">
                <a:solidFill>
                  <a:srgbClr val="C00000"/>
                </a:solidFill>
                <a:latin typeface="Bookman Old Style" pitchFamily="18" charset="0"/>
              </a:rPr>
              <a:t>форме практической подготовки</a:t>
            </a:r>
            <a:r>
              <a:rPr lang="ru-RU" sz="2000" b="1" i="1" u="sng" dirty="0" smtClean="0">
                <a:solidFill>
                  <a:srgbClr val="C00000"/>
                </a:solidFill>
                <a:latin typeface="Bookman Old Style" pitchFamily="18" charset="0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000" b="1" i="1" u="sng" dirty="0">
              <a:solidFill>
                <a:srgbClr val="C00000"/>
              </a:solidFill>
              <a:latin typeface="Bookman Old Style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</a:rPr>
              <a:t>с применением исключительно </a:t>
            </a:r>
            <a:r>
              <a:rPr lang="ru-RU" sz="2000" b="1" i="1" u="sng" dirty="0">
                <a:solidFill>
                  <a:srgbClr val="C00000"/>
                </a:solidFill>
                <a:latin typeface="Bookman Old Style" pitchFamily="18" charset="0"/>
              </a:rPr>
              <a:t>электронного обучения, дистанционных образовательных технологий</a:t>
            </a:r>
            <a:r>
              <a:rPr lang="ru-RU" sz="2000" b="1" i="1" u="sng" dirty="0" smtClean="0">
                <a:solidFill>
                  <a:srgbClr val="C00000"/>
                </a:solidFill>
                <a:latin typeface="Bookman Old Style" pitchFamily="18" charset="0"/>
              </a:rPr>
              <a:t>.</a:t>
            </a:r>
            <a:endParaRPr lang="ru-RU" sz="1700" b="1" u="sng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90800" y="762000"/>
            <a:ext cx="457208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Основные изменения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6614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Bookman Old Style" pitchFamily="18" charset="0"/>
              </a:rPr>
              <a:t>Департамент по надзору и контролю в сфере образования</a:t>
            </a:r>
            <a:endParaRPr lang="ru-RU" sz="16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pic>
        <p:nvPicPr>
          <p:cNvPr id="6147" name="Picture 5" descr="gerb-novкопирова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6998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295400" y="136525"/>
            <a:ext cx="7772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solidFill>
                  <a:srgbClr val="000066"/>
                </a:solidFill>
                <a:latin typeface="Bookman Old Style" pitchFamily="18" charset="0"/>
              </a:rPr>
              <a:t>Министерство просвещения и воспитания Ульяновской области</a:t>
            </a:r>
            <a:endParaRPr lang="ru-RU" sz="1600" b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1000" y="990599"/>
            <a:ext cx="838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76" indent="-265176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  </a:t>
            </a:r>
            <a:endParaRPr lang="ru-RU" sz="2000" b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4800" y="990599"/>
            <a:ext cx="8458200" cy="429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76" indent="-265176" algn="just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  </a:t>
            </a:r>
            <a:endParaRPr lang="ru-RU" sz="2000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4800" y="1447800"/>
            <a:ext cx="8610600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2000" b="1" i="1" u="sng" dirty="0" smtClean="0">
                <a:solidFill>
                  <a:srgbClr val="C00000"/>
                </a:solidFill>
                <a:latin typeface="Bookman Old Style" pitchFamily="18" charset="0"/>
              </a:rPr>
              <a:t>НЕ </a:t>
            </a:r>
            <a:r>
              <a:rPr lang="ru-RU" sz="2000" b="1" i="1" u="sng" dirty="0">
                <a:solidFill>
                  <a:srgbClr val="C00000"/>
                </a:solidFill>
                <a:latin typeface="Bookman Old Style" pitchFamily="18" charset="0"/>
              </a:rPr>
              <a:t>предъявляются требования</a:t>
            </a:r>
            <a:r>
              <a:rPr lang="ru-RU" sz="2000" b="1" i="1" u="sng" dirty="0" smtClean="0">
                <a:solidFill>
                  <a:srgbClr val="C00000"/>
                </a:solidFill>
                <a:latin typeface="Bookman Old Style" pitchFamily="18" charset="0"/>
              </a:rPr>
              <a:t>:</a:t>
            </a:r>
          </a:p>
          <a:p>
            <a:pPr indent="-1800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о наличии </a:t>
            </a: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</a:rPr>
              <a:t>зданий, строений, сооружений и </a:t>
            </a:r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помещений; </a:t>
            </a:r>
          </a:p>
          <a:p>
            <a:pPr marL="176213" indent="-176213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о </a:t>
            </a: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</a:rPr>
              <a:t>наличии материально-технического обеспечения и </a:t>
            </a:r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   оборудования помещений</a:t>
            </a: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</a:rPr>
              <a:t>;</a:t>
            </a:r>
            <a:endParaRPr lang="ru-RU" sz="20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indent="-1800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о </a:t>
            </a: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</a:rPr>
              <a:t>наличии санитарно-эпидемиологического заключения</a:t>
            </a:r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.</a:t>
            </a:r>
          </a:p>
          <a:p>
            <a:pPr marL="342900" indent="-342900" algn="just"/>
            <a:endParaRPr lang="ru-RU" sz="2000" b="1" dirty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       </a:t>
            </a:r>
            <a:r>
              <a:rPr lang="ru-RU" sz="2000" b="1" i="1" u="sng" dirty="0" smtClean="0">
                <a:solidFill>
                  <a:srgbClr val="C00000"/>
                </a:solidFill>
                <a:latin typeface="Bookman Old Style" pitchFamily="18" charset="0"/>
              </a:rPr>
              <a:t>НЕ требуется:</a:t>
            </a:r>
          </a:p>
          <a:p>
            <a:pPr algn="just">
              <a:spcBef>
                <a:spcPts val="600"/>
              </a:spcBef>
            </a:pPr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Предоставление </a:t>
            </a:r>
            <a:r>
              <a:rPr lang="ru-RU" sz="2000" b="1" u="sng" dirty="0" smtClean="0">
                <a:solidFill>
                  <a:srgbClr val="7030A0"/>
                </a:solidFill>
                <a:latin typeface="Bookman Old Style" pitchFamily="18" charset="0"/>
              </a:rPr>
              <a:t>справки</a:t>
            </a:r>
            <a:r>
              <a:rPr lang="ru-RU" sz="2000" b="1" dirty="0" smtClean="0">
                <a:solidFill>
                  <a:srgbClr val="7030A0"/>
                </a:solidFill>
                <a:latin typeface="Bookman Old Style" pitchFamily="18" charset="0"/>
              </a:rPr>
              <a:t> о</a:t>
            </a:r>
            <a:r>
              <a:rPr lang="ru-RU" sz="2000" b="1" u="sng" dirty="0" smtClean="0">
                <a:solidFill>
                  <a:srgbClr val="7030A0"/>
                </a:solidFill>
                <a:latin typeface="Bookman Old Style" pitchFamily="18" charset="0"/>
              </a:rPr>
              <a:t> педагогических и научных работниках</a:t>
            </a:r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u="sng" dirty="0" smtClean="0">
                <a:solidFill>
                  <a:srgbClr val="002060"/>
                </a:solidFill>
                <a:latin typeface="Bookman Old Style" pitchFamily="18" charset="0"/>
              </a:rPr>
              <a:t>(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при намерении лицензиата оказывать образовательные услуги по реализации </a:t>
            </a:r>
            <a:r>
              <a:rPr lang="ru-RU" b="1" i="1" dirty="0" smtClean="0">
                <a:solidFill>
                  <a:srgbClr val="C00000"/>
                </a:solidFill>
                <a:latin typeface="Bookman Old Style" pitchFamily="18" charset="0"/>
              </a:rPr>
              <a:t>новых образовательных программ 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или осуществлять образовательную деятельность </a:t>
            </a:r>
            <a:r>
              <a:rPr lang="ru-RU" b="1" i="1" dirty="0" smtClean="0">
                <a:solidFill>
                  <a:srgbClr val="C00000"/>
                </a:solidFill>
                <a:latin typeface="Bookman Old Style" pitchFamily="18" charset="0"/>
              </a:rPr>
              <a:t>в филиале</a:t>
            </a:r>
            <a:r>
              <a:rPr lang="ru-RU" b="1" u="sng" dirty="0" smtClean="0">
                <a:solidFill>
                  <a:srgbClr val="002060"/>
                </a:solidFill>
                <a:latin typeface="Bookman Old Style" pitchFamily="18" charset="0"/>
              </a:rPr>
              <a:t>) </a:t>
            </a:r>
          </a:p>
          <a:p>
            <a:pPr algn="just">
              <a:spcBef>
                <a:spcPts val="600"/>
              </a:spcBef>
            </a:pPr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Предоставление </a:t>
            </a:r>
            <a:r>
              <a:rPr lang="ru-RU" sz="2000" b="1" u="sng" dirty="0">
                <a:solidFill>
                  <a:srgbClr val="7030A0"/>
                </a:solidFill>
                <a:latin typeface="Bookman Old Style" pitchFamily="18" charset="0"/>
              </a:rPr>
              <a:t>заключения о соответствии объекта защиты обязательным требованиям пожарной безопасности</a:t>
            </a: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</a:rPr>
              <a:t> при получении </a:t>
            </a:r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и </a:t>
            </a: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</a:rPr>
              <a:t>переоформлении </a:t>
            </a:r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лицензии</a:t>
            </a:r>
            <a:endParaRPr lang="ru-RU" sz="2000" b="1" dirty="0">
              <a:solidFill>
                <a:srgbClr val="002060"/>
              </a:solidFill>
              <a:latin typeface="Bookman Old Style" pitchFamily="18" charset="0"/>
            </a:endParaRPr>
          </a:p>
          <a:p>
            <a:pPr algn="just"/>
            <a:endParaRPr lang="ru-RU" sz="20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43000" y="457200"/>
            <a:ext cx="778328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Перечень необходимых документов, 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предоставляемых соискателем лицензии (лицензиатом):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0354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Bookman Old Style" pitchFamily="18" charset="0"/>
              </a:rPr>
              <a:t>Департамент по надзору и контролю в сфере образования</a:t>
            </a:r>
            <a:endParaRPr lang="ru-RU" sz="16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pic>
        <p:nvPicPr>
          <p:cNvPr id="6147" name="Picture 5" descr="gerb-novкопирова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6998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295400" y="136525"/>
            <a:ext cx="7772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solidFill>
                  <a:srgbClr val="000066"/>
                </a:solidFill>
                <a:latin typeface="Bookman Old Style" pitchFamily="18" charset="0"/>
              </a:rPr>
              <a:t>Министерство просвещения и воспитания Ульяновской области</a:t>
            </a:r>
            <a:endParaRPr lang="ru-RU" sz="1600" b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1000" y="990599"/>
            <a:ext cx="838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76" indent="-265176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  </a:t>
            </a:r>
            <a:endParaRPr lang="ru-RU" sz="2000" b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4800" y="990599"/>
            <a:ext cx="8458200" cy="429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76" indent="-265176" algn="just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  </a:t>
            </a:r>
            <a:endParaRPr lang="ru-RU" sz="2000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8600" y="1066800"/>
            <a:ext cx="86868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         </a:t>
            </a:r>
            <a:endParaRPr lang="ru-RU" sz="2000" b="1" i="1" dirty="0">
              <a:solidFill>
                <a:srgbClr val="C00000"/>
              </a:solidFill>
              <a:latin typeface="Bookman Old Style" pitchFamily="18" charset="0"/>
            </a:endParaRPr>
          </a:p>
          <a:p>
            <a:pPr marL="342900" indent="11113" algn="just"/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гарантийное </a:t>
            </a:r>
            <a:r>
              <a:rPr lang="ru-RU" sz="2400" b="1" i="1" dirty="0">
                <a:solidFill>
                  <a:srgbClr val="C00000"/>
                </a:solidFill>
                <a:latin typeface="Bookman Old Style" pitchFamily="18" charset="0"/>
              </a:rPr>
              <a:t>письмо </a:t>
            </a:r>
            <a:endParaRPr lang="ru-RU" sz="2400" b="1" i="1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 marL="176213" algn="just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с </a:t>
            </a:r>
            <a:r>
              <a:rPr lang="ru-RU" b="1" u="sng" dirty="0">
                <a:solidFill>
                  <a:srgbClr val="002060"/>
                </a:solidFill>
                <a:latin typeface="Bookman Old Style" pitchFamily="18" charset="0"/>
              </a:rPr>
              <a:t>обязательством о привлечении им педагогических и (или) научных </a:t>
            </a:r>
            <a:r>
              <a:rPr lang="ru-RU" b="1" u="sng" dirty="0" smtClean="0">
                <a:solidFill>
                  <a:srgbClr val="002060"/>
                </a:solidFill>
                <a:latin typeface="Bookman Old Style" pitchFamily="18" charset="0"/>
              </a:rPr>
              <a:t>работников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, имеющих профессиональное образование, обладающих соответствующей квалификацией и имеющих стаж работы, </a:t>
            </a:r>
            <a:r>
              <a:rPr lang="ru-RU" b="1" dirty="0">
                <a:solidFill>
                  <a:srgbClr val="002060"/>
                </a:solidFill>
                <a:latin typeface="Bookman Old Style" pitchFamily="18" charset="0"/>
              </a:rPr>
              <a:t>необходимый для осуществления образовательной деятельности по реализуемым образовательным программам, </a:t>
            </a:r>
            <a:endParaRPr lang="ru-RU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marL="176213" algn="ctr"/>
            <a:r>
              <a:rPr lang="ru-RU" b="1" dirty="0" smtClean="0">
                <a:solidFill>
                  <a:srgbClr val="9D238C"/>
                </a:solidFill>
                <a:latin typeface="Bookman Old Style" pitchFamily="18" charset="0"/>
              </a:rPr>
              <a:t>!!! до </a:t>
            </a:r>
            <a:r>
              <a:rPr lang="ru-RU" b="1" dirty="0">
                <a:solidFill>
                  <a:srgbClr val="9D238C"/>
                </a:solidFill>
                <a:latin typeface="Bookman Old Style" pitchFamily="18" charset="0"/>
              </a:rPr>
              <a:t>начала реализации образовательной </a:t>
            </a:r>
            <a:r>
              <a:rPr lang="ru-RU" b="1" dirty="0" smtClean="0">
                <a:solidFill>
                  <a:srgbClr val="9D238C"/>
                </a:solidFill>
                <a:latin typeface="Bookman Old Style" pitchFamily="18" charset="0"/>
              </a:rPr>
              <a:t>программы;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143000" y="457200"/>
            <a:ext cx="778328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Перечень необходимых документов, 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предоставляемых соискателем лицензии (лицензиатом):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3429000"/>
            <a:ext cx="8763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algn="just"/>
            <a:r>
              <a:rPr lang="ru-RU" sz="2400" b="1" i="1" u="sng" dirty="0" smtClean="0">
                <a:solidFill>
                  <a:srgbClr val="C00000"/>
                </a:solidFill>
                <a:latin typeface="Bookman Old Style" pitchFamily="18" charset="0"/>
              </a:rPr>
              <a:t>сведения</a:t>
            </a:r>
            <a:r>
              <a:rPr lang="ru-RU" sz="2400" b="1" i="1" dirty="0">
                <a:solidFill>
                  <a:srgbClr val="C00000"/>
                </a:solidFill>
                <a:latin typeface="Bookman Old Style" pitchFamily="18" charset="0"/>
              </a:rPr>
              <a:t>, </a:t>
            </a:r>
            <a:r>
              <a:rPr lang="ru-RU" sz="2400" b="1" i="1" u="sng" dirty="0">
                <a:solidFill>
                  <a:srgbClr val="C00000"/>
                </a:solidFill>
                <a:latin typeface="Bookman Old Style" pitchFamily="18" charset="0"/>
              </a:rPr>
              <a:t>подтверждающие соответствие требованиям</a:t>
            </a: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</a:rPr>
              <a:t>, </a:t>
            </a:r>
            <a:r>
              <a:rPr lang="ru-RU" b="1" dirty="0">
                <a:solidFill>
                  <a:srgbClr val="002060"/>
                </a:solidFill>
                <a:latin typeface="Bookman Old Style" pitchFamily="18" charset="0"/>
              </a:rPr>
              <a:t>предусмотренным частью 6 статьи 85 Федерального закона от </a:t>
            </a:r>
            <a:r>
              <a:rPr lang="en-US" b="1" dirty="0">
                <a:solidFill>
                  <a:srgbClr val="002060"/>
                </a:solidFill>
                <a:latin typeface="Bookman Old Style" pitchFamily="18" charset="0"/>
              </a:rPr>
              <a:t>29.12.2012 N 273-</a:t>
            </a:r>
            <a:r>
              <a:rPr lang="ru-RU" b="1" dirty="0">
                <a:solidFill>
                  <a:srgbClr val="002060"/>
                </a:solidFill>
                <a:latin typeface="Bookman Old Style" pitchFamily="18" charset="0"/>
              </a:rPr>
              <a:t>ФЗ «Об образовании в Российской Федерации» </a:t>
            </a:r>
            <a:endParaRPr lang="ru-RU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b="1" i="1" u="sng" dirty="0" smtClean="0">
                <a:solidFill>
                  <a:srgbClr val="002060"/>
                </a:solidFill>
                <a:latin typeface="Bookman Old Style" pitchFamily="18" charset="0"/>
              </a:rPr>
              <a:t>(</a:t>
            </a:r>
            <a:r>
              <a:rPr lang="ru-RU" b="1" i="1" u="sng" dirty="0" smtClean="0">
                <a:solidFill>
                  <a:srgbClr val="7030A0"/>
                </a:solidFill>
                <a:latin typeface="Bookman Old Style" pitchFamily="18" charset="0"/>
              </a:rPr>
              <a:t>для </a:t>
            </a:r>
            <a:r>
              <a:rPr lang="ru-RU" b="1" i="1" dirty="0" smtClean="0">
                <a:solidFill>
                  <a:srgbClr val="7030A0"/>
                </a:solidFill>
                <a:latin typeface="Bookman Old Style" pitchFamily="18" charset="0"/>
              </a:rPr>
              <a:t>образовательных программ в области подготовки </a:t>
            </a:r>
            <a:r>
              <a:rPr lang="ru-RU" b="1" i="1" dirty="0" smtClean="0">
                <a:solidFill>
                  <a:srgbClr val="C00000"/>
                </a:solidFill>
                <a:latin typeface="Bookman Old Style" pitchFamily="18" charset="0"/>
              </a:rPr>
              <a:t>специалистов авиационного персонала гражданской авиации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, </a:t>
            </a:r>
            <a:r>
              <a:rPr lang="ru-RU" b="1" i="1" dirty="0" smtClean="0">
                <a:solidFill>
                  <a:srgbClr val="7030A0"/>
                </a:solidFill>
                <a:latin typeface="Bookman Old Style" pitchFamily="18" charset="0"/>
              </a:rPr>
              <a:t>членов экипажей судов в соответствии с международными требованиями, а также в области </a:t>
            </a:r>
            <a:r>
              <a:rPr lang="ru-RU" b="1" i="1" dirty="0" smtClean="0">
                <a:solidFill>
                  <a:srgbClr val="C00000"/>
                </a:solidFill>
                <a:latin typeface="Bookman Old Style" pitchFamily="18" charset="0"/>
              </a:rPr>
              <a:t>подготовки работников железнодорожного транспорта, </a:t>
            </a:r>
            <a:r>
              <a:rPr lang="ru-RU" b="1" i="1" dirty="0" smtClean="0">
                <a:solidFill>
                  <a:srgbClr val="7030A0"/>
                </a:solidFill>
                <a:latin typeface="Bookman Old Style" pitchFamily="18" charset="0"/>
              </a:rPr>
              <a:t>непосредственно связанных с движением поездов и маневровой работой).</a:t>
            </a:r>
            <a:endParaRPr lang="ru-RU" b="1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09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Bookman Old Style" pitchFamily="18" charset="0"/>
              </a:rPr>
              <a:t>Департамент по надзору и контролю в сфере образования</a:t>
            </a:r>
            <a:endParaRPr lang="ru-RU" sz="16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pic>
        <p:nvPicPr>
          <p:cNvPr id="6147" name="Picture 5" descr="gerb-novкопирова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6998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295400" y="136525"/>
            <a:ext cx="7772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solidFill>
                  <a:srgbClr val="000066"/>
                </a:solidFill>
                <a:latin typeface="Bookman Old Style" pitchFamily="18" charset="0"/>
              </a:rPr>
              <a:t>Министерство просвещения и воспитания Ульяновской области</a:t>
            </a:r>
            <a:endParaRPr lang="ru-RU" sz="1600" b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1000" y="990599"/>
            <a:ext cx="838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76" indent="-265176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  </a:t>
            </a:r>
            <a:endParaRPr lang="ru-RU" sz="2000" b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4800" y="990599"/>
            <a:ext cx="8458200" cy="429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76" indent="-265176" algn="just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  </a:t>
            </a:r>
            <a:endParaRPr lang="ru-RU" sz="2000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3400" y="2286000"/>
            <a:ext cx="8153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       </a:t>
            </a:r>
            <a:endParaRPr lang="ru-RU" sz="2000" b="1" i="1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непосредственно в </a:t>
            </a:r>
            <a:r>
              <a:rPr lang="ru-RU" sz="2000" b="1" i="1" dirty="0" smtClean="0">
                <a:solidFill>
                  <a:srgbClr val="C00000"/>
                </a:solidFill>
                <a:latin typeface="Bookman Old Style" pitchFamily="18" charset="0"/>
              </a:rPr>
              <a:t>Министерство </a:t>
            </a:r>
            <a:r>
              <a:rPr lang="ru-RU" sz="2000" b="1" i="1" dirty="0">
                <a:solidFill>
                  <a:srgbClr val="C00000"/>
                </a:solidFill>
                <a:latin typeface="Bookman Old Style" pitchFamily="18" charset="0"/>
              </a:rPr>
              <a:t>просвещения и воспитания Ульяновской </a:t>
            </a:r>
            <a:r>
              <a:rPr lang="ru-RU" sz="2000" b="1" i="1" dirty="0" smtClean="0">
                <a:solidFill>
                  <a:srgbClr val="C00000"/>
                </a:solidFill>
                <a:latin typeface="Bookman Old Style" pitchFamily="18" charset="0"/>
              </a:rPr>
              <a:t>области </a:t>
            </a:r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(г. Ульяновск,  </a:t>
            </a:r>
            <a:b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ул. </a:t>
            </a:r>
            <a:r>
              <a:rPr lang="ru-RU" sz="2000" b="1" dirty="0" err="1" smtClean="0">
                <a:solidFill>
                  <a:srgbClr val="002060"/>
                </a:solidFill>
                <a:latin typeface="Bookman Old Style" pitchFamily="18" charset="0"/>
              </a:rPr>
              <a:t>Доватора</a:t>
            </a:r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, д. 14, </a:t>
            </a:r>
            <a:r>
              <a:rPr lang="ru-RU" sz="2000" b="1" dirty="0" err="1" smtClean="0">
                <a:solidFill>
                  <a:srgbClr val="002060"/>
                </a:solidFill>
                <a:latin typeface="Bookman Old Style" pitchFamily="18" charset="0"/>
              </a:rPr>
              <a:t>каб</a:t>
            </a:r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. 32),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направление </a:t>
            </a:r>
            <a:r>
              <a:rPr lang="ru-RU" sz="2000" b="1" i="1" dirty="0" smtClean="0">
                <a:solidFill>
                  <a:srgbClr val="C00000"/>
                </a:solidFill>
                <a:latin typeface="Bookman Old Style" pitchFamily="18" charset="0"/>
              </a:rPr>
              <a:t>заказным </a:t>
            </a:r>
            <a:r>
              <a:rPr lang="ru-RU" sz="2000" b="1" i="1" dirty="0">
                <a:solidFill>
                  <a:srgbClr val="C00000"/>
                </a:solidFill>
                <a:latin typeface="Bookman Old Style" pitchFamily="18" charset="0"/>
              </a:rPr>
              <a:t>почтовым отправлением </a:t>
            </a: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</a:rPr>
              <a:t>с уведомлением о вручении, 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2000" b="1" i="1" dirty="0" smtClean="0">
                <a:solidFill>
                  <a:srgbClr val="C00000"/>
                </a:solidFill>
                <a:latin typeface="Bookman Old Style" pitchFamily="18" charset="0"/>
              </a:rPr>
              <a:t>в </a:t>
            </a:r>
            <a:r>
              <a:rPr lang="ru-RU" sz="2000" b="1" i="1" dirty="0">
                <a:solidFill>
                  <a:srgbClr val="C00000"/>
                </a:solidFill>
                <a:latin typeface="Bookman Old Style" pitchFamily="18" charset="0"/>
              </a:rPr>
              <a:t>форме электронного документа</a:t>
            </a: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</a:rPr>
              <a:t>, </a:t>
            </a:r>
            <a:r>
              <a:rPr lang="ru-RU" sz="2000" b="1" u="sng" dirty="0" smtClean="0">
                <a:solidFill>
                  <a:srgbClr val="002060"/>
                </a:solidFill>
                <a:latin typeface="Bookman Old Style" pitchFamily="18" charset="0"/>
              </a:rPr>
              <a:t>ПОДПИСАННОГО</a:t>
            </a:r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 электронной подписью</a:t>
            </a:r>
            <a:endParaRPr lang="ru-RU" sz="2000" b="1" dirty="0">
              <a:solidFill>
                <a:srgbClr val="002060"/>
              </a:solidFill>
              <a:latin typeface="Bookman Old Style" pitchFamily="18" charset="0"/>
            </a:endParaRPr>
          </a:p>
          <a:p>
            <a:pPr algn="just">
              <a:spcBef>
                <a:spcPts val="600"/>
              </a:spcBef>
            </a:pPr>
            <a:endParaRPr lang="ru-RU" sz="2000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5800" y="990600"/>
            <a:ext cx="8221739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Способы подачи заявления </a:t>
            </a:r>
          </a:p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 предоставлении государственной услуги и прилагаемых к нему документов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2090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rcRect b="27143"/>
          <a:stretch>
            <a:fillRect/>
          </a:stretch>
        </p:blipFill>
        <p:spPr>
          <a:xfrm>
            <a:off x="1219200" y="533400"/>
            <a:ext cx="7732992" cy="3962400"/>
          </a:xfrm>
          <a:prstGeom prst="rect">
            <a:avLst/>
          </a:prstGeom>
        </p:spPr>
      </p:pic>
      <p:sp>
        <p:nvSpPr>
          <p:cNvPr id="3" name="Овал 2"/>
          <p:cNvSpPr/>
          <p:nvPr/>
        </p:nvSpPr>
        <p:spPr>
          <a:xfrm>
            <a:off x="3810001" y="2895600"/>
            <a:ext cx="1001486" cy="36618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886200" y="3200399"/>
            <a:ext cx="1386673" cy="3333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Bookman Old Style" pitchFamily="18" charset="0"/>
              </a:rPr>
              <a:t>Департамент по надзору и контролю в сфере образования</a:t>
            </a:r>
            <a:endParaRPr lang="ru-RU" sz="16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pic>
        <p:nvPicPr>
          <p:cNvPr id="6147" name="Picture 5" descr="gerb-novкопирова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16998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169988" y="145680"/>
            <a:ext cx="7772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solidFill>
                  <a:srgbClr val="000066"/>
                </a:solidFill>
                <a:latin typeface="Bookman Old Style" pitchFamily="18" charset="0"/>
              </a:rPr>
              <a:t>Министерство просвещения и воспитания Ульяновской области</a:t>
            </a:r>
            <a:endParaRPr lang="ru-RU" sz="1600" b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1000" y="990599"/>
            <a:ext cx="838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76" indent="-265176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  </a:t>
            </a:r>
            <a:endParaRPr lang="ru-RU" sz="2000" b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4800" y="990599"/>
            <a:ext cx="8458200" cy="429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76" indent="-265176" algn="just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  </a:t>
            </a:r>
            <a:endParaRPr lang="ru-RU" sz="2000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4800" y="3886200"/>
            <a:ext cx="8610600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Информационная система, обеспечивающая </a:t>
            </a: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</a:rPr>
              <a:t>автоматизацию контрольно-надзорной деятельности за органами государственной власти субъектов Российской Федерации, а также осуществления органами государственной власти субъектов Российской Федерации переданных полномочий </a:t>
            </a:r>
            <a:r>
              <a:rPr lang="ru-RU" sz="2000" b="1" dirty="0" smtClean="0">
                <a:solidFill>
                  <a:srgbClr val="FF0000"/>
                </a:solidFill>
                <a:latin typeface="Bookman Old Style" pitchFamily="18" charset="0"/>
              </a:rPr>
              <a:t>(ИС </a:t>
            </a:r>
            <a:r>
              <a:rPr lang="ru-RU" sz="2000" b="1" dirty="0">
                <a:solidFill>
                  <a:srgbClr val="FF0000"/>
                </a:solidFill>
                <a:latin typeface="Bookman Old Style" pitchFamily="18" charset="0"/>
              </a:rPr>
              <a:t>АКНДПП</a:t>
            </a:r>
            <a:r>
              <a:rPr lang="ru-RU" sz="2000" b="1" dirty="0" smtClean="0">
                <a:solidFill>
                  <a:srgbClr val="FF0000"/>
                </a:solidFill>
                <a:latin typeface="Bookman Old Style" pitchFamily="18" charset="0"/>
              </a:rPr>
              <a:t>) </a:t>
            </a:r>
          </a:p>
          <a:p>
            <a:pPr algn="ctr">
              <a:spcBef>
                <a:spcPts val="600"/>
              </a:spcBef>
            </a:pPr>
            <a:r>
              <a:rPr lang="en-US" sz="3000" b="1" dirty="0" smtClean="0">
                <a:solidFill>
                  <a:srgbClr val="FF0000"/>
                </a:solidFill>
                <a:latin typeface="Bookman Old Style" pitchFamily="18" charset="0"/>
              </a:rPr>
              <a:t>http</a:t>
            </a:r>
            <a:r>
              <a:rPr lang="en-US" sz="3000" b="1" dirty="0">
                <a:solidFill>
                  <a:srgbClr val="FF0000"/>
                </a:solidFill>
                <a:latin typeface="Bookman Old Style" pitchFamily="18" charset="0"/>
              </a:rPr>
              <a:t>://aknd.obrnadzor.gov.ru</a:t>
            </a:r>
            <a:r>
              <a:rPr lang="en-US" sz="3000" b="1" dirty="0" smtClean="0">
                <a:solidFill>
                  <a:srgbClr val="FF0000"/>
                </a:solidFill>
                <a:latin typeface="Bookman Old Style" pitchFamily="18" charset="0"/>
              </a:rPr>
              <a:t>/</a:t>
            </a:r>
            <a:endParaRPr lang="ru-RU" sz="2000" b="1" dirty="0">
              <a:solidFill>
                <a:srgbClr val="FF0000"/>
              </a:solidFill>
              <a:latin typeface="Bookman Old Style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73428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Bookman Old Style" pitchFamily="18" charset="0"/>
              </a:rPr>
              <a:t>Департамент по надзору и контролю в сфере образования</a:t>
            </a:r>
            <a:endParaRPr lang="ru-RU" sz="16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pic>
        <p:nvPicPr>
          <p:cNvPr id="6147" name="Picture 5" descr="gerb-novкопирова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6998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169988" y="145680"/>
            <a:ext cx="7772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solidFill>
                  <a:srgbClr val="000066"/>
                </a:solidFill>
                <a:latin typeface="Bookman Old Style" pitchFamily="18" charset="0"/>
              </a:rPr>
              <a:t>Министерство просвещения и воспитания Ульяновской области</a:t>
            </a:r>
            <a:endParaRPr lang="ru-RU" sz="1600" b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1000" y="990599"/>
            <a:ext cx="838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76" indent="-265176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  </a:t>
            </a:r>
            <a:endParaRPr lang="ru-RU" sz="2000" b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4800" y="990599"/>
            <a:ext cx="8458200" cy="429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76" indent="-265176" algn="just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  </a:t>
            </a:r>
            <a:endParaRPr lang="ru-RU" sz="2000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5800" y="1230198"/>
            <a:ext cx="75438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      </a:t>
            </a:r>
            <a:r>
              <a:rPr lang="ru-RU" sz="2000" b="1" i="1" dirty="0" smtClean="0">
                <a:solidFill>
                  <a:srgbClr val="C00000"/>
                </a:solidFill>
                <a:latin typeface="Bookman Old Style" pitchFamily="18" charset="0"/>
              </a:rPr>
              <a:t>Формы </a:t>
            </a:r>
            <a:r>
              <a:rPr lang="ru-RU" sz="2000" b="1" i="1" dirty="0">
                <a:solidFill>
                  <a:srgbClr val="C00000"/>
                </a:solidFill>
                <a:latin typeface="Bookman Old Style" pitchFamily="18" charset="0"/>
              </a:rPr>
              <a:t>заявлений и прилагаемых к ним документов </a:t>
            </a:r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размещены </a:t>
            </a: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</a:rPr>
              <a:t>на официальном сайте Министерства просвещения и воспитания Ульяновской области  в </a:t>
            </a:r>
            <a:r>
              <a:rPr lang="ru-RU" sz="2000" b="1" i="1" dirty="0">
                <a:solidFill>
                  <a:srgbClr val="C00000"/>
                </a:solidFill>
                <a:latin typeface="Bookman Old Style" pitchFamily="18" charset="0"/>
              </a:rPr>
              <a:t>разделе «Государственные услуги».</a:t>
            </a:r>
          </a:p>
          <a:p>
            <a:pPr algn="just"/>
            <a:endParaRPr lang="ru-RU" sz="20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en-US" sz="3000" b="1" dirty="0" smtClean="0">
                <a:solidFill>
                  <a:srgbClr val="C00000"/>
                </a:solidFill>
                <a:latin typeface="Bookman Old Style" pitchFamily="18" charset="0"/>
              </a:rPr>
              <a:t>https</a:t>
            </a:r>
            <a:r>
              <a:rPr lang="en-US" sz="3000" b="1" dirty="0">
                <a:solidFill>
                  <a:srgbClr val="C00000"/>
                </a:solidFill>
                <a:latin typeface="Bookman Old Style" pitchFamily="18" charset="0"/>
              </a:rPr>
              <a:t>://www.mo73.ru</a:t>
            </a:r>
            <a:r>
              <a:rPr lang="en-US" sz="3000" b="1" dirty="0" smtClean="0">
                <a:solidFill>
                  <a:srgbClr val="C00000"/>
                </a:solidFill>
                <a:latin typeface="Bookman Old Style" pitchFamily="18" charset="0"/>
              </a:rPr>
              <a:t>/</a:t>
            </a:r>
            <a:endParaRPr lang="ru-RU" sz="3000" b="1" dirty="0">
              <a:solidFill>
                <a:srgbClr val="002060"/>
              </a:solidFill>
              <a:latin typeface="Bookman Old Style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        </a:t>
            </a:r>
            <a:endParaRPr lang="ru-RU" sz="20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62000" y="4267200"/>
            <a:ext cx="7848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С </a:t>
            </a:r>
            <a:r>
              <a:rPr lang="ru-RU" b="1" i="1" dirty="0" smtClean="0">
                <a:solidFill>
                  <a:srgbClr val="C00000"/>
                </a:solidFill>
                <a:latin typeface="Bookman Old Style" pitchFamily="18" charset="0"/>
              </a:rPr>
              <a:t>1 января 2021 года 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изменяются реквизиты для оплаты государственной пошлины. </a:t>
            </a:r>
          </a:p>
          <a:p>
            <a:pPr algn="ctr"/>
            <a:r>
              <a:rPr lang="ru-RU" b="1" i="1" dirty="0" smtClean="0">
                <a:solidFill>
                  <a:srgbClr val="C00000"/>
                </a:solidFill>
                <a:latin typeface="Bookman Old Style" pitchFamily="18" charset="0"/>
              </a:rPr>
              <a:t>Новые реквизиты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будут размещены на официальном сайте Министерства просвещения и воспитания Ульяновской области в разделе «ГОСУДАРСТВЕННЫЕ УСЛУГИ»</a:t>
            </a:r>
            <a:endParaRPr lang="ru-RU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42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Bookman Old Style" pitchFamily="18" charset="0"/>
              </a:rPr>
              <a:t>Департамент по надзору и контролю в сфере образования</a:t>
            </a:r>
            <a:endParaRPr lang="ru-RU" sz="16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pic>
        <p:nvPicPr>
          <p:cNvPr id="6147" name="Picture 5" descr="gerb-novкопирова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6998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169988" y="136525"/>
            <a:ext cx="78978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>
                <a:solidFill>
                  <a:srgbClr val="000066"/>
                </a:solidFill>
                <a:latin typeface="Bookman Old Style" pitchFamily="18" charset="0"/>
              </a:rPr>
              <a:t>Министерство просвещения и воспитания Ульяновской области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81000" y="990599"/>
            <a:ext cx="838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76" indent="-265176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  </a:t>
            </a:r>
            <a:endParaRPr lang="ru-RU" sz="2000" b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4800" y="990599"/>
            <a:ext cx="8458200" cy="429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76" indent="-265176" algn="just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  </a:t>
            </a:r>
            <a:endParaRPr lang="ru-RU" sz="2000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5800" y="685800"/>
            <a:ext cx="8077200" cy="39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76" indent="-265176" algn="ctr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ru-RU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3400" y="1066800"/>
            <a:ext cx="7848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76" indent="-265176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4800" b="1" i="1" dirty="0" smtClean="0">
                <a:solidFill>
                  <a:srgbClr val="C00000"/>
                </a:solidFill>
                <a:latin typeface="Bookman Old Style" pitchFamily="18" charset="0"/>
              </a:rPr>
              <a:t>Спасибо за внимание!</a:t>
            </a:r>
          </a:p>
          <a:p>
            <a:pPr marL="265176" indent="-265176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600" dirty="0" smtClean="0">
                <a:latin typeface="Bookman Old Style" pitchFamily="18" charset="0"/>
              </a:rPr>
              <a:t>  </a:t>
            </a:r>
          </a:p>
          <a:p>
            <a:pPr marL="265176" indent="-265176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Отдел лицензирования и государственной аккредитации:</a:t>
            </a:r>
          </a:p>
          <a:p>
            <a:pPr marL="265176" indent="-265176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marL="265176" indent="-265176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200" b="1" i="1" dirty="0" smtClean="0">
                <a:solidFill>
                  <a:srgbClr val="C00000"/>
                </a:solidFill>
                <a:latin typeface="Bookman Old Style" pitchFamily="18" charset="0"/>
              </a:rPr>
              <a:t>тел. 63-80-84, 63-82-84</a:t>
            </a:r>
          </a:p>
          <a:p>
            <a:pPr marL="265176" indent="-265176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3200" b="1" i="1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marL="265176" indent="-265176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Bookman Old Style" pitchFamily="18" charset="0"/>
              </a:rPr>
              <a:t>E-mail: </a:t>
            </a:r>
            <a:r>
              <a:rPr lang="en-US" sz="3200" b="1" u="sng" dirty="0" smtClean="0">
                <a:solidFill>
                  <a:srgbClr val="002060"/>
                </a:solidFill>
                <a:latin typeface="Bookman Old Style" pitchFamily="18" charset="0"/>
              </a:rPr>
              <a:t>olkko@mail.ru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</TotalTime>
  <Words>549</Words>
  <Application>Microsoft Office PowerPoint</Application>
  <PresentationFormat>Экран (4:3)</PresentationFormat>
  <Paragraphs>98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Bookman Old Style</vt:lpstr>
      <vt:lpstr>Calibri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Михеева</dc:creator>
  <cp:lastModifiedBy>Ольга Филиппова</cp:lastModifiedBy>
  <cp:revision>110</cp:revision>
  <cp:lastPrinted>2020-12-09T12:46:56Z</cp:lastPrinted>
  <dcterms:modified xsi:type="dcterms:W3CDTF">2020-12-10T12:57:03Z</dcterms:modified>
</cp:coreProperties>
</file>