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4" r:id="rId3"/>
    <p:sldId id="317" r:id="rId4"/>
    <p:sldId id="318" r:id="rId5"/>
    <p:sldId id="321" r:id="rId6"/>
    <p:sldId id="32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3366FF"/>
    <a:srgbClr val="0000CC"/>
    <a:srgbClr val="E82718"/>
    <a:srgbClr val="3333CC"/>
    <a:srgbClr val="006600"/>
    <a:srgbClr val="00CCFF"/>
    <a:srgbClr val="9900FF"/>
    <a:srgbClr val="00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7ABD1-6ECC-4E4F-AE7B-6EAC66EACD3A}" type="doc">
      <dgm:prSet loTypeId="urn:microsoft.com/office/officeart/2005/8/layout/targe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488362-A1F7-44E6-AD52-50B40DF10916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5">
                  <a:lumMod val="75000"/>
                </a:schemeClr>
              </a:solidFill>
              <a:effectLst/>
            </a:rPr>
            <a:t>Информирование</a:t>
          </a:r>
          <a:endParaRPr lang="ru-RU" sz="3000" b="1" dirty="0">
            <a:solidFill>
              <a:schemeClr val="accent5">
                <a:lumMod val="75000"/>
              </a:schemeClr>
            </a:solidFill>
            <a:effectLst/>
          </a:endParaRPr>
        </a:p>
      </dgm:t>
    </dgm:pt>
    <dgm:pt modelId="{008D7357-D0D2-46C3-BD26-016192DE76B9}" type="parTrans" cxnId="{5994B63F-576C-4A8B-96F1-E44A772A90AB}">
      <dgm:prSet/>
      <dgm:spPr/>
      <dgm:t>
        <a:bodyPr/>
        <a:lstStyle/>
        <a:p>
          <a:endParaRPr lang="ru-RU"/>
        </a:p>
      </dgm:t>
    </dgm:pt>
    <dgm:pt modelId="{F8259E8E-D203-4C37-9262-E501301CD19D}" type="sibTrans" cxnId="{5994B63F-576C-4A8B-96F1-E44A772A90AB}">
      <dgm:prSet/>
      <dgm:spPr/>
      <dgm:t>
        <a:bodyPr/>
        <a:lstStyle/>
        <a:p>
          <a:endParaRPr lang="ru-RU"/>
        </a:p>
      </dgm:t>
    </dgm:pt>
    <dgm:pt modelId="{5466175C-8C1E-4641-AC1B-06F8009E8989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3">
                  <a:lumMod val="75000"/>
                </a:schemeClr>
              </a:solidFill>
            </a:rPr>
            <a:t>Обобщение правоприменительной практики</a:t>
          </a:r>
          <a:endParaRPr lang="ru-RU" sz="3200" b="1" dirty="0">
            <a:solidFill>
              <a:schemeClr val="accent3">
                <a:lumMod val="75000"/>
              </a:schemeClr>
            </a:solidFill>
          </a:endParaRPr>
        </a:p>
      </dgm:t>
    </dgm:pt>
    <dgm:pt modelId="{935983D7-C3C7-46AE-A68A-41099F4C19A3}" type="parTrans" cxnId="{98755FCE-358D-46FB-A171-2A36F9584C52}">
      <dgm:prSet/>
      <dgm:spPr/>
      <dgm:t>
        <a:bodyPr/>
        <a:lstStyle/>
        <a:p>
          <a:endParaRPr lang="ru-RU"/>
        </a:p>
      </dgm:t>
    </dgm:pt>
    <dgm:pt modelId="{FD0D0244-113F-4A58-A733-3B44FA75136A}" type="sibTrans" cxnId="{98755FCE-358D-46FB-A171-2A36F9584C52}">
      <dgm:prSet/>
      <dgm:spPr/>
      <dgm:t>
        <a:bodyPr/>
        <a:lstStyle/>
        <a:p>
          <a:endParaRPr lang="ru-RU"/>
        </a:p>
      </dgm:t>
    </dgm:pt>
    <dgm:pt modelId="{773787AE-A46D-4AB9-8A54-50D908FAA952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6">
                  <a:lumMod val="75000"/>
                </a:schemeClr>
              </a:solidFill>
            </a:rPr>
            <a:t>Консультирование</a:t>
          </a:r>
          <a:endParaRPr lang="ru-RU" sz="2600" b="1" dirty="0">
            <a:solidFill>
              <a:schemeClr val="accent6">
                <a:lumMod val="75000"/>
              </a:schemeClr>
            </a:solidFill>
          </a:endParaRPr>
        </a:p>
      </dgm:t>
    </dgm:pt>
    <dgm:pt modelId="{CC8B992E-403F-41CF-BDEF-6C8F8D412DE5}" type="parTrans" cxnId="{E5DFD446-A190-466F-ADA8-FE95F072317A}">
      <dgm:prSet/>
      <dgm:spPr/>
      <dgm:t>
        <a:bodyPr/>
        <a:lstStyle/>
        <a:p>
          <a:endParaRPr lang="ru-RU"/>
        </a:p>
      </dgm:t>
    </dgm:pt>
    <dgm:pt modelId="{94711F72-E47B-4F91-86D1-2A7BF3746EE8}" type="sibTrans" cxnId="{E5DFD446-A190-466F-ADA8-FE95F072317A}">
      <dgm:prSet/>
      <dgm:spPr/>
      <dgm:t>
        <a:bodyPr/>
        <a:lstStyle/>
        <a:p>
          <a:endParaRPr lang="ru-RU"/>
        </a:p>
      </dgm:t>
    </dgm:pt>
    <dgm:pt modelId="{84B9D8B1-F822-4B69-A70F-EA35EADC0408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2">
                  <a:lumMod val="75000"/>
                </a:schemeClr>
              </a:solidFill>
            </a:rPr>
            <a:t>Объявление предостережений</a:t>
          </a:r>
          <a:endParaRPr lang="ru-RU" sz="2800" b="1" dirty="0">
            <a:solidFill>
              <a:schemeClr val="accent2">
                <a:lumMod val="75000"/>
              </a:schemeClr>
            </a:solidFill>
          </a:endParaRPr>
        </a:p>
      </dgm:t>
    </dgm:pt>
    <dgm:pt modelId="{83BBCF8A-2F9B-4B2C-9854-78BEE791BC7F}" type="parTrans" cxnId="{F86A9988-138B-4E58-98FD-B058E54551CB}">
      <dgm:prSet/>
      <dgm:spPr/>
      <dgm:t>
        <a:bodyPr/>
        <a:lstStyle/>
        <a:p>
          <a:endParaRPr lang="ru-RU"/>
        </a:p>
      </dgm:t>
    </dgm:pt>
    <dgm:pt modelId="{F35683C7-F724-4522-951A-44AA8E2793D7}" type="sibTrans" cxnId="{F86A9988-138B-4E58-98FD-B058E54551CB}">
      <dgm:prSet/>
      <dgm:spPr/>
      <dgm:t>
        <a:bodyPr/>
        <a:lstStyle/>
        <a:p>
          <a:endParaRPr lang="ru-RU"/>
        </a:p>
      </dgm:t>
    </dgm:pt>
    <dgm:pt modelId="{5167A3F1-DD56-4BF5-A8A7-1B037A82B663}" type="pres">
      <dgm:prSet presAssocID="{9DC7ABD1-6ECC-4E4F-AE7B-6EAC66EACD3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43FBB3-D510-4DCD-875C-7F6002C94840}" type="pres">
      <dgm:prSet presAssocID="{4B488362-A1F7-44E6-AD52-50B40DF10916}" presName="circle1" presStyleLbl="node1" presStyleIdx="0" presStyleCnt="4"/>
      <dgm:spPr/>
    </dgm:pt>
    <dgm:pt modelId="{AF7828C7-56DC-4258-9ADA-66394E72DB8C}" type="pres">
      <dgm:prSet presAssocID="{4B488362-A1F7-44E6-AD52-50B40DF10916}" presName="space" presStyleCnt="0"/>
      <dgm:spPr/>
    </dgm:pt>
    <dgm:pt modelId="{FEDC1DFF-910A-4FC4-A5E2-A5646FCA652A}" type="pres">
      <dgm:prSet presAssocID="{4B488362-A1F7-44E6-AD52-50B40DF10916}" presName="rect1" presStyleLbl="alignAcc1" presStyleIdx="0" presStyleCnt="4"/>
      <dgm:spPr/>
      <dgm:t>
        <a:bodyPr/>
        <a:lstStyle/>
        <a:p>
          <a:endParaRPr lang="ru-RU"/>
        </a:p>
      </dgm:t>
    </dgm:pt>
    <dgm:pt modelId="{9C27A3FD-CCE6-46C5-B68B-81C2B347CB06}" type="pres">
      <dgm:prSet presAssocID="{5466175C-8C1E-4641-AC1B-06F8009E8989}" presName="vertSpace2" presStyleLbl="node1" presStyleIdx="0" presStyleCnt="4"/>
      <dgm:spPr/>
    </dgm:pt>
    <dgm:pt modelId="{087478E4-8CDB-404D-A2F7-FBA34A6D0440}" type="pres">
      <dgm:prSet presAssocID="{5466175C-8C1E-4641-AC1B-06F8009E8989}" presName="circle2" presStyleLbl="node1" presStyleIdx="1" presStyleCnt="4"/>
      <dgm:spPr/>
    </dgm:pt>
    <dgm:pt modelId="{2F83F692-EEFE-4C22-8F12-675CB46544DA}" type="pres">
      <dgm:prSet presAssocID="{5466175C-8C1E-4641-AC1B-06F8009E8989}" presName="rect2" presStyleLbl="alignAcc1" presStyleIdx="1" presStyleCnt="4"/>
      <dgm:spPr/>
      <dgm:t>
        <a:bodyPr/>
        <a:lstStyle/>
        <a:p>
          <a:endParaRPr lang="ru-RU"/>
        </a:p>
      </dgm:t>
    </dgm:pt>
    <dgm:pt modelId="{F1346167-E78F-426A-9A09-21D31F605448}" type="pres">
      <dgm:prSet presAssocID="{773787AE-A46D-4AB9-8A54-50D908FAA952}" presName="vertSpace3" presStyleLbl="node1" presStyleIdx="1" presStyleCnt="4"/>
      <dgm:spPr/>
    </dgm:pt>
    <dgm:pt modelId="{21720954-788B-46D2-9703-82746E2796F9}" type="pres">
      <dgm:prSet presAssocID="{773787AE-A46D-4AB9-8A54-50D908FAA952}" presName="circle3" presStyleLbl="node1" presStyleIdx="2" presStyleCnt="4"/>
      <dgm:spPr/>
    </dgm:pt>
    <dgm:pt modelId="{686AEF21-B953-44CD-BFE9-7776FD9574B3}" type="pres">
      <dgm:prSet presAssocID="{773787AE-A46D-4AB9-8A54-50D908FAA952}" presName="rect3" presStyleLbl="alignAcc1" presStyleIdx="2" presStyleCnt="4"/>
      <dgm:spPr/>
      <dgm:t>
        <a:bodyPr/>
        <a:lstStyle/>
        <a:p>
          <a:endParaRPr lang="ru-RU"/>
        </a:p>
      </dgm:t>
    </dgm:pt>
    <dgm:pt modelId="{08B6623F-0407-41FB-AA11-74FB10492EBB}" type="pres">
      <dgm:prSet presAssocID="{84B9D8B1-F822-4B69-A70F-EA35EADC0408}" presName="vertSpace4" presStyleLbl="node1" presStyleIdx="2" presStyleCnt="4"/>
      <dgm:spPr/>
    </dgm:pt>
    <dgm:pt modelId="{1E7FEB76-406B-4C9D-841A-622258761114}" type="pres">
      <dgm:prSet presAssocID="{84B9D8B1-F822-4B69-A70F-EA35EADC0408}" presName="circle4" presStyleLbl="node1" presStyleIdx="3" presStyleCnt="4"/>
      <dgm:spPr/>
    </dgm:pt>
    <dgm:pt modelId="{BF050FE3-DD8C-49D9-8E87-CCB02C6C234D}" type="pres">
      <dgm:prSet presAssocID="{84B9D8B1-F822-4B69-A70F-EA35EADC0408}" presName="rect4" presStyleLbl="alignAcc1" presStyleIdx="3" presStyleCnt="4"/>
      <dgm:spPr/>
      <dgm:t>
        <a:bodyPr/>
        <a:lstStyle/>
        <a:p>
          <a:endParaRPr lang="ru-RU"/>
        </a:p>
      </dgm:t>
    </dgm:pt>
    <dgm:pt modelId="{0FA7BAAE-7900-4049-A075-58C504F9BECC}" type="pres">
      <dgm:prSet presAssocID="{4B488362-A1F7-44E6-AD52-50B40DF1091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6271F-CCD6-4FA9-BCF7-20A931D884AF}" type="pres">
      <dgm:prSet presAssocID="{5466175C-8C1E-4641-AC1B-06F8009E898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F2DC-C7B2-4171-B781-FC558613F34C}" type="pres">
      <dgm:prSet presAssocID="{773787AE-A46D-4AB9-8A54-50D908FAA95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DF61D-0EE1-4E16-922B-6ED503530843}" type="pres">
      <dgm:prSet presAssocID="{84B9D8B1-F822-4B69-A70F-EA35EADC040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62568-7BE0-4A75-B1EB-F2AE561B6186}" type="presOf" srcId="{9DC7ABD1-6ECC-4E4F-AE7B-6EAC66EACD3A}" destId="{5167A3F1-DD56-4BF5-A8A7-1B037A82B663}" srcOrd="0" destOrd="0" presId="urn:microsoft.com/office/officeart/2005/8/layout/target3"/>
    <dgm:cxn modelId="{06B6721D-F758-451B-B170-FE32D2D6B5C9}" type="presOf" srcId="{5466175C-8C1E-4641-AC1B-06F8009E8989}" destId="{2F83F692-EEFE-4C22-8F12-675CB46544DA}" srcOrd="0" destOrd="0" presId="urn:microsoft.com/office/officeart/2005/8/layout/target3"/>
    <dgm:cxn modelId="{5994B63F-576C-4A8B-96F1-E44A772A90AB}" srcId="{9DC7ABD1-6ECC-4E4F-AE7B-6EAC66EACD3A}" destId="{4B488362-A1F7-44E6-AD52-50B40DF10916}" srcOrd="0" destOrd="0" parTransId="{008D7357-D0D2-46C3-BD26-016192DE76B9}" sibTransId="{F8259E8E-D203-4C37-9262-E501301CD19D}"/>
    <dgm:cxn modelId="{886B02A2-EB8C-4F07-8409-2FF30A175A9D}" type="presOf" srcId="{84B9D8B1-F822-4B69-A70F-EA35EADC0408}" destId="{BF050FE3-DD8C-49D9-8E87-CCB02C6C234D}" srcOrd="0" destOrd="0" presId="urn:microsoft.com/office/officeart/2005/8/layout/target3"/>
    <dgm:cxn modelId="{811BAAA5-2FC6-4190-9B36-FA81CDC89A2D}" type="presOf" srcId="{4B488362-A1F7-44E6-AD52-50B40DF10916}" destId="{FEDC1DFF-910A-4FC4-A5E2-A5646FCA652A}" srcOrd="0" destOrd="0" presId="urn:microsoft.com/office/officeart/2005/8/layout/target3"/>
    <dgm:cxn modelId="{1F41FF84-A9CA-41A3-91F0-9CAA01C87F71}" type="presOf" srcId="{773787AE-A46D-4AB9-8A54-50D908FAA952}" destId="{686AEF21-B953-44CD-BFE9-7776FD9574B3}" srcOrd="0" destOrd="0" presId="urn:microsoft.com/office/officeart/2005/8/layout/target3"/>
    <dgm:cxn modelId="{F6D1FA94-1BA3-4286-8719-6F3D87BF4F27}" type="presOf" srcId="{5466175C-8C1E-4641-AC1B-06F8009E8989}" destId="{3336271F-CCD6-4FA9-BCF7-20A931D884AF}" srcOrd="1" destOrd="0" presId="urn:microsoft.com/office/officeart/2005/8/layout/target3"/>
    <dgm:cxn modelId="{75311E5B-6F97-42E3-A221-24F1185336E2}" type="presOf" srcId="{4B488362-A1F7-44E6-AD52-50B40DF10916}" destId="{0FA7BAAE-7900-4049-A075-58C504F9BECC}" srcOrd="1" destOrd="0" presId="urn:microsoft.com/office/officeart/2005/8/layout/target3"/>
    <dgm:cxn modelId="{733B181B-B2B6-43BF-9C9C-2292C1C5C2CB}" type="presOf" srcId="{773787AE-A46D-4AB9-8A54-50D908FAA952}" destId="{F9D2F2DC-C7B2-4171-B781-FC558613F34C}" srcOrd="1" destOrd="0" presId="urn:microsoft.com/office/officeart/2005/8/layout/target3"/>
    <dgm:cxn modelId="{F86A9988-138B-4E58-98FD-B058E54551CB}" srcId="{9DC7ABD1-6ECC-4E4F-AE7B-6EAC66EACD3A}" destId="{84B9D8B1-F822-4B69-A70F-EA35EADC0408}" srcOrd="3" destOrd="0" parTransId="{83BBCF8A-2F9B-4B2C-9854-78BEE791BC7F}" sibTransId="{F35683C7-F724-4522-951A-44AA8E2793D7}"/>
    <dgm:cxn modelId="{E5DFD446-A190-466F-ADA8-FE95F072317A}" srcId="{9DC7ABD1-6ECC-4E4F-AE7B-6EAC66EACD3A}" destId="{773787AE-A46D-4AB9-8A54-50D908FAA952}" srcOrd="2" destOrd="0" parTransId="{CC8B992E-403F-41CF-BDEF-6C8F8D412DE5}" sibTransId="{94711F72-E47B-4F91-86D1-2A7BF3746EE8}"/>
    <dgm:cxn modelId="{760EA3B3-1EE0-4EC8-9D9B-5C0596BF928E}" type="presOf" srcId="{84B9D8B1-F822-4B69-A70F-EA35EADC0408}" destId="{9CBDF61D-0EE1-4E16-922B-6ED503530843}" srcOrd="1" destOrd="0" presId="urn:microsoft.com/office/officeart/2005/8/layout/target3"/>
    <dgm:cxn modelId="{98755FCE-358D-46FB-A171-2A36F9584C52}" srcId="{9DC7ABD1-6ECC-4E4F-AE7B-6EAC66EACD3A}" destId="{5466175C-8C1E-4641-AC1B-06F8009E8989}" srcOrd="1" destOrd="0" parTransId="{935983D7-C3C7-46AE-A68A-41099F4C19A3}" sibTransId="{FD0D0244-113F-4A58-A733-3B44FA75136A}"/>
    <dgm:cxn modelId="{A6030465-848D-445D-9847-ABA5D3D90A3B}" type="presParOf" srcId="{5167A3F1-DD56-4BF5-A8A7-1B037A82B663}" destId="{8B43FBB3-D510-4DCD-875C-7F6002C94840}" srcOrd="0" destOrd="0" presId="urn:microsoft.com/office/officeart/2005/8/layout/target3"/>
    <dgm:cxn modelId="{2397BD1A-FDD5-4A0D-90AE-A1EB75A23F3A}" type="presParOf" srcId="{5167A3F1-DD56-4BF5-A8A7-1B037A82B663}" destId="{AF7828C7-56DC-4258-9ADA-66394E72DB8C}" srcOrd="1" destOrd="0" presId="urn:microsoft.com/office/officeart/2005/8/layout/target3"/>
    <dgm:cxn modelId="{14EEA51B-FC1F-4367-89C9-E2AF168A35BF}" type="presParOf" srcId="{5167A3F1-DD56-4BF5-A8A7-1B037A82B663}" destId="{FEDC1DFF-910A-4FC4-A5E2-A5646FCA652A}" srcOrd="2" destOrd="0" presId="urn:microsoft.com/office/officeart/2005/8/layout/target3"/>
    <dgm:cxn modelId="{C0F454C9-BF8A-4B97-B0CD-762ECE0EE3A5}" type="presParOf" srcId="{5167A3F1-DD56-4BF5-A8A7-1B037A82B663}" destId="{9C27A3FD-CCE6-46C5-B68B-81C2B347CB06}" srcOrd="3" destOrd="0" presId="urn:microsoft.com/office/officeart/2005/8/layout/target3"/>
    <dgm:cxn modelId="{43088BDE-2C3F-4400-86EC-F50AD892ACCD}" type="presParOf" srcId="{5167A3F1-DD56-4BF5-A8A7-1B037A82B663}" destId="{087478E4-8CDB-404D-A2F7-FBA34A6D0440}" srcOrd="4" destOrd="0" presId="urn:microsoft.com/office/officeart/2005/8/layout/target3"/>
    <dgm:cxn modelId="{44D40CB6-1DD8-427D-934A-766351B6E3AD}" type="presParOf" srcId="{5167A3F1-DD56-4BF5-A8A7-1B037A82B663}" destId="{2F83F692-EEFE-4C22-8F12-675CB46544DA}" srcOrd="5" destOrd="0" presId="urn:microsoft.com/office/officeart/2005/8/layout/target3"/>
    <dgm:cxn modelId="{8AD032E8-CB79-4BB6-B332-3DE03AF6F430}" type="presParOf" srcId="{5167A3F1-DD56-4BF5-A8A7-1B037A82B663}" destId="{F1346167-E78F-426A-9A09-21D31F605448}" srcOrd="6" destOrd="0" presId="urn:microsoft.com/office/officeart/2005/8/layout/target3"/>
    <dgm:cxn modelId="{46AE2F06-5355-4272-A473-FC84881E3C5B}" type="presParOf" srcId="{5167A3F1-DD56-4BF5-A8A7-1B037A82B663}" destId="{21720954-788B-46D2-9703-82746E2796F9}" srcOrd="7" destOrd="0" presId="urn:microsoft.com/office/officeart/2005/8/layout/target3"/>
    <dgm:cxn modelId="{7999DB03-1B68-4D13-962C-30200E041871}" type="presParOf" srcId="{5167A3F1-DD56-4BF5-A8A7-1B037A82B663}" destId="{686AEF21-B953-44CD-BFE9-7776FD9574B3}" srcOrd="8" destOrd="0" presId="urn:microsoft.com/office/officeart/2005/8/layout/target3"/>
    <dgm:cxn modelId="{58918763-A38A-4565-963E-54B09D738DA4}" type="presParOf" srcId="{5167A3F1-DD56-4BF5-A8A7-1B037A82B663}" destId="{08B6623F-0407-41FB-AA11-74FB10492EBB}" srcOrd="9" destOrd="0" presId="urn:microsoft.com/office/officeart/2005/8/layout/target3"/>
    <dgm:cxn modelId="{8CF704F1-43E5-4E34-A2F3-A7E98825D85A}" type="presParOf" srcId="{5167A3F1-DD56-4BF5-A8A7-1B037A82B663}" destId="{1E7FEB76-406B-4C9D-841A-622258761114}" srcOrd="10" destOrd="0" presId="urn:microsoft.com/office/officeart/2005/8/layout/target3"/>
    <dgm:cxn modelId="{D2C9A5FD-CE47-4B16-9FB7-6C5672A87F09}" type="presParOf" srcId="{5167A3F1-DD56-4BF5-A8A7-1B037A82B663}" destId="{BF050FE3-DD8C-49D9-8E87-CCB02C6C234D}" srcOrd="11" destOrd="0" presId="urn:microsoft.com/office/officeart/2005/8/layout/target3"/>
    <dgm:cxn modelId="{244A2659-FFDB-4396-AA38-5E33C77F1772}" type="presParOf" srcId="{5167A3F1-DD56-4BF5-A8A7-1B037A82B663}" destId="{0FA7BAAE-7900-4049-A075-58C504F9BECC}" srcOrd="12" destOrd="0" presId="urn:microsoft.com/office/officeart/2005/8/layout/target3"/>
    <dgm:cxn modelId="{75D11048-E02E-4905-9E2C-79DF573700CD}" type="presParOf" srcId="{5167A3F1-DD56-4BF5-A8A7-1B037A82B663}" destId="{3336271F-CCD6-4FA9-BCF7-20A931D884AF}" srcOrd="13" destOrd="0" presId="urn:microsoft.com/office/officeart/2005/8/layout/target3"/>
    <dgm:cxn modelId="{7B251332-39D4-48AC-BF5E-DB1355F1FC5B}" type="presParOf" srcId="{5167A3F1-DD56-4BF5-A8A7-1B037A82B663}" destId="{F9D2F2DC-C7B2-4171-B781-FC558613F34C}" srcOrd="14" destOrd="0" presId="urn:microsoft.com/office/officeart/2005/8/layout/target3"/>
    <dgm:cxn modelId="{C91E52F5-3D4A-4191-B40F-B93868858B9E}" type="presParOf" srcId="{5167A3F1-DD56-4BF5-A8A7-1B037A82B663}" destId="{9CBDF61D-0EE1-4E16-922B-6ED50353084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3FBB3-D510-4DCD-875C-7F6002C94840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DC1DFF-910A-4FC4-A5E2-A5646FCA652A}">
      <dsp:nvSpPr>
        <dsp:cNvPr id="0" name=""/>
        <dsp:cNvSpPr/>
      </dsp:nvSpPr>
      <dsp:spPr>
        <a:xfrm>
          <a:off x="2032000" y="0"/>
          <a:ext cx="6724285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5">
                  <a:lumMod val="75000"/>
                </a:schemeClr>
              </a:solidFill>
              <a:effectLst/>
            </a:rPr>
            <a:t>Информирование</a:t>
          </a:r>
          <a:endParaRPr lang="ru-RU" sz="3000" b="1" kern="1200" dirty="0">
            <a:solidFill>
              <a:schemeClr val="accent5">
                <a:lumMod val="75000"/>
              </a:schemeClr>
            </a:solidFill>
            <a:effectLst/>
          </a:endParaRPr>
        </a:p>
      </dsp:txBody>
      <dsp:txXfrm>
        <a:off x="2032000" y="0"/>
        <a:ext cx="6724285" cy="863599"/>
      </dsp:txXfrm>
    </dsp:sp>
    <dsp:sp modelId="{087478E4-8CDB-404D-A2F7-FBA34A6D0440}">
      <dsp:nvSpPr>
        <dsp:cNvPr id="0" name=""/>
        <dsp:cNvSpPr/>
      </dsp:nvSpPr>
      <dsp:spPr>
        <a:xfrm>
          <a:off x="533399" y="863599"/>
          <a:ext cx="2997200" cy="2997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3F692-EEFE-4C22-8F12-675CB46544DA}">
      <dsp:nvSpPr>
        <dsp:cNvPr id="0" name=""/>
        <dsp:cNvSpPr/>
      </dsp:nvSpPr>
      <dsp:spPr>
        <a:xfrm>
          <a:off x="2032000" y="863599"/>
          <a:ext cx="6724285" cy="299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3">
                  <a:lumMod val="75000"/>
                </a:schemeClr>
              </a:solidFill>
            </a:rPr>
            <a:t>Обобщение правоприменительной практики</a:t>
          </a:r>
          <a:endParaRPr lang="ru-RU" sz="32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032000" y="863599"/>
        <a:ext cx="6724285" cy="863600"/>
      </dsp:txXfrm>
    </dsp:sp>
    <dsp:sp modelId="{21720954-788B-46D2-9703-82746E2796F9}">
      <dsp:nvSpPr>
        <dsp:cNvPr id="0" name=""/>
        <dsp:cNvSpPr/>
      </dsp:nvSpPr>
      <dsp:spPr>
        <a:xfrm>
          <a:off x="1066800" y="1727199"/>
          <a:ext cx="1930400" cy="1930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6AEF21-B953-44CD-BFE9-7776FD9574B3}">
      <dsp:nvSpPr>
        <dsp:cNvPr id="0" name=""/>
        <dsp:cNvSpPr/>
      </dsp:nvSpPr>
      <dsp:spPr>
        <a:xfrm>
          <a:off x="2032000" y="1727199"/>
          <a:ext cx="6724285" cy="193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75000"/>
                </a:schemeClr>
              </a:solidFill>
            </a:rPr>
            <a:t>Консультирование</a:t>
          </a:r>
          <a:endParaRPr lang="ru-RU" sz="26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032000" y="1727199"/>
        <a:ext cx="6724285" cy="863600"/>
      </dsp:txXfrm>
    </dsp:sp>
    <dsp:sp modelId="{1E7FEB76-406B-4C9D-841A-622258761114}">
      <dsp:nvSpPr>
        <dsp:cNvPr id="0" name=""/>
        <dsp:cNvSpPr/>
      </dsp:nvSpPr>
      <dsp:spPr>
        <a:xfrm>
          <a:off x="1600200" y="2590799"/>
          <a:ext cx="863600" cy="863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050FE3-DD8C-49D9-8E87-CCB02C6C234D}">
      <dsp:nvSpPr>
        <dsp:cNvPr id="0" name=""/>
        <dsp:cNvSpPr/>
      </dsp:nvSpPr>
      <dsp:spPr>
        <a:xfrm>
          <a:off x="2032000" y="2590799"/>
          <a:ext cx="6724285" cy="86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2">
                  <a:lumMod val="75000"/>
                </a:schemeClr>
              </a:solidFill>
            </a:rPr>
            <a:t>Объявление предостережений</a:t>
          </a:r>
          <a:endParaRPr lang="ru-RU" sz="28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032000" y="2590799"/>
        <a:ext cx="6724285" cy="863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316398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/>
            <a:r>
              <a:rPr lang="ru-RU" sz="3600" b="1" dirty="0" smtClean="0">
                <a:solidFill>
                  <a:srgbClr val="000099"/>
                </a:solidFill>
              </a:rPr>
              <a:t>О профилактике нарушений</a:t>
            </a:r>
          </a:p>
          <a:p>
            <a:pPr algn="ctr" fontAlgn="base"/>
            <a:r>
              <a:rPr lang="ru-RU" sz="3600" b="1" dirty="0" smtClean="0">
                <a:solidFill>
                  <a:srgbClr val="000099"/>
                </a:solidFill>
              </a:rPr>
              <a:t>обязательных требований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500431" y="6516947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Ульяновск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01319" y="4598581"/>
            <a:ext cx="435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err="1" smtClean="0">
                <a:solidFill>
                  <a:srgbClr val="002060"/>
                </a:solidFill>
              </a:rPr>
              <a:t>Позапарьева</a:t>
            </a:r>
            <a:r>
              <a:rPr lang="ru-RU" b="1" i="1" dirty="0" smtClean="0">
                <a:solidFill>
                  <a:srgbClr val="002060"/>
                </a:solidFill>
              </a:rPr>
              <a:t> Татьяна Николаевна,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dirty="0" smtClean="0"/>
              <a:t>заместитель </a:t>
            </a:r>
            <a:r>
              <a:rPr lang="ru-RU" dirty="0"/>
              <a:t>директора </a:t>
            </a:r>
            <a:r>
              <a:rPr lang="ru-RU" dirty="0" smtClean="0"/>
              <a:t>департамента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надзору </a:t>
            </a:r>
            <a:r>
              <a:rPr lang="ru-RU" dirty="0" smtClean="0"/>
              <a:t>и </a:t>
            </a:r>
            <a:r>
              <a:rPr lang="ru-RU" dirty="0"/>
              <a:t>контролю в сфере образования </a:t>
            </a:r>
            <a:r>
              <a:rPr lang="ru-RU" dirty="0" smtClean="0"/>
              <a:t>Министерства просвещения </a:t>
            </a:r>
            <a:r>
              <a:rPr lang="ru-RU" dirty="0"/>
              <a:t>и воспитания Ульяновской области</a:t>
            </a:r>
          </a:p>
          <a:p>
            <a:endParaRPr lang="ru-RU" dirty="0"/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480814" y="6190480"/>
            <a:ext cx="2143140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10 декабря 2020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1840" y="620688"/>
            <a:ext cx="60121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Нормативно-правовое </a:t>
            </a:r>
            <a:r>
              <a:rPr lang="ru-RU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регулирование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31840" y="1052736"/>
            <a:ext cx="5869317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26.12.2008 №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294-ФЗ</a:t>
            </a:r>
            <a:b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О защите прав юридических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b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предпринимателей</a:t>
            </a:r>
            <a:b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осуществлении государственного контроля (надзора) и муниципального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контроля»</a:t>
            </a:r>
            <a:endParaRPr lang="ru-RU" sz="2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131840" y="2818671"/>
            <a:ext cx="586931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остановление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26.12.2018 № 1680 «Об 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актами»</a:t>
            </a:r>
            <a:endParaRPr lang="ru-RU" sz="2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121539" y="5489937"/>
            <a:ext cx="587961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закон от 31.07.2020 № 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248-ФЗ</a:t>
            </a:r>
            <a:b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О государственном контроле (надзоре</a:t>
            </a: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муниципальном контроле в Российской Федерации»)</a:t>
            </a:r>
            <a:endParaRPr lang="ru-RU" sz="2000" dirty="0"/>
          </a:p>
        </p:txBody>
      </p:sp>
      <p:pic>
        <p:nvPicPr>
          <p:cNvPr id="1026" name="Picture 2" descr="Обобщение практики по устройству полов в жилых и общественных здания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0362">
            <a:off x="413193" y="927959"/>
            <a:ext cx="1796373" cy="28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5" t="2656" r="8755"/>
          <a:stretch/>
        </p:blipFill>
        <p:spPr bwMode="auto">
          <a:xfrm>
            <a:off x="944669" y="2493940"/>
            <a:ext cx="2001315" cy="32455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5046">
            <a:off x="289551" y="3753163"/>
            <a:ext cx="2046442" cy="289379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5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764704"/>
            <a:ext cx="529778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программы профилактики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3204" y="1344433"/>
            <a:ext cx="77276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состояния подконтрольной </a:t>
            </a:r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среды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7624" y="3212976"/>
            <a:ext cx="772763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ea typeface="Arial Unicode MS"/>
              </a:rPr>
              <a:t>Программные </a:t>
            </a:r>
            <a:r>
              <a:rPr lang="ru-RU" sz="2400" dirty="0" smtClean="0">
                <a:ea typeface="Arial Unicode MS"/>
              </a:rPr>
              <a:t>мероприятия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197761" y="2263348"/>
            <a:ext cx="772308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a typeface="Arial Unicode MS"/>
              </a:rPr>
              <a:t>Цели и задачи профилактической </a:t>
            </a:r>
            <a:r>
              <a:rPr lang="ru-RU" sz="2400" dirty="0" smtClean="0">
                <a:ea typeface="Arial Unicode MS"/>
              </a:rPr>
              <a:t>работы</a:t>
            </a:r>
            <a:endParaRPr lang="ru-RU" sz="2400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125199" y="1183052"/>
            <a:ext cx="947218" cy="773217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199151" y="4051987"/>
            <a:ext cx="772169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программы </a:t>
            </a:r>
          </a:p>
        </p:txBody>
      </p:sp>
      <p:sp>
        <p:nvSpPr>
          <p:cNvPr id="49" name="Пятиугольник 48"/>
          <p:cNvSpPr/>
          <p:nvPr/>
        </p:nvSpPr>
        <p:spPr>
          <a:xfrm>
            <a:off x="125199" y="5719588"/>
            <a:ext cx="947218" cy="773217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ятиугольник 51"/>
          <p:cNvSpPr/>
          <p:nvPr/>
        </p:nvSpPr>
        <p:spPr>
          <a:xfrm>
            <a:off x="125199" y="3899851"/>
            <a:ext cx="947218" cy="773217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ятиугольник 52"/>
          <p:cNvSpPr/>
          <p:nvPr/>
        </p:nvSpPr>
        <p:spPr>
          <a:xfrm>
            <a:off x="125199" y="4816925"/>
            <a:ext cx="947218" cy="773217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ятиугольник 50"/>
          <p:cNvSpPr/>
          <p:nvPr/>
        </p:nvSpPr>
        <p:spPr>
          <a:xfrm>
            <a:off x="125199" y="3005803"/>
            <a:ext cx="947218" cy="773217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1193205" y="4981092"/>
            <a:ext cx="772763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реализации </a:t>
            </a:r>
            <a:r>
              <a:rPr 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125199" y="2090653"/>
            <a:ext cx="947218" cy="77321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193205" y="5828123"/>
            <a:ext cx="772763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реализации </a:t>
            </a:r>
            <a:r>
              <a:rPr 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9988" y="11782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9988" y="206741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1570" y="300910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4603" y="38517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9988" y="483631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51570" y="5712079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24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692696"/>
            <a:ext cx="443368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Цели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профилактической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работы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 rot="5400000">
            <a:off x="82565" y="1197035"/>
            <a:ext cx="930669" cy="849185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971600" y="1124744"/>
            <a:ext cx="793443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П</a:t>
            </a:r>
            <a:r>
              <a:rPr lang="ru-RU" b="1" dirty="0" smtClean="0"/>
              <a:t>редотвращение </a:t>
            </a:r>
            <a:r>
              <a:rPr lang="ru-RU" b="1" dirty="0"/>
              <a:t>рисков причинения вреда </a:t>
            </a:r>
            <a:r>
              <a:rPr lang="ru-RU" dirty="0"/>
              <a:t>охраняемым законом </a:t>
            </a:r>
            <a:r>
              <a:rPr lang="ru-RU" dirty="0" smtClean="0"/>
              <a:t>ценностям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сфере образования</a:t>
            </a:r>
            <a:endParaRPr lang="ru-RU" sz="1700" dirty="0"/>
          </a:p>
        </p:txBody>
      </p:sp>
      <p:sp>
        <p:nvSpPr>
          <p:cNvPr id="34" name="TextBox 33"/>
          <p:cNvSpPr txBox="1"/>
          <p:nvPr/>
        </p:nvSpPr>
        <p:spPr>
          <a:xfrm>
            <a:off x="971600" y="2204864"/>
            <a:ext cx="7934435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П</a:t>
            </a:r>
            <a:r>
              <a:rPr lang="ru-RU" b="1" dirty="0" smtClean="0"/>
              <a:t>редупреждение </a:t>
            </a:r>
            <a:r>
              <a:rPr lang="ru-RU" b="1" dirty="0"/>
              <a:t>нарушений обязательных требований</a:t>
            </a:r>
            <a:r>
              <a:rPr lang="ru-RU" dirty="0"/>
              <a:t>, соблюдение которых оценивается при проведении мероприятий по федеральному государственному контролю качества образования, по федеральному государственному контролю надзору в сфере образования, по лицензионному контролю за образовательной </a:t>
            </a:r>
            <a:r>
              <a:rPr lang="ru-RU" dirty="0" smtClean="0"/>
              <a:t>деятельностью</a:t>
            </a:r>
            <a:endParaRPr lang="ru-RU" sz="1700" dirty="0"/>
          </a:p>
        </p:txBody>
      </p:sp>
      <p:sp>
        <p:nvSpPr>
          <p:cNvPr id="35" name="TextBox 34"/>
          <p:cNvSpPr txBox="1"/>
          <p:nvPr/>
        </p:nvSpPr>
        <p:spPr>
          <a:xfrm>
            <a:off x="971600" y="3933056"/>
            <a:ext cx="7920881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/>
              <a:t>создание условий для доведения обязательных </a:t>
            </a:r>
            <a:r>
              <a:rPr lang="ru-RU" b="1" dirty="0" smtClean="0"/>
              <a:t>требований</a:t>
            </a:r>
            <a:br>
              <a:rPr lang="ru-RU" b="1" dirty="0" smtClean="0"/>
            </a:br>
            <a:r>
              <a:rPr lang="ru-RU" b="1" dirty="0" smtClean="0"/>
              <a:t>до контролируемых </a:t>
            </a:r>
            <a:r>
              <a:rPr lang="ru-RU" b="1" dirty="0"/>
              <a:t>лиц</a:t>
            </a:r>
            <a:r>
              <a:rPr lang="ru-RU" dirty="0"/>
              <a:t>, повышение информированности о </a:t>
            </a:r>
            <a:r>
              <a:rPr lang="ru-RU" dirty="0" smtClean="0"/>
              <a:t>способах</a:t>
            </a:r>
            <a:br>
              <a:rPr lang="ru-RU" dirty="0" smtClean="0"/>
            </a:br>
            <a:r>
              <a:rPr lang="ru-RU" dirty="0" smtClean="0"/>
              <a:t>их соблюдения</a:t>
            </a:r>
            <a:endParaRPr lang="ru-RU" dirty="0"/>
          </a:p>
        </p:txBody>
      </p:sp>
      <p:sp>
        <p:nvSpPr>
          <p:cNvPr id="36" name="Пятиугольник 35"/>
          <p:cNvSpPr/>
          <p:nvPr/>
        </p:nvSpPr>
        <p:spPr>
          <a:xfrm rot="5400000">
            <a:off x="107506" y="4005066"/>
            <a:ext cx="936099" cy="792088"/>
          </a:xfrm>
          <a:prstGeom prst="homePlate">
            <a:avLst>
              <a:gd name="adj" fmla="val 5349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/>
          <p:cNvSpPr/>
          <p:nvPr/>
        </p:nvSpPr>
        <p:spPr>
          <a:xfrm rot="5400000">
            <a:off x="82565" y="2245606"/>
            <a:ext cx="930669" cy="849185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35388" y="224739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2899" y="1156675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3528" y="3933056"/>
            <a:ext cx="438399" cy="773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ятиугольник 40"/>
          <p:cNvSpPr/>
          <p:nvPr/>
        </p:nvSpPr>
        <p:spPr>
          <a:xfrm rot="5400000">
            <a:off x="81672" y="5367920"/>
            <a:ext cx="930669" cy="849185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967349" y="5320786"/>
            <a:ext cx="792764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b="1" dirty="0"/>
              <a:t>обеспечение результативности и эффективности</a:t>
            </a:r>
            <a:r>
              <a:rPr lang="ru-RU" dirty="0"/>
              <a:t> государственного контроля (надзора) в сфере образования, лицензионного контроля за образовательной деятельностью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8115" y="531534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16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4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6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18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908720"/>
            <a:ext cx="9144000" cy="6771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Профилактические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мероприятия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включённые в Программу профилактики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567550618"/>
              </p:ext>
            </p:extLst>
          </p:nvPr>
        </p:nvGraphicFramePr>
        <p:xfrm>
          <a:off x="179512" y="1628800"/>
          <a:ext cx="87562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9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17"/>
          <p:cNvGrpSpPr/>
          <p:nvPr/>
        </p:nvGrpSpPr>
        <p:grpSpPr>
          <a:xfrm>
            <a:off x="0" y="0"/>
            <a:ext cx="9001156" cy="1017375"/>
            <a:chOff x="0" y="0"/>
            <a:chExt cx="12002530" cy="1017375"/>
          </a:xfrm>
        </p:grpSpPr>
        <p:grpSp>
          <p:nvGrpSpPr>
            <p:cNvPr id="22" name="Группа 13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29" name="Прямоугольник 2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Прямоугольный треугольник 29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3" name="Группа 16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27" name="Прямоугольный треугольник 26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24" name="Группа 19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25" name="Прямоугольник 24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6" name="Прямоугольный треугольник 25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 flipV="1">
            <a:off x="0" y="5840625"/>
            <a:ext cx="8771373" cy="1017375"/>
            <a:chOff x="0" y="0"/>
            <a:chExt cx="12002532" cy="1017375"/>
          </a:xfrm>
        </p:grpSpPr>
        <p:grpSp>
          <p:nvGrpSpPr>
            <p:cNvPr id="5" name="Группа 10"/>
            <p:cNvGrpSpPr/>
            <p:nvPr/>
          </p:nvGrpSpPr>
          <p:grpSpPr>
            <a:xfrm>
              <a:off x="0" y="659028"/>
              <a:ext cx="5923005" cy="358347"/>
              <a:chOff x="0" y="0"/>
              <a:chExt cx="11895438" cy="398562"/>
            </a:xfrm>
          </p:grpSpPr>
          <p:sp>
            <p:nvSpPr>
              <p:cNvPr id="12" name="Прямоугольник 11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Прямоугольный треугольник 12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6" name="Группа 6"/>
            <p:cNvGrpSpPr/>
            <p:nvPr/>
          </p:nvGrpSpPr>
          <p:grpSpPr>
            <a:xfrm>
              <a:off x="0" y="0"/>
              <a:ext cx="11895438" cy="395416"/>
              <a:chOff x="0" y="0"/>
              <a:chExt cx="11895438" cy="398562"/>
            </a:xfrm>
          </p:grpSpPr>
          <p:sp>
            <p:nvSpPr>
              <p:cNvPr id="10" name="Прямоугольник 3"/>
              <p:cNvSpPr/>
              <p:nvPr/>
            </p:nvSpPr>
            <p:spPr>
              <a:xfrm flipV="1">
                <a:off x="0" y="3146"/>
                <a:ext cx="8865316" cy="395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ый треугольник 4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7" name="Группа 7"/>
            <p:cNvGrpSpPr/>
            <p:nvPr/>
          </p:nvGrpSpPr>
          <p:grpSpPr>
            <a:xfrm>
              <a:off x="0" y="333633"/>
              <a:ext cx="12002532" cy="358347"/>
              <a:chOff x="0" y="0"/>
              <a:chExt cx="11895438" cy="398562"/>
            </a:xfrm>
          </p:grpSpPr>
          <p:sp>
            <p:nvSpPr>
              <p:cNvPr id="8" name="Прямоугольный треугольник 7"/>
              <p:cNvSpPr/>
              <p:nvPr/>
            </p:nvSpPr>
            <p:spPr>
              <a:xfrm flipV="1">
                <a:off x="8865316" y="0"/>
                <a:ext cx="3030122" cy="396000"/>
              </a:xfrm>
              <a:prstGeom prst="rt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 flipV="1">
                <a:off x="0" y="3146"/>
                <a:ext cx="8889429" cy="395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pic>
        <p:nvPicPr>
          <p:cNvPr id="14" name="Picture 2" descr="G:\Архив 20.07.2015\РАЗНОЕ\СТАРОЕ\картинки\Герб Ульяновской области\Герб Ульяновской област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96" y="44624"/>
            <a:ext cx="714380" cy="675089"/>
          </a:xfrm>
          <a:prstGeom prst="rect">
            <a:avLst/>
          </a:prstGeom>
          <a:noFill/>
        </p:spPr>
      </p:pic>
      <p:sp>
        <p:nvSpPr>
          <p:cNvPr id="15" name="Текст 2"/>
          <p:cNvSpPr txBox="1">
            <a:spLocks/>
          </p:cNvSpPr>
          <p:nvPr/>
        </p:nvSpPr>
        <p:spPr>
          <a:xfrm>
            <a:off x="425746" y="0"/>
            <a:ext cx="7458622" cy="327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Министерство просвещения и воспитания Ульяновской области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344358"/>
            <a:ext cx="8112186" cy="29418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80000"/>
              </a:lnSpc>
            </a:pPr>
            <a:r>
              <a:rPr lang="ru-RU" sz="1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422A8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Департамент по надзору и контролю в сфере образования</a:t>
            </a:r>
            <a:endParaRPr lang="ru-RU" sz="16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9512" y="620688"/>
            <a:ext cx="8250108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контрольно-надзорной деятельности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1099150"/>
            <a:ext cx="701942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Государственный контроль (надзор) в сфере образования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40224"/>
            <a:ext cx="84969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</a:rPr>
              <a:t>Деятельность департамента по надзору и контролю в сфере образования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3848" y="2204864"/>
            <a:ext cx="29523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</a:rPr>
              <a:t>Выявление НОТ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56176" y="2204864"/>
            <a:ext cx="26642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Пресечение НОТ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2204864"/>
            <a:ext cx="288466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Предупреждение НОТ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916" y="3128156"/>
            <a:ext cx="1595025" cy="14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sz="1100" dirty="0" smtClean="0"/>
          </a:p>
          <a:p>
            <a:pPr algn="ctr"/>
            <a:r>
              <a:rPr lang="ru-RU" dirty="0" smtClean="0"/>
              <a:t>Профилактика</a:t>
            </a:r>
          </a:p>
          <a:p>
            <a:pPr algn="ctr"/>
            <a:r>
              <a:rPr lang="ru-RU" dirty="0" smtClean="0"/>
              <a:t>НОТ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3140968"/>
            <a:ext cx="1561428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dirty="0" smtClean="0"/>
          </a:p>
          <a:p>
            <a:pPr algn="ctr"/>
            <a:r>
              <a:rPr lang="ru-RU" dirty="0" smtClean="0"/>
              <a:t>Оценка соблюдения обязательных требований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3140968"/>
            <a:ext cx="1343924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sz="1100" dirty="0"/>
          </a:p>
          <a:p>
            <a:pPr algn="ctr"/>
            <a:r>
              <a:rPr lang="ru-RU" dirty="0" smtClean="0"/>
              <a:t>Выявление</a:t>
            </a:r>
          </a:p>
          <a:p>
            <a:pPr algn="ctr"/>
            <a:r>
              <a:rPr lang="ru-RU" dirty="0" smtClean="0"/>
              <a:t>НОТ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3140968"/>
            <a:ext cx="1802225" cy="14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Меры</a:t>
            </a:r>
          </a:p>
          <a:p>
            <a:pPr algn="ctr"/>
            <a:r>
              <a:rPr lang="ru-RU" dirty="0" smtClean="0"/>
              <a:t>ответственности</a:t>
            </a:r>
          </a:p>
          <a:p>
            <a:pPr algn="ctr"/>
            <a:r>
              <a:rPr lang="ru-RU" dirty="0" smtClean="0"/>
              <a:t>за нарушение</a:t>
            </a:r>
          </a:p>
          <a:p>
            <a:pPr algn="ctr"/>
            <a:r>
              <a:rPr lang="ru-RU" dirty="0" smtClean="0"/>
              <a:t>обязательных</a:t>
            </a:r>
          </a:p>
          <a:p>
            <a:pPr algn="ctr"/>
            <a:r>
              <a:rPr lang="ru-RU" dirty="0" smtClean="0"/>
              <a:t>требований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603060" y="3116841"/>
            <a:ext cx="1428020" cy="144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Устранение</a:t>
            </a:r>
          </a:p>
          <a:p>
            <a:pPr algn="ctr"/>
            <a:r>
              <a:rPr lang="ru-RU" dirty="0"/>
              <a:t>п</a:t>
            </a:r>
            <a:r>
              <a:rPr lang="ru-RU" dirty="0" smtClean="0"/>
              <a:t>оследствий</a:t>
            </a:r>
          </a:p>
          <a:p>
            <a:pPr algn="ctr"/>
            <a:r>
              <a:rPr lang="ru-RU" dirty="0" smtClean="0"/>
              <a:t>НОТ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5157192"/>
            <a:ext cx="871296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7030A0"/>
                </a:solidFill>
              </a:rPr>
              <a:t>Результативность контроль-надзорной деятельности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9592" y="6095037"/>
            <a:ext cx="770485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Результативность образовательной деятельности</a:t>
            </a:r>
          </a:p>
          <a:p>
            <a:pPr algn="ctr"/>
            <a:r>
              <a:rPr lang="ru-RU" b="1" dirty="0" smtClean="0"/>
              <a:t>(повышение качества образования)</a:t>
            </a:r>
            <a:endParaRPr lang="ru-RU" b="1" dirty="0"/>
          </a:p>
        </p:txBody>
      </p:sp>
      <p:cxnSp>
        <p:nvCxnSpPr>
          <p:cNvPr id="39" name="Прямая со стрелкой 38"/>
          <p:cNvCxnSpPr>
            <a:stCxn id="16" idx="2"/>
          </p:cNvCxnSpPr>
          <p:nvPr/>
        </p:nvCxnSpPr>
        <p:spPr>
          <a:xfrm flipH="1">
            <a:off x="2904444" y="2574196"/>
            <a:ext cx="1775568" cy="531049"/>
          </a:xfrm>
          <a:prstGeom prst="straightConnector1">
            <a:avLst/>
          </a:prstGeom>
          <a:ln w="63500">
            <a:solidFill>
              <a:srgbClr val="3333CC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6" idx="2"/>
            <a:endCxn id="20" idx="0"/>
          </p:cNvCxnSpPr>
          <p:nvPr/>
        </p:nvCxnSpPr>
        <p:spPr>
          <a:xfrm>
            <a:off x="4680012" y="2574196"/>
            <a:ext cx="59894" cy="566772"/>
          </a:xfrm>
          <a:prstGeom prst="straightConnector1">
            <a:avLst/>
          </a:prstGeom>
          <a:ln w="6350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6804248" y="2564904"/>
            <a:ext cx="144016" cy="57606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35" idx="0"/>
          </p:cNvCxnSpPr>
          <p:nvPr/>
        </p:nvCxnSpPr>
        <p:spPr>
          <a:xfrm>
            <a:off x="6948264" y="2636912"/>
            <a:ext cx="1368806" cy="47992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261155" y="2600812"/>
            <a:ext cx="0" cy="479152"/>
          </a:xfrm>
          <a:prstGeom prst="straightConnector1">
            <a:avLst/>
          </a:prstGeom>
          <a:ln w="63500">
            <a:solidFill>
              <a:srgbClr val="0066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Стрелка вниз 59"/>
          <p:cNvSpPr/>
          <p:nvPr/>
        </p:nvSpPr>
        <p:spPr>
          <a:xfrm>
            <a:off x="4067944" y="5517232"/>
            <a:ext cx="1008112" cy="57606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Штриховая стрелка вправо 74"/>
          <p:cNvSpPr/>
          <p:nvPr/>
        </p:nvSpPr>
        <p:spPr>
          <a:xfrm rot="5400000">
            <a:off x="971600" y="4725144"/>
            <a:ext cx="576064" cy="288032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Штриховая стрелка вправо 75"/>
          <p:cNvSpPr/>
          <p:nvPr/>
        </p:nvSpPr>
        <p:spPr>
          <a:xfrm rot="5400000">
            <a:off x="2771800" y="4725144"/>
            <a:ext cx="576064" cy="288032"/>
          </a:xfrm>
          <a:prstGeom prst="stripedRigh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Штриховая стрелка вправо 77"/>
          <p:cNvSpPr/>
          <p:nvPr/>
        </p:nvSpPr>
        <p:spPr>
          <a:xfrm rot="5400000">
            <a:off x="4499992" y="4725144"/>
            <a:ext cx="576064" cy="288032"/>
          </a:xfrm>
          <a:prstGeom prst="stripedRightArrow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Штриховая стрелка вправо 78"/>
          <p:cNvSpPr/>
          <p:nvPr/>
        </p:nvSpPr>
        <p:spPr>
          <a:xfrm rot="5400000">
            <a:off x="6228184" y="4725144"/>
            <a:ext cx="576064" cy="288032"/>
          </a:xfrm>
          <a:prstGeom prst="stripedRightArrow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Штриховая стрелка вправо 79"/>
          <p:cNvSpPr/>
          <p:nvPr/>
        </p:nvSpPr>
        <p:spPr>
          <a:xfrm rot="5400000">
            <a:off x="8028384" y="4725144"/>
            <a:ext cx="576064" cy="288032"/>
          </a:xfrm>
          <a:prstGeom prst="stripedRightArrow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трелка вниз 88"/>
          <p:cNvSpPr/>
          <p:nvPr/>
        </p:nvSpPr>
        <p:spPr>
          <a:xfrm>
            <a:off x="4139952" y="1484784"/>
            <a:ext cx="720080" cy="360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322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Calibri</vt:lpstr>
      <vt:lpstr>Century Gothic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Михеева</dc:creator>
  <cp:lastModifiedBy>Ольга Филиппова</cp:lastModifiedBy>
  <cp:revision>215</cp:revision>
  <dcterms:created xsi:type="dcterms:W3CDTF">2019-10-16T15:33:10Z</dcterms:created>
  <dcterms:modified xsi:type="dcterms:W3CDTF">2020-12-09T13:18:11Z</dcterms:modified>
</cp:coreProperties>
</file>