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6" r:id="rId4"/>
    <p:sldId id="273" r:id="rId5"/>
    <p:sldId id="278" r:id="rId6"/>
    <p:sldId id="288" r:id="rId7"/>
    <p:sldId id="280" r:id="rId8"/>
    <p:sldId id="266" r:id="rId9"/>
    <p:sldId id="281" r:id="rId10"/>
    <p:sldId id="283" r:id="rId11"/>
    <p:sldId id="284" r:id="rId12"/>
    <p:sldId id="287" r:id="rId13"/>
    <p:sldId id="285" r:id="rId14"/>
    <p:sldId id="286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title>
    <c:autoTitleDeleted val="0"/>
    <c:view3D>
      <c:rotX val="50"/>
      <c:rotY val="4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59259259259259E-2"/>
          <c:y val="0.15388209849218251"/>
          <c:w val="0.84104938271604934"/>
          <c:h val="0.633759332345013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Проверено 23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176-4DA1-BF9A-45114048E7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176-4DA1-BF9A-45114048E7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176-4DA1-BF9A-45114048E7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176-4DA1-BF9A-45114048E72B}"/>
              </c:ext>
            </c:extLst>
          </c:dPt>
          <c:dLbls>
            <c:dLbl>
              <c:idx val="0"/>
              <c:layout>
                <c:manualLayout>
                  <c:x val="-7.9582239720034989E-3"/>
                  <c:y val="-0.29329495069788614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5993790706717215"/>
                      <c:h val="0.15957286072794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76-4DA1-BF9A-45114048E72B}"/>
                </c:ext>
              </c:extLst>
            </c:dLbl>
            <c:dLbl>
              <c:idx val="1"/>
              <c:layout>
                <c:manualLayout>
                  <c:x val="-0.13179146009526588"/>
                  <c:y val="4.9084177104788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76-4DA1-BF9A-45114048E72B}"/>
                </c:ext>
              </c:extLst>
            </c:dLbl>
            <c:dLbl>
              <c:idx val="2"/>
              <c:layout>
                <c:manualLayout>
                  <c:x val="-0.26413458734324874"/>
                  <c:y val="0.19364581419046961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9693350831146106"/>
                      <c:h val="0.13531757029471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176-4DA1-BF9A-45114048E72B}"/>
                </c:ext>
              </c:extLst>
            </c:dLbl>
            <c:dLbl>
              <c:idx val="3"/>
              <c:layout>
                <c:manualLayout>
                  <c:x val="1.3734567901234567E-2"/>
                  <c:y val="0.175343892483915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76-4DA1-BF9A-45114048E72B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Общеобразовательные ОУ</c:v>
                </c:pt>
                <c:pt idx="1">
                  <c:v>ОУ для ОВЗ</c:v>
                </c:pt>
                <c:pt idx="2">
                  <c:v>ОУ с низкими результатами</c:v>
                </c:pt>
                <c:pt idx="3">
                  <c:v>ОУ со стабильно низкими результатами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76-4DA1-BF9A-45114048E72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17048216195213"/>
          <c:y val="0.46943897067592683"/>
          <c:w val="0.2494828476067556"/>
          <c:h val="0.376993812435198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устранено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100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E573-45BF-A747-E52736DDB1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несоответствий ФГОС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</c:v>
                </c:pt>
                <c:pt idx="1">
                  <c:v>100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E573-45BF-A747-E52736DDB1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выявлено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2-E573-45BF-A747-E52736DDB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69488904"/>
        <c:axId val="469487920"/>
        <c:axId val="0"/>
      </c:bar3DChart>
      <c:catAx>
        <c:axId val="469488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69487920"/>
        <c:crosses val="autoZero"/>
        <c:auto val="1"/>
        <c:lblAlgn val="ctr"/>
        <c:lblOffset val="100"/>
        <c:noMultiLvlLbl val="0"/>
      </c:catAx>
      <c:valAx>
        <c:axId val="46948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48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title>
    <c:autoTitleDeleted val="0"/>
    <c:view3D>
      <c:rotX val="30"/>
      <c:rotY val="1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47311165048382E-2"/>
          <c:y val="0.15966510826771654"/>
          <c:w val="0.82862123652246022"/>
          <c:h val="0.64712623031496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Аттестованные эксперты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DB-43C2-AF25-A842F529F9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DB-43C2-AF25-A842F529F92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Без экспертов 6</c:v>
                </c:pt>
                <c:pt idx="1">
                  <c:v>С привлечением экспертов 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C-475C-9F89-63FF280FF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PT Astra Serif" panose="020A0603040505020204" pitchFamily="18" charset="-52"/>
          <a:ea typeface="PT Astra Serif" panose="020A0603040505020204" pitchFamily="18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протестировано 548 человек</c:v>
                </c:pt>
                <c:pt idx="2">
                  <c:v>Математика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50.2</c:v>
                </c:pt>
                <c:pt idx="2">
                  <c:v>169</c:v>
                </c:pt>
                <c:pt idx="3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3-46DE-BCF7-2E2E079B5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протестировано 548 человек</c:v>
                </c:pt>
                <c:pt idx="2">
                  <c:v>Математика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224</c:v>
                </c:pt>
                <c:pt idx="1">
                  <c:v>40.9</c:v>
                </c:pt>
                <c:pt idx="2">
                  <c:v>83</c:v>
                </c:pt>
                <c:pt idx="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83-46DE-BCF7-2E2E079B53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протестировано 548 человек</c:v>
                </c:pt>
                <c:pt idx="2">
                  <c:v>Математика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</c:v>
                </c:pt>
                <c:pt idx="1">
                  <c:v>8.9</c:v>
                </c:pt>
                <c:pt idx="2">
                  <c:v>21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83-46DE-BCF7-2E2E079B5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9243328"/>
        <c:axId val="439241360"/>
      </c:barChart>
      <c:catAx>
        <c:axId val="4392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9241360"/>
        <c:crosses val="autoZero"/>
        <c:auto val="1"/>
        <c:lblAlgn val="ctr"/>
        <c:lblOffset val="100"/>
        <c:noMultiLvlLbl val="0"/>
      </c:catAx>
      <c:valAx>
        <c:axId val="43924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r>
                  <a:rPr lang="ru-RU"/>
                  <a:t>Количество учеников </a:t>
                </a:r>
              </a:p>
            </c:rich>
          </c:tx>
          <c:layout>
            <c:manualLayout>
              <c:xMode val="edge"/>
              <c:yMode val="edge"/>
              <c:x val="1.5432098765432098E-2"/>
              <c:y val="0.17696387987054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924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PT Astra Serif" panose="020A0603040505020204" pitchFamily="18" charset="-52"/>
          <a:ea typeface="PT Astra Serif" panose="020A0603040505020204" pitchFamily="18" charset="-52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il:%20olkko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73.ru/kontrolno-nadzornaya-deyatelnost/profilaktika-narusheniy-obyazatelnykh-trebovaniy2/o-faktorakh-riska-snizheniya-rezultatov-obucheniya-puti-resheniya-proble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o73.ru/kontrolno-nadzornaya-deyatelnos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643602" cy="135732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Министерство просвещения </a:t>
            </a:r>
            <a: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altLang="ru-RU" sz="20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воспитания </a:t>
            </a:r>
            <a: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области</a:t>
            </a:r>
            <a:b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8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по надзору и контролю в сфере образования</a:t>
            </a:r>
            <a:endParaRPr lang="ru-RU" altLang="ru-RU" sz="1800" b="1" dirty="0">
              <a:solidFill>
                <a:srgbClr val="00006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429684" cy="30718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Результаты контрольно-надзорной деятельности и правоприменительной практики за 2020 год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по федеральному государственному контролю качества образования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Рисунок 3" descr="logo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8864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12611" y="5429265"/>
            <a:ext cx="8001055" cy="9286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Минаева Н.Н.,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консультант отдела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государственного контроля (надзора)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 сфере образования</a:t>
            </a:r>
            <a:endParaRPr lang="ru-RU" altLang="ru-RU" sz="2800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Типичные несоответствия </a:t>
            </a:r>
            <a:b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реализуемых основных образовательных программ общеобразовательных организаций</a:t>
            </a:r>
            <a:endParaRPr lang="ru-RU" sz="2000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в содержательном разделе образовательной программы: </a:t>
            </a:r>
            <a:endParaRPr lang="ru-RU" sz="3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программы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формирования экологической культуры, здорового </a:t>
            </a:r>
            <a:b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безопасного образа жизни; </a:t>
            </a: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программы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курсов внеурочной деятельности; </a:t>
            </a: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программы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курсов коррекционно-развивающей области; </a:t>
            </a: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программа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коррекционной работы не содержит перечень, содержание и план реализации коррекционно-развивающих занятий, планируемые результаты коррекционной работы; </a:t>
            </a:r>
          </a:p>
          <a:p>
            <a:pPr marL="0" indent="0">
              <a:buNone/>
            </a:pPr>
            <a:r>
              <a:rPr lang="ru-RU" sz="3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в организационном разделе образовательной программы: </a:t>
            </a:r>
            <a:endParaRPr lang="ru-RU" sz="3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учебном плане отдельных обязательных предметных областей и учебных предметов, неверное указание наименований предметных областей; </a:t>
            </a:r>
            <a:endParaRPr lang="ru-RU" sz="3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sz="3400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3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/>
              </a:rPr>
              <a:t>Нарушения </a:t>
            </a:r>
            <a:r>
              <a:rPr lang="ru-RU" sz="3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/>
              </a:rPr>
              <a:t>федерального государственного образовательного стандарта начального общего образования обучающихся с ограниченными возможностями здоровья от 19.12.2014 № 1598: </a:t>
            </a:r>
            <a:endParaRPr lang="ru-RU" sz="3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/>
            </a:endParaRP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учебном плане коррекционно-развивающей области </a:t>
            </a:r>
            <a:b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 указанием соответствующих курсов;</a:t>
            </a:r>
          </a:p>
          <a:p>
            <a:r>
              <a:rPr lang="ru-RU" sz="3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несоответствие </a:t>
            </a:r>
            <a:r>
              <a:rPr lang="ru-RU" sz="3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структуры и содержания рабочих программ.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27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Типичные несоответствия </a:t>
            </a:r>
            <a:b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реализуемых основных образовательных программ общеобразовательных организаций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федерального государственного образовательного стандарта </a:t>
            </a:r>
            <a:r>
              <a:rPr lang="ru-RU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основного общего </a:t>
            </a:r>
            <a:r>
              <a:rPr lang="ru-RU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 (утв. приказом </a:t>
            </a:r>
            <a:r>
              <a:rPr lang="ru-RU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образования и науки Российской Федерации </a:t>
            </a:r>
            <a:r>
              <a:rPr lang="ru-RU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от </a:t>
            </a:r>
            <a:r>
              <a:rPr lang="ru-RU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17.12.2010 № </a:t>
            </a:r>
            <a:r>
              <a:rPr lang="ru-RU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1897):</a:t>
            </a:r>
            <a:endParaRPr lang="ru-RU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5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в целевом разделе образовательной программы:</a:t>
            </a:r>
            <a:endParaRPr lang="ru-RU" sz="5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обязательных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предметных областей и учебных предметов; </a:t>
            </a:r>
          </a:p>
          <a:p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планируемых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результатов освоения обучающимися учебных предметов «Родной язык», «Родная литература»;</a:t>
            </a:r>
          </a:p>
          <a:p>
            <a:pPr fontAlgn="base"/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предметные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учебного предмета «Русский язык» </a:t>
            </a: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отражают:</a:t>
            </a:r>
          </a:p>
          <a:p>
            <a:pPr marL="0" indent="0" fontAlgn="base">
              <a:buNone/>
            </a:pP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обогащение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активного и потенциального словарного запаса, </a:t>
            </a:r>
          </a:p>
          <a:p>
            <a:pPr marL="0" indent="0" fontAlgn="base">
              <a:buNone/>
            </a:pP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пользование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толковыми, орфоэпическими, орфографическими словарями;</a:t>
            </a:r>
          </a:p>
          <a:p>
            <a:pPr fontAlgn="base"/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предметные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изучения предметной области «Иностранные языки» не отражают формирование дружелюбного и толерантного отношения к ценностям иных культур на основе знакомства с жизнью своих сверстников в других странах, с образцами зарубежной литературы разных </a:t>
            </a: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жанров;</a:t>
            </a:r>
            <a:endParaRPr lang="ru-RU" sz="5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5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в содержательном разделе образовательной программы:</a:t>
            </a:r>
            <a:endParaRPr lang="ru-RU" sz="5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системы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оценки деятельности организации по формированию </a:t>
            </a: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развитию универсальных учебных действий у обучающихся в программе развития универсальных учебных действий; </a:t>
            </a:r>
          </a:p>
          <a:p>
            <a:pPr marL="0" indent="0">
              <a:buNone/>
            </a:pPr>
            <a:r>
              <a:rPr lang="ru-RU" sz="5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организационном разделе образовательной программы: </a:t>
            </a:r>
            <a:endParaRPr lang="ru-RU" sz="5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в учебном плане форм промежуточных аттестаций обучающихся; </a:t>
            </a:r>
          </a:p>
          <a:p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обязательные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предметные области «Родной язык и родная литература», «Основы духовно-нравственной культуры народов России» представлены </a:t>
            </a: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части учебного </a:t>
            </a:r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плана,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формируемой участниками образовательных отношений;</a:t>
            </a:r>
          </a:p>
          <a:p>
            <a:r>
              <a:rPr lang="ru-RU" sz="5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</a:t>
            </a:r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календарном учебном графике сроков проведения промежуточных аттестаций; </a:t>
            </a:r>
          </a:p>
          <a:p>
            <a:r>
              <a:rPr lang="ru-RU" sz="5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несвоевременная корректировка рабочих программ учебных предметов.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07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ru-RU" sz="3000" b="1" dirty="0" smtClean="0">
                <a:latin typeface="PT Astra Serif" panose="020A0603040505020204"/>
              </a:rPr>
              <a:t>О корректировке </a:t>
            </a:r>
            <a:r>
              <a:rPr lang="ru-RU" sz="3000" b="1" dirty="0">
                <a:latin typeface="PT Astra Serif" panose="020A0603040505020204"/>
              </a:rPr>
              <a:t>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latin typeface="PT Astra Serif" panose="020A0603040505020204"/>
              </a:rPr>
              <a:t>П</a:t>
            </a:r>
            <a:r>
              <a:rPr lang="ru-RU" sz="2800" b="1" dirty="0" smtClean="0">
                <a:latin typeface="PT Astra Serif" panose="020A0603040505020204"/>
              </a:rPr>
              <a:t>исьмо </a:t>
            </a:r>
            <a:r>
              <a:rPr lang="ru-RU" sz="2800" b="1" dirty="0" err="1">
                <a:latin typeface="PT Astra Serif" panose="020A0603040505020204"/>
              </a:rPr>
              <a:t>Минпросвещения</a:t>
            </a:r>
            <a:r>
              <a:rPr lang="ru-RU" sz="2800" b="1" dirty="0">
                <a:latin typeface="PT Astra Serif" panose="020A0603040505020204"/>
              </a:rPr>
              <a:t> России от 09.10.2020 № ГД-1730/03 </a:t>
            </a:r>
            <a:r>
              <a:rPr lang="ru-RU" sz="2800" dirty="0">
                <a:latin typeface="PT Astra Serif" panose="020A0603040505020204"/>
              </a:rPr>
              <a:t>«О рекомендациях по корректировке образовательных программ» (вместе с "Рекомендациями об организации в организациях, реализующих образовательные программы начального общего, основного общего, среднего общего образования, корректировки указанных программ в условиях распространения новой </a:t>
            </a:r>
            <a:r>
              <a:rPr lang="ru-RU" sz="2800" dirty="0" err="1">
                <a:latin typeface="PT Astra Serif" panose="020A0603040505020204"/>
              </a:rPr>
              <a:t>коронавирусной</a:t>
            </a:r>
            <a:r>
              <a:rPr lang="ru-RU" sz="2800" dirty="0">
                <a:latin typeface="PT Astra Serif" panose="020A0603040505020204"/>
              </a:rPr>
              <a:t> инфекции» </a:t>
            </a:r>
            <a:r>
              <a:rPr lang="ru-RU" sz="2800" dirty="0" smtClean="0">
                <a:latin typeface="PT Astra Serif" panose="020A0603040505020204"/>
              </a:rPr>
              <a:t>)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PT Astra Serif" panose="020A0603040505020204"/>
              </a:rPr>
              <a:t>!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 Реализация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/>
              </a:rPr>
              <a:t>образовательных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программ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 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PT Astra Serif" panose="020A0603040505020204"/>
              </a:rPr>
              <a:t>не </a:t>
            </a:r>
            <a:r>
              <a:rPr lang="ru-RU" sz="3800" b="1" dirty="0">
                <a:solidFill>
                  <a:srgbClr val="FF0000"/>
                </a:solidFill>
                <a:latin typeface="PT Astra Serif" panose="020A0603040505020204"/>
              </a:rPr>
              <a:t>в полном </a:t>
            </a:r>
            <a:r>
              <a:rPr lang="ru-RU" sz="3800" b="1" dirty="0" smtClean="0">
                <a:solidFill>
                  <a:srgbClr val="FF0000"/>
                </a:solidFill>
                <a:latin typeface="PT Astra Serif" panose="020A0603040505020204"/>
              </a:rPr>
              <a:t>объёме</a:t>
            </a:r>
            <a:r>
              <a:rPr lang="ru-RU" sz="3800" dirty="0"/>
              <a:t>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/>
              </a:rPr>
              <a:t>в соответствии </a:t>
            </a:r>
            <a:endParaRPr lang="ru-RU" b="1" dirty="0" smtClean="0">
              <a:solidFill>
                <a:srgbClr val="FF0000"/>
              </a:solidFill>
              <a:latin typeface="PT Astra Serif" panose="020A0603040505020204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/>
              </a:rPr>
              <a:t>учебным планом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 -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/>
              </a:rPr>
              <a:t>административная ответственность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(ч.2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/>
              </a:rPr>
              <a:t>ст.19.30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/>
              </a:rPr>
              <a:t>КоАП РФ)</a:t>
            </a:r>
            <a:endParaRPr lang="ru-RU" sz="2800" b="1" dirty="0">
              <a:solidFill>
                <a:srgbClr val="FF0000"/>
              </a:solidFill>
              <a:latin typeface="PT Astra Serif" panose="020A060304050502020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429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Типичные несоответствия </a:t>
            </a:r>
            <a:b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реализуемых основных образовательных программ общеобразовательных организаций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</a:t>
            </a:r>
            <a:r>
              <a:rPr lang="ru-RU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федерального государственного образовательного стандарта среднего общего </a:t>
            </a:r>
            <a:r>
              <a:rPr lang="ru-RU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 (утв. </a:t>
            </a:r>
            <a:r>
              <a:rPr lang="ru-RU" sz="1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приказом Министерства образования и науки Российской Федерации от 17 мая 2012 г. N </a:t>
            </a:r>
            <a:r>
              <a:rPr lang="ru-RU" sz="1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413):</a:t>
            </a:r>
            <a:endParaRPr lang="ru-RU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35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в целевом разделе образовательной программы:</a:t>
            </a:r>
            <a:endParaRPr lang="ru-RU" sz="135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3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пояснительная </a:t>
            </a: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записка не раскрывает:</a:t>
            </a:r>
          </a:p>
          <a:p>
            <a:pPr marL="0" indent="0">
              <a:buNone/>
            </a:pP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1) цели и задачи реализации </a:t>
            </a:r>
            <a:r>
              <a:rPr lang="ru-RU" sz="13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программы;</a:t>
            </a:r>
            <a:endParaRPr lang="ru-RU" sz="135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2) принципы и подходы к формированию программы;</a:t>
            </a:r>
          </a:p>
          <a:p>
            <a:pPr marL="0" indent="0">
              <a:buNone/>
            </a:pP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3) общую характеристику основной образовательной программы;</a:t>
            </a:r>
          </a:p>
          <a:p>
            <a:pPr marL="0" indent="0">
              <a:buNone/>
            </a:pP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4) общие подходы к организации внеурочной деятельности;</a:t>
            </a:r>
          </a:p>
          <a:p>
            <a:r>
              <a:rPr lang="ru-RU" sz="13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планируемые </a:t>
            </a: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не содержат предметные результаты изучения предметной области «Родной язык и родная литература», учебного предмета «Астрономия»;</a:t>
            </a:r>
          </a:p>
          <a:p>
            <a:r>
              <a:rPr lang="ru-RU" sz="13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основная </a:t>
            </a: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программа среднего общего образования не содержит результаты выполнения индивидуального проекта;</a:t>
            </a:r>
          </a:p>
          <a:p>
            <a:pPr marL="0" indent="0">
              <a:buNone/>
            </a:pPr>
            <a:r>
              <a:rPr lang="ru-RU" sz="135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в содержательном разделе образовательной программы:</a:t>
            </a:r>
            <a:endParaRPr lang="ru-RU" sz="135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3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наименования </a:t>
            </a: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отдельных учебных предметов не соответствуют учебному плану;</a:t>
            </a:r>
          </a:p>
          <a:p>
            <a:r>
              <a:rPr lang="ru-RU" sz="135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программа </a:t>
            </a:r>
            <a:r>
              <a:rPr lang="ru-RU" sz="135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воспитания и социализации обучающихся не содержит модель организации работы по духовно-нравственному развитию, воспитанию и социализации обучающихся; описание форм и методов повышения педагогической культуры родителей (законных представителей) обучающихся; планируемые результаты по духовно-нравственному развитию, воспитанию и социализации обучающихся, их профессиональной ориентации, антикоррупционного мировоззрения; критерии и показатели эффективности деятельности организации по обеспечению воспитания и социализации обучающихся.</a:t>
            </a:r>
          </a:p>
          <a:p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10.12.2020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5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Типичные несоответствия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ФГОС условий реализации основных образовательных программ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кадровые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несоответствия (</a:t>
            </a:r>
            <a:r>
              <a:rPr lang="ru-RU" sz="33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неукомплектованность</a:t>
            </a: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организации 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педагогическими </a:t>
            </a: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работниками, 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несоответствие уровня квалификации работников квалификационным требованиям, указанным в квалификационных справочниках, и (или) профессиональным стандартам </a:t>
            </a: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 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соответствующей должности;</a:t>
            </a:r>
          </a:p>
          <a:p>
            <a:pPr lvl="0"/>
            <a:r>
              <a:rPr lang="ru-RU" sz="3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материально-технические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несоответствия (не обеспечен доступ в ИБЦ </a:t>
            </a:r>
            <a:b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информационным ресурсам Интернета, коллекциям </a:t>
            </a:r>
            <a:r>
              <a:rPr lang="ru-RU" sz="33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медиаресурсов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b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электронных носителях, к множительной технике для тиражирования учебных и методических </a:t>
            </a:r>
            <a:r>
              <a:rPr lang="ru-RU" sz="33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тексто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-графических и </a:t>
            </a:r>
            <a:r>
              <a:rPr lang="ru-RU" sz="33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аудиовидеоматериалов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результатов творческой, научно-исследовательской и проектной деятельности учащихся);</a:t>
            </a:r>
          </a:p>
          <a:p>
            <a:pPr lvl="0"/>
            <a:r>
              <a:rPr lang="ru-RU" sz="3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учебно-методические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несоответствия (использование учебников, </a:t>
            </a:r>
            <a:b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входящих в федеральный перечень учебников, и учебных пособий, изданных организациями, не входящими в перечень, определённый </a:t>
            </a:r>
            <a:r>
              <a:rPr lang="ru-RU" sz="33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Минобрнауки</a:t>
            </a:r>
            <a:r>
              <a:rPr lang="ru-RU" sz="33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РФ).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Нарушения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лицензионных требований к лицензиату при осуществлении образовательной </a:t>
            </a:r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деятельности  (ч. 3 ст.19.20 КоАП РФ)</a:t>
            </a:r>
            <a:endParaRPr lang="ru-RU" b="1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9684" y="4941168"/>
            <a:ext cx="484632" cy="306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31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643602" cy="1357321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Министерство просвещения </a:t>
            </a:r>
            <a:br>
              <a:rPr lang="ru-RU" altLang="ru-RU" sz="20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воспитания Ульяновской области</a:t>
            </a:r>
            <a:br>
              <a:rPr lang="ru-RU" altLang="ru-RU" sz="20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800" b="1" dirty="0" smtClean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</a:t>
            </a:r>
            <a:r>
              <a:rPr lang="ru-RU" altLang="ru-RU" sz="1800" b="1" dirty="0">
                <a:solidFill>
                  <a:srgbClr val="00006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надзору и контролю в сфере образования</a:t>
            </a:r>
            <a:endParaRPr lang="ru-RU" sz="18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429684" cy="114300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Благодарим за внимание!</a:t>
            </a:r>
            <a:endParaRPr lang="ru-RU" sz="5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Рисунок 3" descr="logo_n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0488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39552" y="5301208"/>
            <a:ext cx="8001055" cy="9286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Доватора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ул., 14,  </a:t>
            </a:r>
            <a:r>
              <a:rPr lang="ru-RU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г.Ульяновск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432042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тел</a:t>
            </a:r>
            <a:r>
              <a:rPr lang="de-DE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r>
              <a:rPr lang="de-DE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de-DE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(8422)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64-62-56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de-DE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e-</a:t>
            </a:r>
            <a:r>
              <a:rPr lang="de-DE" b="1" dirty="0" err="1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mail</a:t>
            </a:r>
            <a:r>
              <a:rPr lang="en-US" b="1" dirty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: </a:t>
            </a:r>
            <a:r>
              <a:rPr lang="en-US" b="1" dirty="0" err="1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olkko@mail</a:t>
            </a:r>
            <a:r>
              <a:rPr lang="de-DE" b="1" dirty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.</a:t>
            </a:r>
            <a:r>
              <a:rPr lang="de-DE" b="1" dirty="0" err="1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ru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694" y="2607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Результаты 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федерального государственного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</a:b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контроля качества образования 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в 2020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году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7" name="Группа 34"/>
          <p:cNvGrpSpPr>
            <a:grpSpLocks/>
          </p:cNvGrpSpPr>
          <p:nvPr/>
        </p:nvGrpSpPr>
        <p:grpSpPr bwMode="auto">
          <a:xfrm flipV="1">
            <a:off x="0" y="5840413"/>
            <a:ext cx="8770938" cy="1017587"/>
            <a:chOff x="0" y="0"/>
            <a:chExt cx="12002530" cy="1017375"/>
          </a:xfrm>
        </p:grpSpPr>
        <p:grpSp>
          <p:nvGrpSpPr>
            <p:cNvPr id="18" name="Группа 10"/>
            <p:cNvGrpSpPr>
              <a:grpSpLocks/>
            </p:cNvGrpSpPr>
            <p:nvPr/>
          </p:nvGrpSpPr>
          <p:grpSpPr bwMode="auto"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38"/>
                <a:ext cx="8887302" cy="3954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486" y="-393"/>
                <a:ext cx="3027877" cy="39719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9" name="Группа 6"/>
            <p:cNvGrpSpPr>
              <a:grpSpLocks/>
            </p:cNvGrpSpPr>
            <p:nvPr/>
          </p:nvGrpSpPr>
          <p:grpSpPr bwMode="auto"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3" name="Прямоугольник 3"/>
              <p:cNvSpPr/>
              <p:nvPr/>
            </p:nvSpPr>
            <p:spPr>
              <a:xfrm flipV="1">
                <a:off x="0" y="3200"/>
                <a:ext cx="8889475" cy="39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ый треугольник 4"/>
              <p:cNvSpPr/>
              <p:nvPr/>
            </p:nvSpPr>
            <p:spPr>
              <a:xfrm flipV="1">
                <a:off x="8865579" y="0"/>
                <a:ext cx="3030502" cy="39515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0" name="Группа 7"/>
            <p:cNvGrpSpPr>
              <a:grpSpLocks/>
            </p:cNvGrpSpPr>
            <p:nvPr/>
          </p:nvGrpSpPr>
          <p:grpSpPr bwMode="auto"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6137" y="-364"/>
                <a:ext cx="3029300" cy="397189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flipV="1">
                <a:off x="0" y="3167"/>
                <a:ext cx="8889821" cy="3954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aphicFrame>
        <p:nvGraphicFramePr>
          <p:cNvPr id="27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193091"/>
              </p:ext>
            </p:extLst>
          </p:nvPr>
        </p:nvGraphicFramePr>
        <p:xfrm>
          <a:off x="457200" y="1667248"/>
          <a:ext cx="8226782" cy="416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364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Результаты федерального государственного 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</a:b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контроля качества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образования</a:t>
            </a:r>
            <a:endParaRPr lang="ru-RU" sz="3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516248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10.12.2020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18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4753" t="6556" r="74825" b="76340"/>
          <a:stretch/>
        </p:blipFill>
        <p:spPr bwMode="auto">
          <a:xfrm>
            <a:off x="1115616" y="1556792"/>
            <a:ext cx="1905975" cy="1759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\\Srvr\документы на приемную\!!! ОТДЕЛ КОНТРОЛЯ КАЧЕСТВА ОБРАЗОВАНИЯ\01. МИХЕЕВА С.А\СЕМИНАРЫ\2019\совещание_июнь_2019\Материалы\ГИ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55434"/>
            <a:ext cx="7270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4897" y="4365104"/>
            <a:ext cx="1215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ФИС ОКО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9643177"/>
              </p:ext>
            </p:extLst>
          </p:nvPr>
        </p:nvGraphicFramePr>
        <p:xfrm>
          <a:off x="2662518" y="1284280"/>
          <a:ext cx="60242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КОНТРОЛЬНО-ОЦЕНОЧНЫЕ ПРОЦЕДУРЫ</a:t>
            </a:r>
            <a:endParaRPr lang="ru-RU" sz="3000" b="1" dirty="0">
              <a:solidFill>
                <a:srgbClr val="422A86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grpSp>
        <p:nvGrpSpPr>
          <p:cNvPr id="12" name="Группа 34"/>
          <p:cNvGrpSpPr>
            <a:grpSpLocks/>
          </p:cNvGrpSpPr>
          <p:nvPr/>
        </p:nvGrpSpPr>
        <p:grpSpPr bwMode="auto">
          <a:xfrm flipV="1">
            <a:off x="0" y="5840413"/>
            <a:ext cx="8770938" cy="1017587"/>
            <a:chOff x="0" y="0"/>
            <a:chExt cx="12002530" cy="1017375"/>
          </a:xfrm>
        </p:grpSpPr>
        <p:grpSp>
          <p:nvGrpSpPr>
            <p:cNvPr id="13" name="Группа 10"/>
            <p:cNvGrpSpPr>
              <a:grpSpLocks/>
            </p:cNvGrpSpPr>
            <p:nvPr/>
          </p:nvGrpSpPr>
          <p:grpSpPr bwMode="auto"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0" name="Прямоугольник 19"/>
              <p:cNvSpPr/>
              <p:nvPr/>
            </p:nvSpPr>
            <p:spPr>
              <a:xfrm flipV="1">
                <a:off x="0" y="3138"/>
                <a:ext cx="8887302" cy="3954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Прямоугольный треугольник 20"/>
              <p:cNvSpPr/>
              <p:nvPr/>
            </p:nvSpPr>
            <p:spPr>
              <a:xfrm flipV="1">
                <a:off x="8865486" y="-393"/>
                <a:ext cx="3027877" cy="39719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4" name="Группа 6"/>
            <p:cNvGrpSpPr>
              <a:grpSpLocks/>
            </p:cNvGrpSpPr>
            <p:nvPr/>
          </p:nvGrpSpPr>
          <p:grpSpPr bwMode="auto"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8" name="Прямоугольник 3"/>
              <p:cNvSpPr/>
              <p:nvPr/>
            </p:nvSpPr>
            <p:spPr>
              <a:xfrm flipV="1">
                <a:off x="0" y="3200"/>
                <a:ext cx="8889475" cy="395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рямоугольный треугольник 4"/>
              <p:cNvSpPr/>
              <p:nvPr/>
            </p:nvSpPr>
            <p:spPr>
              <a:xfrm flipV="1">
                <a:off x="8865579" y="0"/>
                <a:ext cx="3030502" cy="39515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5" name="Группа 7"/>
            <p:cNvGrpSpPr>
              <a:grpSpLocks/>
            </p:cNvGrpSpPr>
            <p:nvPr/>
          </p:nvGrpSpPr>
          <p:grpSpPr bwMode="auto"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16" name="Прямоугольный треугольник 15"/>
              <p:cNvSpPr/>
              <p:nvPr/>
            </p:nvSpPr>
            <p:spPr>
              <a:xfrm flipV="1">
                <a:off x="8866137" y="-364"/>
                <a:ext cx="3029300" cy="397189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flipV="1">
                <a:off x="0" y="3167"/>
                <a:ext cx="8889821" cy="3954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</p:txBody>
      </p:sp>
    </p:spTree>
    <p:extLst>
      <p:ext uri="{BB962C8B-B14F-4D97-AF65-F5344CB8AC3E}">
        <p14:creationId xmlns:p14="http://schemas.microsoft.com/office/powerpoint/2010/main" val="3873687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Р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itchFamily="18" charset="-52"/>
                <a:ea typeface="PT Astra Serif" pitchFamily="18" charset="-52"/>
              </a:rPr>
              <a:t>езультаты контрольно-оценочных процедур</a:t>
            </a:r>
            <a:endParaRPr lang="ru-RU" sz="3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51980"/>
              </p:ext>
            </p:extLst>
          </p:nvPr>
        </p:nvGraphicFramePr>
        <p:xfrm>
          <a:off x="451801" y="1573325"/>
          <a:ext cx="8229600" cy="294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10478"/>
              </p:ext>
            </p:extLst>
          </p:nvPr>
        </p:nvGraphicFramePr>
        <p:xfrm>
          <a:off x="1187624" y="1377194"/>
          <a:ext cx="6860540" cy="539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0540">
                  <a:extLst>
                    <a:ext uri="{9D8B030D-6E8A-4147-A177-3AD203B41FA5}">
                      <a16:colId xmlns:a16="http://schemas.microsoft.com/office/drawing/2014/main" val="2284624555"/>
                    </a:ext>
                  </a:extLst>
                </a:gridCol>
              </a:tblGrid>
              <a:tr h="539638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Гистограмма соответствия отметок за выполненную работу и отметок по журналу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extLst>
                  <a:ext uri="{0D108BD9-81ED-4DB2-BD59-A6C34878D82A}">
                    <a16:rowId xmlns:a16="http://schemas.microsoft.com/office/drawing/2014/main" val="181730407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39895"/>
              </p:ext>
            </p:extLst>
          </p:nvPr>
        </p:nvGraphicFramePr>
        <p:xfrm>
          <a:off x="1141730" y="4518247"/>
          <a:ext cx="6860540" cy="1626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740">
                  <a:extLst>
                    <a:ext uri="{9D8B030D-6E8A-4147-A177-3AD203B41FA5}">
                      <a16:colId xmlns:a16="http://schemas.microsoft.com/office/drawing/2014/main" val="4234344450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719909318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850666393"/>
                    </a:ext>
                  </a:extLst>
                </a:gridCol>
                <a:gridCol w="2816860">
                  <a:extLst>
                    <a:ext uri="{9D8B030D-6E8A-4147-A177-3AD203B41FA5}">
                      <a16:colId xmlns:a16="http://schemas.microsoft.com/office/drawing/2014/main" val="580575659"/>
                    </a:ext>
                  </a:extLst>
                </a:gridCol>
              </a:tblGrid>
              <a:tr h="263396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Кол-во уч.</a:t>
                      </a:r>
                      <a:endParaRPr lang="ru-RU" sz="1200" b="1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</a:t>
                      </a:r>
                      <a:endParaRPr lang="ru-RU" sz="1200" b="1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 rowSpan="5"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/>
                </a:tc>
                <a:extLst>
                  <a:ext uri="{0D108BD9-81ED-4DB2-BD59-A6C34878D82A}">
                    <a16:rowId xmlns:a16="http://schemas.microsoft.com/office/drawing/2014/main" val="1341757410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Понизили ( </a:t>
                      </a:r>
                      <a:r>
                        <a:rPr lang="ru-RU" sz="1200" b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Отм</a:t>
                      </a: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.&lt; </a:t>
                      </a:r>
                      <a:r>
                        <a:rPr lang="ru-RU" sz="1200" b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Отм.по</a:t>
                      </a: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журналу)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275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50,2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16362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Подтвердили(</a:t>
                      </a:r>
                      <a:r>
                        <a:rPr lang="ru-RU" sz="1200" b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Отм</a:t>
                      </a: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.=</a:t>
                      </a:r>
                      <a:r>
                        <a:rPr lang="ru-RU" sz="1200" b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Отм.по</a:t>
                      </a: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журналу)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224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40,9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86653"/>
                  </a:ext>
                </a:extLst>
              </a:tr>
              <a:tr h="366603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Повысили (Отм.&gt; Отм.по журналу)</a:t>
                      </a:r>
                      <a:endParaRPr lang="ru-RU" sz="1200" b="1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49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8,9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06382"/>
                  </a:ext>
                </a:extLst>
              </a:tr>
              <a:tr h="263396">
                <a:tc>
                  <a:txBody>
                    <a:bodyPr/>
                    <a:lstStyle/>
                    <a:p>
                      <a:pPr marL="9525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Всего*:</a:t>
                      </a:r>
                      <a:endParaRPr lang="ru-RU" sz="1200" b="1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548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5743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14695"/>
              </p:ext>
            </p:extLst>
          </p:nvPr>
        </p:nvGraphicFramePr>
        <p:xfrm>
          <a:off x="1141730" y="6093296"/>
          <a:ext cx="6860540" cy="34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0540">
                  <a:extLst>
                    <a:ext uri="{9D8B030D-6E8A-4147-A177-3AD203B41FA5}">
                      <a16:colId xmlns:a16="http://schemas.microsoft.com/office/drawing/2014/main" val="693540434"/>
                    </a:ext>
                  </a:extLst>
                </a:gridCol>
              </a:tblGrid>
              <a:tr h="300556">
                <a:tc>
                  <a:txBody>
                    <a:bodyPr/>
                    <a:lstStyle/>
                    <a:p>
                      <a:pPr marL="9525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"</a:t>
                      </a:r>
                      <a:r>
                        <a:rPr lang="ru-RU" sz="1200" b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Отм</a:t>
                      </a: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." -  отметка за выполненную работу</a:t>
                      </a:r>
                      <a:b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"</a:t>
                      </a:r>
                      <a:r>
                        <a:rPr lang="ru-RU" sz="1200" b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Отм.по</a:t>
                      </a:r>
                      <a:r>
                        <a:rPr lang="ru-RU" sz="12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журналу" - отметка участника за предыдущую четверть/триместр</a:t>
                      </a:r>
                      <a:endParaRPr lang="ru-RU" sz="1200" b="1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/>
                </a:tc>
                <a:extLst>
                  <a:ext uri="{0D108BD9-81ED-4DB2-BD59-A6C34878D82A}">
                    <a16:rowId xmlns:a16="http://schemas.microsoft.com/office/drawing/2014/main" val="395627793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10.12.2020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91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PT Astra Serif" panose="020A0603040505020204"/>
              </a:rPr>
              <a:t>Максимальная объективность проведения оценочных процедур</a:t>
            </a:r>
            <a:r>
              <a:rPr lang="ru-RU" sz="3200" b="1" dirty="0" smtClean="0">
                <a:solidFill>
                  <a:srgbClr val="FF0000"/>
                </a:solidFill>
                <a:latin typeface="PT Astra Serif" panose="020A0603040505020204"/>
              </a:rPr>
              <a:t>!!!</a:t>
            </a:r>
            <a:endParaRPr lang="ru-RU" sz="3200" dirty="0">
              <a:solidFill>
                <a:srgbClr val="FF0000"/>
              </a:solidFill>
              <a:latin typeface="PT Astra Serif" panose="020A060304050502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lnSpcReduction="10000"/>
          </a:bodyPr>
          <a:lstStyle/>
          <a:p>
            <a:r>
              <a:rPr lang="ru-RU" dirty="0">
                <a:latin typeface="PT Astra Serif" panose="020A0603040505020204"/>
              </a:rPr>
              <a:t>Н</a:t>
            </a:r>
            <a:r>
              <a:rPr lang="ru-RU" dirty="0" smtClean="0">
                <a:latin typeface="PT Astra Serif" panose="020A0603040505020204"/>
              </a:rPr>
              <a:t>есовершенство </a:t>
            </a:r>
            <a:r>
              <a:rPr lang="ru-RU" dirty="0">
                <a:latin typeface="PT Astra Serif" panose="020A0603040505020204"/>
              </a:rPr>
              <a:t>внутренней системы оценки качества образования, неликвидированные пробелы в знаниях конкретных учащихся </a:t>
            </a:r>
            <a:r>
              <a:rPr lang="ru-RU" dirty="0" smtClean="0">
                <a:latin typeface="PT Astra Serif" panose="020A0603040505020204"/>
              </a:rPr>
              <a:t>- неудовлетворительные результаты ГИА!</a:t>
            </a:r>
            <a:endParaRPr lang="ru-RU" dirty="0">
              <a:latin typeface="PT Astra Serif" panose="020A0603040505020204"/>
            </a:endParaRPr>
          </a:p>
          <a:p>
            <a:r>
              <a:rPr lang="ru-RU" i="1" dirty="0" smtClean="0">
                <a:latin typeface="PT Astra Serif" panose="020A0603040505020204"/>
              </a:rPr>
              <a:t>Проведение </a:t>
            </a:r>
            <a:r>
              <a:rPr lang="ru-RU" i="1" dirty="0">
                <a:latin typeface="PT Astra Serif" panose="020A0603040505020204"/>
              </a:rPr>
              <a:t>контрольных оценочных процедур всех </a:t>
            </a:r>
            <a:r>
              <a:rPr lang="ru-RU" i="1" dirty="0" smtClean="0">
                <a:latin typeface="PT Astra Serif" panose="020A0603040505020204"/>
              </a:rPr>
              <a:t>уровней</a:t>
            </a:r>
            <a:r>
              <a:rPr lang="ru-RU" i="1" dirty="0">
                <a:latin typeface="PT Astra Serif" panose="020A0603040505020204"/>
              </a:rPr>
              <a:t> </a:t>
            </a:r>
            <a:r>
              <a:rPr lang="ru-RU" i="1" dirty="0" smtClean="0">
                <a:latin typeface="PT Astra Serif" panose="020A0603040505020204"/>
              </a:rPr>
              <a:t>– </a:t>
            </a:r>
            <a:r>
              <a:rPr lang="ru-RU" b="1" i="1" dirty="0">
                <a:latin typeface="PT Astra Serif" panose="020A0603040505020204"/>
              </a:rPr>
              <a:t>раннее выявление и своевременное устранение</a:t>
            </a:r>
            <a:r>
              <a:rPr lang="ru-RU" i="1" dirty="0">
                <a:latin typeface="PT Astra Serif" panose="020A0603040505020204"/>
              </a:rPr>
              <a:t> </a:t>
            </a:r>
            <a:r>
              <a:rPr lang="ru-RU" dirty="0">
                <a:latin typeface="PT Astra Serif" panose="020A0603040505020204"/>
              </a:rPr>
              <a:t>конкретных пробелов в знаниях конкретных </a:t>
            </a:r>
            <a:r>
              <a:rPr lang="ru-RU" dirty="0" smtClean="0">
                <a:latin typeface="PT Astra Serif" panose="020A0603040505020204"/>
              </a:rPr>
              <a:t>учащихся!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t>10.12.2020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799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234"/>
          </a:xfrm>
        </p:spPr>
        <p:txBody>
          <a:bodyPr>
            <a:normAutofit fontScale="90000"/>
          </a:bodyPr>
          <a:lstStyle/>
          <a:p>
            <a:r>
              <a:rPr lang="ru-RU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бъективность результатов</a:t>
            </a:r>
            <a:r>
              <a:rPr lang="en-US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-</a:t>
            </a:r>
            <a:r>
              <a:rPr lang="en-US" alt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КАЧЕСТВО ПОДГОТОВКИ ОБУЧАЮЩИХСЯ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719" y="1052736"/>
            <a:ext cx="8229600" cy="50161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исьмо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1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особрнадзора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от 16.03.2018 № 05-71 « О направлении рекомендаций по повышению объективности оценки образовательных результатов»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институт оценки качества образования (ФИОКО) «Методика оказания адресной методической помощи общеобразовательным организациям, имеющим низкие образовательные результаты обучающихся» </a:t>
            </a:r>
          </a:p>
          <a:p>
            <a:pPr marL="0" indent="0">
              <a:buNone/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Сайт ФИОКО         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«Оценка качества образования» </a:t>
            </a:r>
            <a:r>
              <a:rPr lang="en-US" sz="2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https://fioco.ru/antirisk</a:t>
            </a:r>
            <a:endParaRPr lang="ru-RU" sz="20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16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Сайт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просвещения и воспитания Ульяновской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«Контрольно-надзорная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деятельность»  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«Профилактика нарушений обязательных требований»</a:t>
            </a:r>
          </a:p>
          <a:p>
            <a:pPr marL="0" indent="0">
              <a:buNone/>
            </a:pP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https</a:t>
            </a:r>
            <a:r>
              <a:rPr lang="en-US" sz="1400" i="1" dirty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://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mo73.ru/</a:t>
            </a:r>
            <a:endParaRPr lang="ru-RU" sz="1400" i="1" dirty="0" smtClean="0">
              <a:latin typeface="PT Astra Serif" panose="020A0603040505020204" pitchFamily="18" charset="-52"/>
              <a:ea typeface="PT Astra Serif" panose="020A0603040505020204" pitchFamily="18" charset="-52"/>
              <a:hlinkClick r:id="rId2"/>
            </a:endParaRPr>
          </a:p>
          <a:p>
            <a:pPr marL="0" indent="0">
              <a:buNone/>
            </a:pP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kontrolno-nadzornaya-deyatelnost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/</a:t>
            </a:r>
            <a:endParaRPr lang="ru-RU" sz="1400" i="1" dirty="0" smtClean="0">
              <a:latin typeface="PT Astra Serif" panose="020A0603040505020204" pitchFamily="18" charset="-52"/>
              <a:ea typeface="PT Astra Serif" panose="020A0603040505020204" pitchFamily="18" charset="-52"/>
              <a:hlinkClick r:id="rId2"/>
            </a:endParaRPr>
          </a:p>
          <a:p>
            <a:pPr marL="0" indent="0">
              <a:buNone/>
            </a:pP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profilaktika-narusheniy-obyazatelnykh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</a:t>
            </a:r>
            <a:endParaRPr lang="ru-RU" sz="1400" i="1" dirty="0" smtClean="0">
              <a:latin typeface="PT Astra Serif" panose="020A0603040505020204" pitchFamily="18" charset="-52"/>
              <a:ea typeface="PT Astra Serif" panose="020A0603040505020204" pitchFamily="18" charset="-52"/>
              <a:hlinkClick r:id="rId2"/>
            </a:endParaRPr>
          </a:p>
          <a:p>
            <a:pPr marL="0" indent="0">
              <a:buNone/>
            </a:pP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trebovaniy2/o-</a:t>
            </a: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faktorakh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</a:t>
            </a: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riska-snizheniya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</a:t>
            </a:r>
            <a:endParaRPr lang="ru-RU" sz="1400" i="1" dirty="0" smtClean="0">
              <a:latin typeface="PT Astra Serif" panose="020A0603040505020204" pitchFamily="18" charset="-52"/>
              <a:ea typeface="PT Astra Serif" panose="020A0603040505020204" pitchFamily="18" charset="-52"/>
              <a:hlinkClick r:id="rId2"/>
            </a:endParaRPr>
          </a:p>
          <a:p>
            <a:pPr marL="0" indent="0">
              <a:buNone/>
            </a:pP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rezultatov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</a:t>
            </a: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obucheniya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</a:t>
            </a: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puti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</a:t>
            </a:r>
            <a:r>
              <a:rPr lang="en-US" sz="14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resheniya</a:t>
            </a:r>
            <a:r>
              <a:rPr lang="en-US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-problem/</a:t>
            </a:r>
            <a:endParaRPr lang="ru-RU" sz="14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673642"/>
            <a:ext cx="411480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923" y="4057179"/>
            <a:ext cx="3106688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907704" y="2493513"/>
            <a:ext cx="432048" cy="21602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092280" y="3110085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83968" y="336719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81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основных актов, содержащих обязательные требования, соблюдение которых оценивается при проведении мероприятий по федеральному государственному контролю качества образования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отношении образовательных 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от 29.12.2012 № 273-ФЗ «Об образовании в Российской Федерации»; 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1400" dirty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образования Российской Федерации от 06.10.2009 № 373 «Об утверждении федерального государственного образовательного стандарта начального общего образования»; </a:t>
            </a:r>
            <a:endParaRPr lang="ru-RU" sz="1400" dirty="0" smtClean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образования Российской Федерации от 17.12.2010 № 1897 «Об утверждении федерального государственного образовательного стандарта основного общего образования»; 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dirty="0" smtClean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1400" dirty="0">
                <a:solidFill>
                  <a:schemeClr val="accent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образования Российской Федерации от 17.05.2012 № 413 «Об утверждении федерального государственного образовательного стандарта среднего общего образования»; </a:t>
            </a:r>
            <a:endParaRPr lang="ru-RU" sz="1400" dirty="0" smtClean="0">
              <a:solidFill>
                <a:schemeClr val="accent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образования Российской Федерации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здоровья».</a:t>
            </a:r>
          </a:p>
          <a:p>
            <a:pPr marL="0" indent="0">
              <a:buNone/>
            </a:pPr>
            <a:endParaRPr lang="ru-RU" sz="14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Сайт 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Министерства просвещения и воспитания </a:t>
            </a:r>
            <a:endParaRPr lang="ru-RU" sz="14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области                  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Контрольно-</a:t>
            </a:r>
          </a:p>
          <a:p>
            <a:pPr marL="0" indent="0">
              <a:buNone/>
            </a:pP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надзорная деятельность» </a:t>
            </a:r>
          </a:p>
          <a:p>
            <a:pPr marL="0" indent="0">
              <a:buNone/>
            </a:pP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«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</a:t>
            </a: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актов»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https</a:t>
            </a:r>
            <a:r>
              <a:rPr lang="ru-RU" sz="1400" b="1" i="1" dirty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://mo73.ru/kontrolno-nadzornaya-deyatelnost</a:t>
            </a: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/</a:t>
            </a:r>
            <a:endParaRPr lang="ru-RU" sz="1400" b="1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400" b="1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perechen-aktov</a:t>
            </a: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/</a:t>
            </a:r>
            <a:r>
              <a:rPr lang="ru-RU" sz="1400" b="1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rasporyazhenie-ministerstva</a:t>
            </a: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</a:t>
            </a:r>
          </a:p>
          <a:p>
            <a:pPr marL="0" indent="0">
              <a:buNone/>
            </a:pPr>
            <a:r>
              <a:rPr lang="ru-RU" sz="1400" b="1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prosveshcheniya</a:t>
            </a: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-i-</a:t>
            </a:r>
            <a:r>
              <a:rPr lang="ru-RU" sz="1400" b="1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vospitaniya</a:t>
            </a: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</a:t>
            </a:r>
            <a:r>
              <a:rPr lang="ru-RU" sz="1400" b="1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ulyanovskoy-oblasti</a:t>
            </a: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</a:t>
            </a:r>
          </a:p>
          <a:p>
            <a:pPr marL="0" indent="0">
              <a:buNone/>
            </a:pPr>
            <a:r>
              <a:rPr lang="ru-RU" sz="14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ot-19-10-2020-1515-r-o</a:t>
            </a:r>
            <a:r>
              <a:rPr lang="ru-RU" sz="1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/</a:t>
            </a:r>
            <a:br>
              <a:rPr lang="ru-RU" sz="1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10" y="4618024"/>
            <a:ext cx="3410190" cy="194362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734816" y="4601840"/>
            <a:ext cx="288032" cy="21602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90800" y="4293096"/>
            <a:ext cx="288032" cy="21602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73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ипичные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реализуемых основных образовательных программ общеобразовательных организаций</a:t>
            </a:r>
            <a:endPara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15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Нарушения Федерального закона № 273-ФЗ, регулирующего отношения в сфере образования:</a:t>
            </a:r>
            <a:endParaRPr lang="ru-RU" sz="15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учета образовательных потребностей законных представителей обучающихся по выбору изучаемых родного языка из числа языков народов Российской Федерации, учебных предметов части, формируемой участниками образовательных отношений;</a:t>
            </a:r>
          </a:p>
          <a:p>
            <a:pPr fontAlgn="base"/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наличие в основных образовательных программах норм, противоречащих </a:t>
            </a:r>
            <a:r>
              <a:rPr lang="ru-RU" sz="15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№ 273-ФЗ, </a:t>
            </a:r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недействующих нормативных актов;</a:t>
            </a:r>
          </a:p>
          <a:p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в основных образовательных </a:t>
            </a:r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программах</a:t>
            </a:r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оценочных и </a:t>
            </a:r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методических материалов.</a:t>
            </a:r>
          </a:p>
          <a:p>
            <a:pPr marL="0" indent="0" algn="ctr">
              <a:buNone/>
            </a:pPr>
            <a:r>
              <a:rPr lang="ru-RU" sz="1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федерального государственного образовательного стандарта </a:t>
            </a:r>
            <a:r>
              <a:rPr lang="ru-RU" sz="15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начального общего </a:t>
            </a:r>
            <a:r>
              <a:rPr lang="ru-RU" sz="1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образования (утв. </a:t>
            </a:r>
            <a:r>
              <a:rPr lang="ru-RU" sz="15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приказом Министерства образования и науки Российской Федерации от 06.10.2009 № </a:t>
            </a:r>
            <a:r>
              <a:rPr lang="ru-RU" sz="15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373): </a:t>
            </a:r>
            <a:endParaRPr lang="ru-RU" sz="15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5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несоответствия в целевом разделе образовательной программы:</a:t>
            </a:r>
            <a:endParaRPr lang="ru-RU" sz="15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base"/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предметные </a:t>
            </a:r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освоения основной образовательной программы начального общего образования с учетом специфики содержания предметной области «Математика и информатика» не отражают приобретение обучающимися первоначальных представлений о компьютерной грамотности;</a:t>
            </a:r>
          </a:p>
          <a:p>
            <a:pPr fontAlgn="base"/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предметные </a:t>
            </a:r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предметной области «Физическая культура» </a:t>
            </a:r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 </a:t>
            </a:r>
            <a:r>
              <a:rPr lang="ru-RU" sz="15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отражают подготовку к выполнению нормативов Всероссийского физкультурно-спортивного комплекса "Готов к труду и обороне" (ГТО</a:t>
            </a:r>
            <a:r>
              <a:rPr lang="ru-RU" sz="1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);</a:t>
            </a:r>
            <a:endParaRPr lang="ru-RU" sz="15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10.12.2020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94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798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PT Astra Serif</vt:lpstr>
      <vt:lpstr>Times New Roman</vt:lpstr>
      <vt:lpstr>Тема Office</vt:lpstr>
      <vt:lpstr>Министерство просвещения  и воспитания Ульяновской области  Департамент по надзору и контролю в сфере образования</vt:lpstr>
      <vt:lpstr> Результаты федерального государственного  контроля качества образования в 2020 году</vt:lpstr>
      <vt:lpstr>Результаты федерального государственного  контроля качества образования</vt:lpstr>
      <vt:lpstr>КОНТРОЛЬНО-ОЦЕНОЧНЫЕ ПРОЦЕДУРЫ</vt:lpstr>
      <vt:lpstr>Результаты контрольно-оценочных процедур</vt:lpstr>
      <vt:lpstr>Максимальная объективность проведения оценочных процедур!!!</vt:lpstr>
      <vt:lpstr> Объективность результатов - КАЧЕСТВО ПОДГОТОВКИ ОБУЧАЮЩИХСЯ </vt:lpstr>
      <vt:lpstr>Перечень основных актов, содержащих обязательные требования, соблюдение которых оценивается при проведении мероприятий по федеральному государственному контролю качества образования  в отношении образовательных организаций </vt:lpstr>
      <vt:lpstr>Типичные несоответствия  реализуемых основных образовательных программ общеобразовательных организаций</vt:lpstr>
      <vt:lpstr>Типичные несоответствия  реализуемых основных образовательных программ общеобразовательных организаций</vt:lpstr>
      <vt:lpstr>Типичные несоответствия  реализуемых основных образовательных программ общеобразовательных организаций</vt:lpstr>
      <vt:lpstr>О корректировке образовательных программ</vt:lpstr>
      <vt:lpstr>Типичные несоответствия  реализуемых основных образовательных программ общеобразовательных организаций</vt:lpstr>
      <vt:lpstr>  Типичные несоответствия ФГОС условий реализации основных образовательных программ  </vt:lpstr>
      <vt:lpstr>Министерство просвещения  и воспитания Ульяновской области  Департамент по надзору и контролю в сфере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User</cp:lastModifiedBy>
  <cp:revision>252</cp:revision>
  <dcterms:created xsi:type="dcterms:W3CDTF">2020-12-01T05:01:00Z</dcterms:created>
  <dcterms:modified xsi:type="dcterms:W3CDTF">2020-12-10T13:42:37Z</dcterms:modified>
</cp:coreProperties>
</file>