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6600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КНМ</c:v>
                </c:pt>
                <c:pt idx="1">
                  <c:v>Предписания</c:v>
                </c:pt>
                <c:pt idx="2">
                  <c:v>Ходатайства</c:v>
                </c:pt>
                <c:pt idx="3">
                  <c:v>2020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</c:v>
                </c:pt>
                <c:pt idx="1">
                  <c:v>39</c:v>
                </c:pt>
                <c:pt idx="2">
                  <c:v>38</c:v>
                </c:pt>
                <c:pt idx="3">
                  <c:v>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КНМ</c:v>
                </c:pt>
                <c:pt idx="1">
                  <c:v>Предписания</c:v>
                </c:pt>
                <c:pt idx="2">
                  <c:v>Ходатайства</c:v>
                </c:pt>
                <c:pt idx="3">
                  <c:v>2020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37</c:v>
                </c:pt>
                <c:pt idx="1">
                  <c:v>4</c:v>
                </c:pt>
                <c:pt idx="2">
                  <c:v>5</c:v>
                </c:pt>
                <c:pt idx="3">
                  <c:v>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2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КНМ</c:v>
                </c:pt>
                <c:pt idx="1">
                  <c:v>Предписания</c:v>
                </c:pt>
                <c:pt idx="2">
                  <c:v>Ходатайства</c:v>
                </c:pt>
                <c:pt idx="3">
                  <c:v>2020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11</c:v>
                </c:pt>
                <c:pt idx="1">
                  <c:v>31</c:v>
                </c:pt>
                <c:pt idx="2">
                  <c:v>1</c:v>
                </c:pt>
                <c:pt idx="3">
                  <c:v>28</c:v>
                </c:pt>
              </c:numCache>
            </c:numRef>
          </c:val>
        </c:ser>
        <c:axId val="74930816"/>
        <c:axId val="74961280"/>
      </c:barChart>
      <c:catAx>
        <c:axId val="74930816"/>
        <c:scaling>
          <c:orientation val="minMax"/>
        </c:scaling>
        <c:axPos val="b"/>
        <c:tickLblPos val="nextTo"/>
        <c:crossAx val="74961280"/>
        <c:crosses val="autoZero"/>
        <c:auto val="1"/>
        <c:lblAlgn val="ctr"/>
        <c:lblOffset val="100"/>
      </c:catAx>
      <c:valAx>
        <c:axId val="74961280"/>
        <c:scaling>
          <c:orientation val="minMax"/>
        </c:scaling>
        <c:axPos val="l"/>
        <c:majorGridlines/>
        <c:numFmt formatCode="General" sourceLinked="1"/>
        <c:tickLblPos val="nextTo"/>
        <c:crossAx val="749308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ОМСУ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Предписания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ОМСУ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Ходатайства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ОМСУ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axId val="80273792"/>
        <c:axId val="80275328"/>
      </c:barChart>
      <c:catAx>
        <c:axId val="80273792"/>
        <c:scaling>
          <c:orientation val="minMax"/>
        </c:scaling>
        <c:axPos val="b"/>
        <c:tickLblPos val="nextTo"/>
        <c:crossAx val="80275328"/>
        <c:crosses val="autoZero"/>
        <c:auto val="1"/>
        <c:lblAlgn val="ctr"/>
        <c:lblOffset val="100"/>
      </c:catAx>
      <c:valAx>
        <c:axId val="80275328"/>
        <c:scaling>
          <c:orientation val="minMax"/>
        </c:scaling>
        <c:axPos val="l"/>
        <c:majorGridlines/>
        <c:numFmt formatCode="General" sourceLinked="1"/>
        <c:tickLblPos val="nextTo"/>
        <c:crossAx val="802737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layout>
        <c:manualLayout>
          <c:xMode val="edge"/>
          <c:yMode val="edge"/>
          <c:x val="0.21187558963950695"/>
          <c:y val="4.0840562718260059E-2"/>
        </c:manualLayout>
      </c:layout>
      <c:txPr>
        <a:bodyPr/>
        <a:lstStyle/>
        <a:p>
          <a:pPr>
            <a:defRPr sz="3000">
              <a:latin typeface="PT Astra Serif" pitchFamily="18" charset="-52"/>
              <a:ea typeface="PT Astra Serif" pitchFamily="18" charset="-52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2277700443623414E-2"/>
          <c:y val="0.25219265017419179"/>
          <c:w val="0.60423107445327673"/>
          <c:h val="0.74780734982580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Плановые проверки 2020 г.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9.4904369592689913E-2"/>
                  <c:y val="1.77875957006276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24503724360843793"/>
                  <c:y val="-7.84343575057949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95%</a:t>
                    </a:r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Без нарушений 2</c:v>
                </c:pt>
                <c:pt idx="1">
                  <c:v>Всего 40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35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6702759924232493"/>
          <c:y val="0.18967178299227969"/>
          <c:w val="0.25099778332249523"/>
          <c:h val="0.133357395026606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КНМ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0.9700000000000002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КНМ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0.95000000000000018</c:v>
                </c:pt>
              </c:numCache>
            </c:numRef>
          </c:val>
        </c:ser>
        <c:axId val="87614976"/>
        <c:axId val="87616512"/>
      </c:barChart>
      <c:catAx>
        <c:axId val="87614976"/>
        <c:scaling>
          <c:orientation val="minMax"/>
        </c:scaling>
        <c:axPos val="b"/>
        <c:tickLblPos val="nextTo"/>
        <c:crossAx val="87616512"/>
        <c:crosses val="autoZero"/>
        <c:auto val="1"/>
        <c:lblAlgn val="ctr"/>
        <c:lblOffset val="100"/>
      </c:catAx>
      <c:valAx>
        <c:axId val="87616512"/>
        <c:scaling>
          <c:orientation val="minMax"/>
          <c:max val="1"/>
          <c:min val="0"/>
        </c:scaling>
        <c:axPos val="l"/>
        <c:majorGridlines/>
        <c:numFmt formatCode="0%" sourceLinked="1"/>
        <c:tickLblPos val="nextTo"/>
        <c:crossAx val="87614976"/>
        <c:crosses val="autoZero"/>
        <c:crossBetween val="between"/>
        <c:majorUnit val="0.2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title>
      <c:tx>
        <c:rich>
          <a:bodyPr/>
          <a:lstStyle/>
          <a:p>
            <a:pPr>
              <a:defRPr sz="3000">
                <a:latin typeface="PT Astra Serif" pitchFamily="18" charset="-52"/>
                <a:ea typeface="PT Astra Serif" pitchFamily="18" charset="-52"/>
              </a:defRPr>
            </a:pPr>
            <a:r>
              <a:rPr lang="ru-RU" sz="3000" dirty="0" smtClean="0">
                <a:latin typeface="PT Astra Serif" pitchFamily="18" charset="-52"/>
                <a:ea typeface="PT Astra Serif" pitchFamily="18" charset="-52"/>
              </a:rPr>
              <a:t>Исполнение предписаний </a:t>
            </a:r>
            <a:r>
              <a:rPr lang="ru-RU" sz="3000" dirty="0">
                <a:latin typeface="PT Astra Serif" pitchFamily="18" charset="-52"/>
                <a:ea typeface="PT Astra Serif" pitchFamily="18" charset="-52"/>
              </a:rPr>
              <a:t>по результатам плановых </a:t>
            </a:r>
            <a:r>
              <a:rPr lang="ru-RU" sz="3000" dirty="0" smtClean="0">
                <a:latin typeface="PT Astra Serif" pitchFamily="18" charset="-52"/>
                <a:ea typeface="PT Astra Serif" pitchFamily="18" charset="-52"/>
              </a:rPr>
              <a:t>проверок</a:t>
            </a:r>
          </a:p>
          <a:p>
            <a:pPr>
              <a:defRPr sz="3000">
                <a:latin typeface="PT Astra Serif" pitchFamily="18" charset="-52"/>
                <a:ea typeface="PT Astra Serif" pitchFamily="18" charset="-52"/>
              </a:defRPr>
            </a:pPr>
            <a:r>
              <a:rPr lang="ru-RU" sz="3000" dirty="0" smtClean="0">
                <a:latin typeface="PT Astra Serif" pitchFamily="18" charset="-52"/>
                <a:ea typeface="PT Astra Serif" pitchFamily="18" charset="-52"/>
              </a:rPr>
              <a:t>в </a:t>
            </a:r>
            <a:r>
              <a:rPr lang="ru-RU" sz="3000" dirty="0">
                <a:latin typeface="PT Astra Serif" pitchFamily="18" charset="-52"/>
                <a:ea typeface="PT Astra Serif" pitchFamily="18" charset="-52"/>
              </a:rPr>
              <a:t>2020 г.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5624210168173449E-2"/>
          <c:y val="0.20947313003464035"/>
          <c:w val="0.53003633226402269"/>
          <c:h val="0.600999058368198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Предписания по результатам плановых проверок в 2020 г.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3.0095630407310215E-2"/>
                  <c:y val="9.3550477544779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79%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24503724360843795"/>
                  <c:y val="-7.84343575057949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21%</a:t>
                    </a:r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Исполнено в срок 30</c:v>
                </c:pt>
                <c:pt idx="1">
                  <c:v>Ходатайств 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</c:v>
                </c:pt>
                <c:pt idx="1">
                  <c:v>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1.5432098765432105E-2"/>
          <c:y val="0.81688197645715666"/>
          <c:w val="0.31994981530086547"/>
          <c:h val="0.1232438293754980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Исполнено в срок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0.78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Исполнено в срок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0.79</c:v>
                </c:pt>
              </c:numCache>
            </c:numRef>
          </c:val>
        </c:ser>
        <c:axId val="89836928"/>
        <c:axId val="89842816"/>
      </c:barChart>
      <c:catAx>
        <c:axId val="89836928"/>
        <c:scaling>
          <c:orientation val="minMax"/>
        </c:scaling>
        <c:axPos val="b"/>
        <c:tickLblPos val="nextTo"/>
        <c:crossAx val="89842816"/>
        <c:crosses val="autoZero"/>
        <c:auto val="1"/>
        <c:lblAlgn val="ctr"/>
        <c:lblOffset val="100"/>
      </c:catAx>
      <c:valAx>
        <c:axId val="89842816"/>
        <c:scaling>
          <c:orientation val="minMax"/>
          <c:max val="1"/>
          <c:min val="0"/>
        </c:scaling>
        <c:axPos val="l"/>
        <c:majorGridlines/>
        <c:numFmt formatCode="0%" sourceLinked="1"/>
        <c:tickLblPos val="nextTo"/>
        <c:crossAx val="89836928"/>
        <c:crosses val="autoZero"/>
        <c:crossBetween val="between"/>
        <c:majorUnit val="0.2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B4BD-92B3-4F5E-893B-5ABFD9F252B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B4BD-92B3-4F5E-893B-5ABFD9F252B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B4BD-92B3-4F5E-893B-5ABFD9F252B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B4BD-92B3-4F5E-893B-5ABFD9F252B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B4BD-92B3-4F5E-893B-5ABFD9F252B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B4BD-92B3-4F5E-893B-5ABFD9F252B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B4BD-92B3-4F5E-893B-5ABFD9F252B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B4BD-92B3-4F5E-893B-5ABFD9F252B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B4BD-92B3-4F5E-893B-5ABFD9F252B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B4BD-92B3-4F5E-893B-5ABFD9F252B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2B4BD-92B3-4F5E-893B-5ABFD9F252B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2B4BD-92B3-4F5E-893B-5ABFD9F252BD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60D9D-3034-455E-B90D-885A7FE3B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285728"/>
            <a:ext cx="5643602" cy="1357321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PT Astra Serif" pitchFamily="18" charset="-52"/>
                <a:ea typeface="PT Astra Serif" pitchFamily="18" charset="-52"/>
              </a:rPr>
              <a:t>Министерство</a:t>
            </a:r>
            <a:br>
              <a:rPr lang="ru-RU" sz="3200" dirty="0" smtClean="0">
                <a:latin typeface="PT Astra Serif" pitchFamily="18" charset="-52"/>
                <a:ea typeface="PT Astra Serif" pitchFamily="18" charset="-52"/>
              </a:rPr>
            </a:br>
            <a:r>
              <a:rPr lang="ru-RU" sz="3200" dirty="0" smtClean="0">
                <a:latin typeface="PT Astra Serif" pitchFamily="18" charset="-52"/>
                <a:ea typeface="PT Astra Serif" pitchFamily="18" charset="-52"/>
              </a:rPr>
              <a:t>просвещения и воспитания</a:t>
            </a:r>
            <a:br>
              <a:rPr lang="ru-RU" sz="3200" dirty="0" smtClean="0">
                <a:latin typeface="PT Astra Serif" pitchFamily="18" charset="-52"/>
                <a:ea typeface="PT Astra Serif" pitchFamily="18" charset="-52"/>
              </a:rPr>
            </a:br>
            <a:r>
              <a:rPr lang="ru-RU" sz="3200" dirty="0" smtClean="0">
                <a:latin typeface="PT Astra Serif" pitchFamily="18" charset="-52"/>
                <a:ea typeface="PT Astra Serif" pitchFamily="18" charset="-52"/>
              </a:rPr>
              <a:t>Ульяновской области</a:t>
            </a:r>
            <a:endParaRPr lang="ru-RU" sz="3200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000240"/>
            <a:ext cx="8429684" cy="3071834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Результаты контрольно-надзорной деятельности и правоприменительной практики за 2020 год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по федеральному государственному надзору в сфере образования</a:t>
            </a:r>
            <a:endParaRPr lang="ru-RU" b="1" dirty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pic>
        <p:nvPicPr>
          <p:cNvPr id="4" name="Рисунок 3" descr="logo_new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85728"/>
            <a:ext cx="14287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571473" y="5357826"/>
            <a:ext cx="8001055" cy="92869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ru-RU" sz="1600" i="1" dirty="0">
                <a:latin typeface="PT Astra Serif" pitchFamily="18" charset="-52"/>
                <a:ea typeface="PT Astra Serif" pitchFamily="18" charset="-52"/>
              </a:rPr>
              <a:t>Витушкина Валерия Анатольевна</a:t>
            </a: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,</a:t>
            </a:r>
          </a:p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консультант </a:t>
            </a:r>
            <a:r>
              <a:rPr lang="ru-RU" sz="1600" i="1" dirty="0">
                <a:latin typeface="PT Astra Serif" pitchFamily="18" charset="-52"/>
                <a:ea typeface="PT Astra Serif" pitchFamily="18" charset="-52"/>
              </a:rPr>
              <a:t>отдела </a:t>
            </a: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государственного контроля (надзора) в сфере образования </a:t>
            </a:r>
          </a:p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департамента по надзору и контролю в сфере образования</a:t>
            </a:r>
            <a:endParaRPr lang="ru-RU" sz="1600" i="1" dirty="0">
              <a:latin typeface="PT Astra Serif" pitchFamily="18" charset="-52"/>
              <a:ea typeface="PT Astra Serif" pitchFamily="18" charset="-5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latin typeface="PT Astra Serif" pitchFamily="18" charset="-52"/>
                <a:ea typeface="PT Astra Serif" pitchFamily="18" charset="-52"/>
              </a:rPr>
              <a:t>Результаты федерального государственного надзора в сфере образования в 2020 г.</a:t>
            </a:r>
            <a:endParaRPr lang="ru-RU" sz="3000" b="1" dirty="0">
              <a:latin typeface="PT Astra Serif" pitchFamily="18" charset="-52"/>
              <a:ea typeface="PT Astra Serif" pitchFamily="18" charset="-52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latin typeface="PT Astra Serif" pitchFamily="18" charset="-52"/>
                <a:ea typeface="PT Astra Serif" pitchFamily="18" charset="-52"/>
              </a:rPr>
              <a:t>Постановление Правительства РФ от 03.04.2020 N 438 (ред. от 14.09.2020) "Об особенностях осуществления в 2020 году государственного контроля (надзора), муниципального контроля и о внесении изменения в пункт 7 Правил подготовки органами государственного контроля (надзора) и органами муниципального контроля ежегодных планов проведения плановых проверок юридических лиц и индивидуальных предпринимателей»</a:t>
            </a:r>
            <a:endParaRPr lang="ru-RU" sz="2000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214686"/>
            <a:ext cx="8229600" cy="3071834"/>
          </a:xfrm>
        </p:spPr>
        <p:txBody>
          <a:bodyPr>
            <a:noAutofit/>
          </a:bodyPr>
          <a:lstStyle/>
          <a:p>
            <a:pPr marL="1588" indent="357188" algn="just">
              <a:buNone/>
            </a:pPr>
            <a:r>
              <a:rPr lang="ru-RU" sz="1950" dirty="0" smtClean="0">
                <a:latin typeface="PT Astra Serif" pitchFamily="18" charset="-52"/>
                <a:ea typeface="PT Astra Serif" pitchFamily="18" charset="-52"/>
              </a:rPr>
              <a:t>10. Органам государственного контроля (надзора), органам муниципального контроля при поступлении </a:t>
            </a:r>
            <a:r>
              <a:rPr lang="ru-RU" sz="1950" b="1" dirty="0" smtClean="0">
                <a:latin typeface="PT Astra Serif" pitchFamily="18" charset="-52"/>
                <a:ea typeface="PT Astra Serif" pitchFamily="18" charset="-52"/>
              </a:rPr>
              <a:t>ходатайств об отсрочке сроков исполнения ранее выданных предписаний </a:t>
            </a:r>
            <a:r>
              <a:rPr lang="ru-RU" sz="1950" dirty="0" smtClean="0">
                <a:latin typeface="PT Astra Serif" pitchFamily="18" charset="-52"/>
                <a:ea typeface="PT Astra Serif" pitchFamily="18" charset="-52"/>
              </a:rPr>
              <a:t>в течение 10 рабочих дней после поступления таких ходатайств принимать решения о продлении сроков, за исключением предписаний, указанных в подпункте "</a:t>
            </a:r>
            <a:r>
              <a:rPr lang="ru-RU" sz="1950" dirty="0" err="1" smtClean="0">
                <a:latin typeface="PT Astra Serif" pitchFamily="18" charset="-52"/>
                <a:ea typeface="PT Astra Serif" pitchFamily="18" charset="-52"/>
              </a:rPr>
              <a:t>д</a:t>
            </a:r>
            <a:r>
              <a:rPr lang="ru-RU" sz="1950" dirty="0" smtClean="0">
                <a:latin typeface="PT Astra Serif" pitchFamily="18" charset="-52"/>
                <a:ea typeface="PT Astra Serif" pitchFamily="18" charset="-52"/>
              </a:rPr>
              <a:t>" пункта 1 настоящего постановления (внеплановые проверки, назначенные в целях проверки исполнения ранее выданного предписания, решение о признании которого исполненным влечет возобновление ранее приостановленного действия лицензии, аккредитации или иного документа, имеющего разрешительный характер).</a:t>
            </a:r>
            <a:endParaRPr lang="ru-RU" sz="1950" dirty="0">
              <a:latin typeface="PT Astra Serif" pitchFamily="18" charset="-52"/>
              <a:ea typeface="PT Astra Serif" pitchFamily="18" charset="-5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>
                <a:latin typeface="PT Astra Serif" pitchFamily="18" charset="-52"/>
                <a:ea typeface="PT Astra Serif" pitchFamily="18" charset="-52"/>
              </a:rPr>
              <a:t>Результаты федерального государственного надзора в сфере образования в 2020 г.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7901014" cy="5286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5214942" y="2928934"/>
          <a:ext cx="3571900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357166"/>
          <a:ext cx="82296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5429256" y="2357430"/>
          <a:ext cx="350046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PT Astra Serif" pitchFamily="18" charset="-52"/>
                <a:ea typeface="PT Astra Serif" pitchFamily="18" charset="-52"/>
              </a:rPr>
              <a:t>Типичные нарушения</a:t>
            </a:r>
            <a:endParaRPr lang="ru-RU" sz="4000" b="1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900" dirty="0" smtClean="0">
                <a:latin typeface="PT Astra Serif" pitchFamily="18" charset="-52"/>
                <a:ea typeface="PT Astra Serif" pitchFamily="18" charset="-52"/>
              </a:rPr>
              <a:t>уставы и локальные нормативные акта не приведены в соответствие требованиям действующего законодательства;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900" dirty="0" smtClean="0">
                <a:solidFill>
                  <a:srgbClr val="003399"/>
                </a:solidFill>
                <a:latin typeface="PT Astra Serif" pitchFamily="18" charset="-52"/>
                <a:ea typeface="PT Astra Serif" pitchFamily="18" charset="-52"/>
              </a:rPr>
              <a:t>документы, подтверждающие учёт мнения обучающихся и их родителей (законных представителей) при принятии локальных нормативных актов, затрагивающих права обучающихся, не представлены;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900" dirty="0" smtClean="0">
                <a:latin typeface="PT Astra Serif" pitchFamily="18" charset="-52"/>
                <a:ea typeface="PT Astra Serif" pitchFamily="18" charset="-52"/>
              </a:rPr>
              <a:t>структура реализуемой основной общеобразовательной программы дошкольного образования не соответствует требованиям федерального государственного образовательного стандарта;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900" dirty="0" smtClean="0">
                <a:solidFill>
                  <a:srgbClr val="003399"/>
                </a:solidFill>
                <a:latin typeface="PT Astra Serif" pitchFamily="18" charset="-52"/>
                <a:ea typeface="PT Astra Serif" pitchFamily="18" charset="-52"/>
              </a:rPr>
              <a:t>в заявлениях для приема, перевода и отчисления обучающихся отсутствуют обязательные к указанию сведения;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900" dirty="0" smtClean="0">
                <a:latin typeface="PT Astra Serif" pitchFamily="18" charset="-52"/>
                <a:ea typeface="PT Astra Serif" pitchFamily="18" charset="-52"/>
              </a:rPr>
              <a:t>в распорядительных документах основания приема, перевода и отчисления обучающихся указаны не в соответствии с требованиями законодательства об образовании;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900" dirty="0" smtClean="0">
                <a:solidFill>
                  <a:srgbClr val="003399"/>
                </a:solidFill>
                <a:latin typeface="PT Astra Serif" pitchFamily="18" charset="-52"/>
                <a:ea typeface="PT Astra Serif" pitchFamily="18" charset="-52"/>
              </a:rPr>
              <a:t>заявления о приеме и прилагаемые к ним документы, не регистрируются либо регистрируются не в полном объеме в журнале приема заявлений о приема;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900" dirty="0" smtClean="0">
                <a:latin typeface="PT Astra Serif" pitchFamily="18" charset="-52"/>
                <a:ea typeface="PT Astra Serif" pitchFamily="18" charset="-52"/>
              </a:rPr>
              <a:t>личные дела обучающихся не сформированы;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PT Astra Serif" pitchFamily="18" charset="-52"/>
                <a:ea typeface="PT Astra Serif" pitchFamily="18" charset="-52"/>
              </a:rPr>
              <a:t>Типичные нарушения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800" dirty="0" smtClean="0">
                <a:latin typeface="PT Astra Serif" pitchFamily="18" charset="-52"/>
                <a:ea typeface="PT Astra Serif" pitchFamily="18" charset="-52"/>
              </a:rPr>
              <a:t>в случае изменения образовательных отношений с родителями (законными представителями) обучающихся повторно заключаются договоры об образовании;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3399"/>
                </a:solidFill>
                <a:latin typeface="PT Astra Serif" pitchFamily="18" charset="-52"/>
                <a:ea typeface="PT Astra Serif" pitchFamily="18" charset="-52"/>
              </a:rPr>
              <a:t>в договорах об </a:t>
            </a:r>
            <a:r>
              <a:rPr lang="ru-RU" sz="1800" smtClean="0">
                <a:solidFill>
                  <a:srgbClr val="003399"/>
                </a:solidFill>
                <a:latin typeface="PT Astra Serif" pitchFamily="18" charset="-52"/>
                <a:ea typeface="PT Astra Serif" pitchFamily="18" charset="-52"/>
              </a:rPr>
              <a:t>образовании </a:t>
            </a:r>
            <a:r>
              <a:rPr lang="ru-RU" sz="1800" smtClean="0">
                <a:solidFill>
                  <a:srgbClr val="003399"/>
                </a:solidFill>
                <a:latin typeface="PT Astra Serif" pitchFamily="18" charset="-52"/>
                <a:ea typeface="PT Astra Serif" pitchFamily="18" charset="-52"/>
              </a:rPr>
              <a:t>содержатся </a:t>
            </a:r>
            <a:r>
              <a:rPr lang="ru-RU" sz="1800" dirty="0" smtClean="0">
                <a:solidFill>
                  <a:srgbClr val="003399"/>
                </a:solidFill>
                <a:latin typeface="PT Astra Serif" pitchFamily="18" charset="-52"/>
                <a:ea typeface="PT Astra Serif" pitchFamily="18" charset="-52"/>
              </a:rPr>
              <a:t>условия, ограничивающие права участников образовательных отношений;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800" dirty="0" smtClean="0">
                <a:latin typeface="PT Astra Serif" pitchFamily="18" charset="-52"/>
                <a:ea typeface="PT Astra Serif" pitchFamily="18" charset="-52"/>
              </a:rPr>
              <a:t>при организации обучения и воспитания детей с ограниченными возможностями здоровья – отсутствие в индивидуальных учебных планах коррекционно-развивающих занятий, отсутствие специалистов для организации работы в соответствии с заключением ПМПК;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800" dirty="0" smtClean="0">
                <a:solidFill>
                  <a:srgbClr val="003399"/>
                </a:solidFill>
                <a:latin typeface="PT Astra Serif" pitchFamily="18" charset="-52"/>
                <a:ea typeface="PT Astra Serif" pitchFamily="18" charset="-52"/>
              </a:rPr>
              <a:t>содержание договоров об оказании платных образовательных услуг не соответствует установленным Правилам, указанная в договорах стоимость обучения не соответствует утвержденным тарифам;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ru-RU" sz="1800" dirty="0" smtClean="0">
                <a:latin typeface="PT Astra Serif" pitchFamily="18" charset="-52"/>
                <a:ea typeface="PT Astra Serif" pitchFamily="18" charset="-52"/>
              </a:rPr>
              <a:t>при аттестации педагогических работников в целях подтверждения соответствия занимаемым ими должностям – отсутствует распорядительный акт работодателя об утверждении списка аттестуемых педагогов и графика их аттестации, представление работодателя, протоколы аттестационной комиссии и выписки из протоколов не содержит обязательные к указанию сведения и информацию, аттестация проводится в отсутствии аттестуемого, по итогам аттестации выдаются аттестационные листы.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285728"/>
            <a:ext cx="5643602" cy="1357321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PT Astra Serif" pitchFamily="18" charset="-52"/>
                <a:ea typeface="PT Astra Serif" pitchFamily="18" charset="-52"/>
              </a:rPr>
              <a:t>Министерство</a:t>
            </a:r>
            <a:br>
              <a:rPr lang="ru-RU" sz="3200" dirty="0" smtClean="0">
                <a:latin typeface="PT Astra Serif" pitchFamily="18" charset="-52"/>
                <a:ea typeface="PT Astra Serif" pitchFamily="18" charset="-52"/>
              </a:rPr>
            </a:br>
            <a:r>
              <a:rPr lang="ru-RU" sz="3200" dirty="0" smtClean="0">
                <a:latin typeface="PT Astra Serif" pitchFamily="18" charset="-52"/>
                <a:ea typeface="PT Astra Serif" pitchFamily="18" charset="-52"/>
              </a:rPr>
              <a:t>просвещения и воспитания</a:t>
            </a:r>
            <a:br>
              <a:rPr lang="ru-RU" sz="3200" dirty="0" smtClean="0">
                <a:latin typeface="PT Astra Serif" pitchFamily="18" charset="-52"/>
                <a:ea typeface="PT Astra Serif" pitchFamily="18" charset="-52"/>
              </a:rPr>
            </a:br>
            <a:r>
              <a:rPr lang="ru-RU" sz="3200" dirty="0" smtClean="0">
                <a:latin typeface="PT Astra Serif" pitchFamily="18" charset="-52"/>
                <a:ea typeface="PT Astra Serif" pitchFamily="18" charset="-52"/>
              </a:rPr>
              <a:t>Ульяновской области</a:t>
            </a:r>
            <a:endParaRPr lang="ru-RU" sz="3200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786058"/>
            <a:ext cx="8429684" cy="1143008"/>
          </a:xfrm>
          <a:noFill/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200" b="1" dirty="0" smtClean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Спасибо за внимание!</a:t>
            </a:r>
            <a:endParaRPr lang="ru-RU" sz="5200" b="1" dirty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pic>
        <p:nvPicPr>
          <p:cNvPr id="4" name="Рисунок 3" descr="logo_new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85728"/>
            <a:ext cx="14287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571473" y="5357826"/>
            <a:ext cx="8001055" cy="92869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ru-RU" sz="1600" i="1" dirty="0">
                <a:latin typeface="PT Astra Serif" pitchFamily="18" charset="-52"/>
                <a:ea typeface="PT Astra Serif" pitchFamily="18" charset="-52"/>
              </a:rPr>
              <a:t>Витушкина Валерия Анатольевна</a:t>
            </a: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,</a:t>
            </a:r>
          </a:p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консультант </a:t>
            </a:r>
            <a:r>
              <a:rPr lang="ru-RU" sz="1600" i="1" dirty="0">
                <a:latin typeface="PT Astra Serif" pitchFamily="18" charset="-52"/>
                <a:ea typeface="PT Astra Serif" pitchFamily="18" charset="-52"/>
              </a:rPr>
              <a:t>отдела </a:t>
            </a: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государственного контроля (надзора) в сфере образования </a:t>
            </a:r>
          </a:p>
          <a:p>
            <a:pPr algn="ctr">
              <a:lnSpc>
                <a:spcPct val="120000"/>
              </a:lnSpc>
              <a:buFont typeface="Arial" charset="0"/>
              <a:buNone/>
            </a:pPr>
            <a:r>
              <a:rPr lang="ru-RU" sz="1600" i="1" dirty="0" smtClean="0">
                <a:latin typeface="PT Astra Serif" pitchFamily="18" charset="-52"/>
                <a:ea typeface="PT Astra Serif" pitchFamily="18" charset="-52"/>
              </a:rPr>
              <a:t>департамента по надзору и контролю в сфере образования</a:t>
            </a:r>
            <a:endParaRPr lang="ru-RU" sz="1600" i="1" dirty="0">
              <a:latin typeface="PT Astra Serif" pitchFamily="18" charset="-52"/>
              <a:ea typeface="PT Astra Serif" pitchFamily="18" charset="-5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475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Министерство просвещения и воспитания Ульяновской области</vt:lpstr>
      <vt:lpstr>Результаты федерального государственного надзора в сфере образования в 2020 г.</vt:lpstr>
      <vt:lpstr>Постановление Правительства РФ от 03.04.2020 N 438 (ред. от 14.09.2020) "Об особенностях осуществления в 2020 году государственного контроля (надзора), муниципального контроля и о внесении изменения в пункт 7 Правил подготовки органами государственного контроля (надзора) и органами муниципального контроля ежегодных планов проведения плановых проверок юридических лиц и индивидуальных предпринимателей»</vt:lpstr>
      <vt:lpstr>Результаты федерального государственного надзора в сфере образования в 2020 г.</vt:lpstr>
      <vt:lpstr>Слайд 5</vt:lpstr>
      <vt:lpstr>Слайд 6</vt:lpstr>
      <vt:lpstr>Типичные нарушения</vt:lpstr>
      <vt:lpstr>Типичные нарушения</vt:lpstr>
      <vt:lpstr>Министерство просвещения и воспитания Ульяновской области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Витушкина</dc:creator>
  <cp:lastModifiedBy>Витушкина</cp:lastModifiedBy>
  <cp:revision>30</cp:revision>
  <dcterms:created xsi:type="dcterms:W3CDTF">2020-12-01T05:01:00Z</dcterms:created>
  <dcterms:modified xsi:type="dcterms:W3CDTF">2020-12-11T06:46:15Z</dcterms:modified>
</cp:coreProperties>
</file>