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81" r:id="rId2"/>
    <p:sldId id="299" r:id="rId3"/>
    <p:sldId id="296" r:id="rId4"/>
    <p:sldId id="291" r:id="rId5"/>
    <p:sldId id="292" r:id="rId6"/>
    <p:sldId id="293" r:id="rId7"/>
    <p:sldId id="294" r:id="rId8"/>
    <p:sldId id="300" r:id="rId9"/>
    <p:sldId id="298" r:id="rId10"/>
    <p:sldId id="297" r:id="rId11"/>
  </p:sldIdLst>
  <p:sldSz cx="12192000" cy="6858000"/>
  <p:notesSz cx="6797675" cy="9872663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Montserrat" charset="-52"/>
      <p:regular r:id="rId19"/>
      <p:bold r:id="rId20"/>
      <p:italic r:id="rId21"/>
      <p:boldItalic r:id="rId22"/>
    </p:embeddedFont>
    <p:embeddedFont>
      <p:font typeface="Verdana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2BE"/>
    <a:srgbClr val="FF5952"/>
    <a:srgbClr val="8F7BD7"/>
    <a:srgbClr val="6F8BBE"/>
    <a:srgbClr val="BE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2" autoAdjust="0"/>
    <p:restoredTop sz="94946" autoAdjust="0"/>
  </p:normalViewPr>
  <p:slideViewPr>
    <p:cSldViewPr snapToGrid="0">
      <p:cViewPr>
        <p:scale>
          <a:sx n="117" d="100"/>
          <a:sy n="117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51092245685993"/>
          <c:y val="9.8983008515254906E-2"/>
          <c:w val="0.36717782152230982"/>
          <c:h val="0.57704133858267859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 w="19050" cap="rnd" cmpd="sng" algn="ctr">
              <a:solidFill>
                <a:srgbClr val="FF595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0.39000000000000012</c:v>
                </c:pt>
                <c:pt idx="1">
                  <c:v>0.30800000000000011</c:v>
                </c:pt>
                <c:pt idx="2">
                  <c:v>0.43500000000000011</c:v>
                </c:pt>
                <c:pt idx="3">
                  <c:v>0.29400000000000009</c:v>
                </c:pt>
                <c:pt idx="4">
                  <c:v>0.35500000000000009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A0-4278-ABFC-3B25C756BD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19050" cap="rnd" cmpd="sng" algn="ctr">
              <a:solidFill>
                <a:srgbClr val="59CC7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Доля учащихся, по которым осуществляется ведение цифрового профиля</c:v>
                </c:pt>
                <c:pt idx="1">
                  <c:v>Доля учащихся, которым предложены рекомендации 
по повышению качества обучения и формированию индивидуальных траекторий с использованием данных цифрового портфолио учащегося</c:v>
                </c:pt>
                <c:pt idx="2">
                  <c:v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c:v>
                </c:pt>
                <c:pt idx="3">
                  <c:v>Доля учащихся, имеющих возможность бесплатного доступа к верифицированному цифровому образовательному контенту и сервисам 
для самостоятельной подготовки</c:v>
                </c:pt>
                <c:pt idx="4">
                  <c:v>Доля заданий, выполненных учащимися в электронной форме и проверяемых с использованием технологий автоматизированной проверки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A0-4278-ABFC-3B25C756B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828480"/>
        <c:axId val="143830016"/>
      </c:radarChart>
      <c:catAx>
        <c:axId val="14382848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830016"/>
        <c:crosses val="autoZero"/>
        <c:auto val="1"/>
        <c:lblAlgn val="ctr"/>
        <c:lblOffset val="100"/>
        <c:noMultiLvlLbl val="0"/>
      </c:catAx>
      <c:valAx>
        <c:axId val="1438300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PT Sans" panose="020B0503020203020204" pitchFamily="34" charset="-52"/>
                <a:ea typeface="+mn-ea"/>
                <a:cs typeface="+mn-cs"/>
              </a:defRPr>
            </a:pPr>
            <a:endParaRPr lang="ru-RU"/>
          </a:p>
        </c:txPr>
        <c:crossAx val="14382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234798842643"/>
          <c:y val="0.92083489147108866"/>
          <c:w val="0.37026906458648945"/>
          <c:h val="7.6655219141689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5ECBE-85BF-46E7-BFE0-2507A0F6754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2268C-7720-40E3-AA11-3F0F6E584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2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FC1-0C1F-49D2-9E2A-8F00989960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9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xmlns="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xmlns="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0E2C2-84D4-4642-B24B-A355D7F572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0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xmlns="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xmlns="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88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xmlns="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xmlns="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00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xmlns="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xmlns="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30E2C2-84D4-4642-B24B-A355D7F5729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17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xmlns="" id="{5FC6983D-2D43-4840-99CD-27EBCA3F5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xmlns="" id="{BDBC4A11-A838-8E4A-8D80-5116DD6D1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F2E0EEAC-478B-6146-9507-28CF9D3F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0E2C2-84D4-4642-B24B-A355D7F572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0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3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9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1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5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C7E-75DC-4401-A1DF-A9AC6FEABF5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.png"/><Relationship Id="rId15" Type="http://schemas.openxmlformats.org/officeDocument/2006/relationships/image" Target="../media/image8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5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9.jpeg"/><Relationship Id="rId4" Type="http://schemas.openxmlformats.org/officeDocument/2006/relationships/image" Target="../media/image30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5240"/>
            <a:ext cx="12192000" cy="5029200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7A8E8E-8811-5C40-9652-B6A415685FFD}"/>
              </a:ext>
            </a:extLst>
          </p:cNvPr>
          <p:cNvSpPr txBox="1"/>
          <p:nvPr/>
        </p:nvSpPr>
        <p:spPr>
          <a:xfrm>
            <a:off x="4040371" y="3429001"/>
            <a:ext cx="605347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192855"/>
              </a:solidFill>
              <a:latin typeface="Calibri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192855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5326E3-B45C-2047-94D4-8BA09F5ABB05}"/>
              </a:ext>
            </a:extLst>
          </p:cNvPr>
          <p:cNvSpPr/>
          <p:nvPr/>
        </p:nvSpPr>
        <p:spPr>
          <a:xfrm>
            <a:off x="851073" y="1325596"/>
            <a:ext cx="5940378" cy="328474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17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достижении показателей «цифровой зрелости» отрасли образования в Ульяновкой области</a:t>
            </a:r>
          </a:p>
          <a:p>
            <a:pPr defTabSz="121917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174" y="647700"/>
            <a:ext cx="5316065" cy="48768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2BA8B8B-F183-2242-849A-EE102BE74BB9}"/>
              </a:ext>
            </a:extLst>
          </p:cNvPr>
          <p:cNvSpPr txBox="1">
            <a:spLocks/>
          </p:cNvSpPr>
          <p:nvPr/>
        </p:nvSpPr>
        <p:spPr bwMode="auto">
          <a:xfrm>
            <a:off x="7820026" y="5567094"/>
            <a:ext cx="4171950" cy="64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64" tIns="49736" rIns="99464" bIns="4973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Директор ОГАУ «Институт развития образования»</a:t>
            </a:r>
          </a:p>
          <a:p>
            <a:pPr defTabSz="12191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err="1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С.А.Андреев</a:t>
            </a:r>
            <a:endParaRPr lang="ru-RU" altLang="ru-RU" sz="1800" b="1" dirty="0">
              <a:solidFill>
                <a:schemeClr val="accent5">
                  <a:lumMod val="75000"/>
                </a:schemeClr>
              </a:solidFill>
              <a:latin typeface="PT Sans" panose="020B0503020203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731AEA4-B0E7-4D0D-AF30-13E7F1F85432}"/>
              </a:ext>
            </a:extLst>
          </p:cNvPr>
          <p:cNvSpPr/>
          <p:nvPr/>
        </p:nvSpPr>
        <p:spPr>
          <a:xfrm>
            <a:off x="2891138" y="65823"/>
            <a:ext cx="5959808" cy="5959808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Название 1">
            <a:extLst>
              <a:ext uri="{FF2B5EF4-FFF2-40B4-BE49-F238E27FC236}">
                <a16:creationId xmlns:a16="http://schemas.microsoft.com/office/drawing/2014/main" xmlns="" id="{14C184D4-628B-4365-A437-25282E5B628C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Montserrat" pitchFamily="2" charset="-52"/>
              </a:rPr>
              <a:t>«Цифровая зрелость» отрасли «Образование» </a:t>
            </a:r>
            <a:br>
              <a:rPr lang="ru-RU" sz="2400" b="1" dirty="0">
                <a:latin typeface="Montserrat" pitchFamily="2" charset="-52"/>
              </a:rPr>
            </a:br>
            <a:r>
              <a:rPr lang="ru-RU" sz="2400" b="1" dirty="0">
                <a:latin typeface="Montserrat" pitchFamily="2" charset="-52"/>
              </a:rPr>
              <a:t>для потребителей 2021-2024 гг</a:t>
            </a:r>
            <a:r>
              <a:rPr lang="ru-RU" sz="2400" b="1" dirty="0" smtClean="0">
                <a:latin typeface="Montserrat" pitchFamily="2" charset="-52"/>
              </a:rPr>
              <a:t>. по данным  ФОИВ</a:t>
            </a:r>
            <a:endParaRPr lang="ru-RU" sz="2400" b="1" dirty="0">
              <a:latin typeface="Montserrat" pitchFamily="2" charset="-52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F8B5A03D-293D-4B58-B550-9B0875D28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10580"/>
              </p:ext>
            </p:extLst>
          </p:nvPr>
        </p:nvGraphicFramePr>
        <p:xfrm>
          <a:off x="187569" y="1120180"/>
          <a:ext cx="11366947" cy="41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22A760-49F0-4DC0-A9A6-D0894A228A61}"/>
              </a:ext>
            </a:extLst>
          </p:cNvPr>
          <p:cNvSpPr/>
          <p:nvPr/>
        </p:nvSpPr>
        <p:spPr>
          <a:xfrm>
            <a:off x="375137" y="5978922"/>
            <a:ext cx="2642261" cy="693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100% школ с Интернетом</a:t>
            </a:r>
          </a:p>
        </p:txBody>
      </p:sp>
      <p:sp>
        <p:nvSpPr>
          <p:cNvPr id="18" name="Стрелка вправо 18">
            <a:extLst>
              <a:ext uri="{FF2B5EF4-FFF2-40B4-BE49-F238E27FC236}">
                <a16:creationId xmlns:a16="http://schemas.microsoft.com/office/drawing/2014/main" xmlns="" id="{67B022FF-9BCE-49C3-BA00-F25C8CF647FE}"/>
              </a:ext>
            </a:extLst>
          </p:cNvPr>
          <p:cNvSpPr/>
          <p:nvPr/>
        </p:nvSpPr>
        <p:spPr>
          <a:xfrm>
            <a:off x="378134" y="5565723"/>
            <a:ext cx="11477761" cy="328295"/>
          </a:xfrm>
          <a:prstGeom prst="rightArrow">
            <a:avLst>
              <a:gd name="adj1" fmla="val 50000"/>
              <a:gd name="adj2" fmla="val 717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EE5637-21D0-4725-9E39-A75B086FF69E}"/>
              </a:ext>
            </a:extLst>
          </p:cNvPr>
          <p:cNvSpPr txBox="1"/>
          <p:nvPr/>
        </p:nvSpPr>
        <p:spPr>
          <a:xfrm>
            <a:off x="1320801" y="5426777"/>
            <a:ext cx="9831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2021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2022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2023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F1DD367-078B-49A1-A1BF-AF952C794A6C}"/>
              </a:ext>
            </a:extLst>
          </p:cNvPr>
          <p:cNvSpPr/>
          <p:nvPr/>
        </p:nvSpPr>
        <p:spPr>
          <a:xfrm>
            <a:off x="3220843" y="5978921"/>
            <a:ext cx="2642261" cy="6937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Библиотека цифрового образовательного контента, все услуги для граждан переведены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в электронный вид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DC36E3-287A-4EB8-A5F3-B61E3D6BB32E}"/>
              </a:ext>
            </a:extLst>
          </p:cNvPr>
          <p:cNvSpPr/>
          <p:nvPr/>
        </p:nvSpPr>
        <p:spPr>
          <a:xfrm>
            <a:off x="6066549" y="5978922"/>
            <a:ext cx="2642261" cy="6937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Цифровой профиль учащегося, использование технологий ИИ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в образовании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EC34816-61CA-433B-8578-8814042EFA52}"/>
              </a:ext>
            </a:extLst>
          </p:cNvPr>
          <p:cNvSpPr/>
          <p:nvPr/>
        </p:nvSpPr>
        <p:spPr>
          <a:xfrm>
            <a:off x="8912254" y="5978921"/>
            <a:ext cx="2642261" cy="69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32 тыс. школ обновили инфраструктуру, 100% школ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с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лвс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/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скс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,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cs typeface="Arial" pitchFamily="34" charset="0"/>
              </a:rPr>
              <a:t>wi-fi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5F11209E-222A-44A1-AE15-99DEA3E69C34}"/>
              </a:ext>
            </a:extLst>
          </p:cNvPr>
          <p:cNvGrpSpPr/>
          <p:nvPr/>
        </p:nvGrpSpPr>
        <p:grpSpPr>
          <a:xfrm>
            <a:off x="1636029" y="5808845"/>
            <a:ext cx="96291" cy="163373"/>
            <a:chOff x="1636029" y="5808845"/>
            <a:chExt cx="96291" cy="16337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629C5F98-E377-4A4C-917F-4C62CDB430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14F349AB-BB81-43A1-9694-A5B881A26D11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B033DB1E-0AAC-4E2B-95C6-A5F02AC30C05}"/>
              </a:ext>
            </a:extLst>
          </p:cNvPr>
          <p:cNvGrpSpPr/>
          <p:nvPr/>
        </p:nvGrpSpPr>
        <p:grpSpPr>
          <a:xfrm>
            <a:off x="4471727" y="5812537"/>
            <a:ext cx="96291" cy="163373"/>
            <a:chOff x="1636029" y="5808845"/>
            <a:chExt cx="96291" cy="163373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92E6BD26-62F4-4875-9AD8-3A9CE088DC75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346CFA81-4DE4-496E-AEC4-C37932241188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B9B37E17-B734-49C7-A8BE-078B37116DCC}"/>
              </a:ext>
            </a:extLst>
          </p:cNvPr>
          <p:cNvGrpSpPr/>
          <p:nvPr/>
        </p:nvGrpSpPr>
        <p:grpSpPr>
          <a:xfrm>
            <a:off x="7291388" y="5801459"/>
            <a:ext cx="96291" cy="163373"/>
            <a:chOff x="1636029" y="5808845"/>
            <a:chExt cx="96291" cy="16337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9B9D56E1-7C74-4BB1-A840-664D98DAC6A4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0A8E5E56-54A4-4888-9896-64D08FBD1DAB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47C38D0A-34B2-4DCC-AAEE-244A20AC17AD}"/>
              </a:ext>
            </a:extLst>
          </p:cNvPr>
          <p:cNvGrpSpPr/>
          <p:nvPr/>
        </p:nvGrpSpPr>
        <p:grpSpPr>
          <a:xfrm>
            <a:off x="10084451" y="5816924"/>
            <a:ext cx="96291" cy="163373"/>
            <a:chOff x="1636029" y="5808845"/>
            <a:chExt cx="96291" cy="163373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43899379-4496-49CE-89B3-ED9AD32865D7}"/>
                </a:ext>
              </a:extLst>
            </p:cNvPr>
            <p:cNvCxnSpPr>
              <a:cxnSpLocks/>
            </p:cNvCxnSpPr>
            <p:nvPr/>
          </p:nvCxnSpPr>
          <p:spPr>
            <a:xfrm>
              <a:off x="1684175" y="5808845"/>
              <a:ext cx="0" cy="128369"/>
            </a:xfrm>
            <a:prstGeom prst="line">
              <a:avLst/>
            </a:prstGeom>
            <a:ln w="19050">
              <a:solidFill>
                <a:srgbClr val="41C3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F8E00ECF-85E3-4322-9EBA-B13DA49F6C77}"/>
                </a:ext>
              </a:extLst>
            </p:cNvPr>
            <p:cNvSpPr/>
            <p:nvPr/>
          </p:nvSpPr>
          <p:spPr>
            <a:xfrm>
              <a:off x="1636029" y="5875927"/>
              <a:ext cx="96291" cy="96291"/>
            </a:xfrm>
            <a:prstGeom prst="ellipse">
              <a:avLst/>
            </a:prstGeom>
            <a:solidFill>
              <a:srgbClr val="41C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Номер слайда 4">
            <a:extLst>
              <a:ext uri="{FF2B5EF4-FFF2-40B4-BE49-F238E27FC236}">
                <a16:creationId xmlns:a16="http://schemas.microsoft.com/office/drawing/2014/main" xmlns="" id="{D75D530B-1B60-4564-A3FD-E869356ACC8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10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34" y="221042"/>
            <a:ext cx="12017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1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53">
            <a:extLst>
              <a:ext uri="{FF2B5EF4-FFF2-40B4-BE49-F238E27FC236}">
                <a16:creationId xmlns:a16="http://schemas.microsoft.com/office/drawing/2014/main" xmlns="" id="{C58620B0-F5C2-4815-AA14-9F2F0795F546}"/>
              </a:ext>
            </a:extLst>
          </p:cNvPr>
          <p:cNvSpPr/>
          <p:nvPr/>
        </p:nvSpPr>
        <p:spPr>
          <a:xfrm>
            <a:off x="0" y="4964861"/>
            <a:ext cx="4796287" cy="1893139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32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85813" y="476260"/>
            <a:ext cx="8480107" cy="3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Индекс цифровой трансформации регионов</a:t>
            </a:r>
          </a:p>
        </p:txBody>
      </p:sp>
      <p:sp>
        <p:nvSpPr>
          <p:cNvPr id="11" name="Название 1">
            <a:extLst>
              <a:ext uri="{FF2B5EF4-FFF2-40B4-BE49-F238E27FC236}">
                <a16:creationId xmlns:a16="http://schemas.microsoft.com/office/drawing/2014/main" xmlns="" id="{3C262F64-9677-412D-80FD-9B737CEE54B6}"/>
              </a:ext>
            </a:extLst>
          </p:cNvPr>
          <p:cNvSpPr txBox="1">
            <a:spLocks/>
          </p:cNvSpPr>
          <p:nvPr/>
        </p:nvSpPr>
        <p:spPr bwMode="auto">
          <a:xfrm>
            <a:off x="682019" y="1159266"/>
            <a:ext cx="11509981" cy="98871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 основе измерения индекса цифровой трансформации регионов -</a:t>
            </a:r>
            <a:r>
              <a:rPr lang="en-US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адаптированная методика Центра перспективных управленческих решений</a:t>
            </a:r>
            <a:b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ru-RU" sz="1800" b="1" u="sng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" altLang="ru-RU" sz="1800" b="1" u="sng" dirty="0" err="1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cdto.wiki</a:t>
            </a:r>
            <a:r>
              <a:rPr lang="ru-RU" altLang="ru-RU" sz="1800" b="1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altLang="ru-RU" sz="1800" dirty="0">
                <a:solidFill>
                  <a:srgbClr val="8F7BD7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Цифровая зрелость. Методология оценки цифровой зрелости организации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4E09CB3-5546-4B70-AA0A-DED15B322FF2}"/>
              </a:ext>
            </a:extLst>
          </p:cNvPr>
          <p:cNvSpPr/>
          <p:nvPr/>
        </p:nvSpPr>
        <p:spPr>
          <a:xfrm>
            <a:off x="0" y="2415399"/>
            <a:ext cx="12192000" cy="2549462"/>
          </a:xfrm>
          <a:prstGeom prst="rect">
            <a:avLst/>
          </a:prstGeom>
          <a:solidFill>
            <a:srgbClr val="41C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map_Russia-1.png">
            <a:extLst>
              <a:ext uri="{FF2B5EF4-FFF2-40B4-BE49-F238E27FC236}">
                <a16:creationId xmlns:a16="http://schemas.microsoft.com/office/drawing/2014/main" xmlns="" id="{D7E59C5E-F2FE-4763-A336-971E022E5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2916619" y="2190568"/>
            <a:ext cx="4976553" cy="2977005"/>
          </a:xfrm>
          <a:prstGeom prst="rect">
            <a:avLst/>
          </a:prstGeom>
        </p:spPr>
      </p:pic>
      <p:sp>
        <p:nvSpPr>
          <p:cNvPr id="18" name="Название 1">
            <a:extLst>
              <a:ext uri="{FF2B5EF4-FFF2-40B4-BE49-F238E27FC236}">
                <a16:creationId xmlns:a16="http://schemas.microsoft.com/office/drawing/2014/main" xmlns="" id="{1CBFD1D1-4F23-41D7-BCE8-CABDC64DD3C8}"/>
              </a:ext>
            </a:extLst>
          </p:cNvPr>
          <p:cNvSpPr txBox="1">
            <a:spLocks/>
          </p:cNvSpPr>
          <p:nvPr/>
        </p:nvSpPr>
        <p:spPr bwMode="auto">
          <a:xfrm>
            <a:off x="484707" y="3470405"/>
            <a:ext cx="2286345" cy="4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2864433" y="4427730"/>
            <a:ext cx="8051396" cy="4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ИТОГ ИЗМЕРЕНИЯ – ИНДЕКС ЦИФРОВОЙ ЗРЕЛОСТИ СУБЪЕКТА </a:t>
            </a:r>
          </a:p>
        </p:txBody>
      </p:sp>
      <p:sp>
        <p:nvSpPr>
          <p:cNvPr id="19" name="Название 1">
            <a:extLst>
              <a:ext uri="{FF2B5EF4-FFF2-40B4-BE49-F238E27FC236}">
                <a16:creationId xmlns:a16="http://schemas.microsoft.com/office/drawing/2014/main" xmlns="" id="{68E6F24A-E5D7-4E25-A05F-13E9471A3D55}"/>
              </a:ext>
            </a:extLst>
          </p:cNvPr>
          <p:cNvSpPr txBox="1">
            <a:spLocks/>
          </p:cNvSpPr>
          <p:nvPr/>
        </p:nvSpPr>
        <p:spPr bwMode="auto">
          <a:xfrm>
            <a:off x="2141265" y="5728696"/>
            <a:ext cx="2884601" cy="4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Что считаем?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C19238B-1DAD-4A39-BBD6-74B1F47DD238}"/>
              </a:ext>
            </a:extLst>
          </p:cNvPr>
          <p:cNvSpPr/>
          <p:nvPr/>
        </p:nvSpPr>
        <p:spPr>
          <a:xfrm>
            <a:off x="4829998" y="5373398"/>
            <a:ext cx="6892505" cy="10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уровень цифровой трансформации субъекта (в перспективе – муниципалитета)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цифровая зрелость для потребителя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мотивирующий мониторинг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A942D7-ED7E-4CC1-A6B5-0688F1D98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82508" y="2700734"/>
            <a:ext cx="690744" cy="690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E99E27-939C-4C67-ABDD-BA656D99BB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94000" y="2754202"/>
            <a:ext cx="583808" cy="5838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CA1590-EBB4-46E5-BDC9-0C23F58BE0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20669" y="2754202"/>
            <a:ext cx="583808" cy="583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D43F8E7-0842-4D3D-8BAA-871D65FBFD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749937" y="2749525"/>
            <a:ext cx="593162" cy="59316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460F515-8ED8-4372-ADA1-6CEE1E69F915}"/>
              </a:ext>
            </a:extLst>
          </p:cNvPr>
          <p:cNvSpPr/>
          <p:nvPr/>
        </p:nvSpPr>
        <p:spPr>
          <a:xfrm>
            <a:off x="2823407" y="3470405"/>
            <a:ext cx="223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услуги</a:t>
            </a:r>
            <a:endParaRPr lang="ru-RU" sz="16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19271E5-7916-4216-844B-0586082F79EB}"/>
              </a:ext>
            </a:extLst>
          </p:cNvPr>
          <p:cNvSpPr/>
          <p:nvPr/>
        </p:nvSpPr>
        <p:spPr>
          <a:xfrm>
            <a:off x="5549916" y="3470405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Данные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9C9B636-18CC-4FD1-BBEA-8AF255778E9F}"/>
              </a:ext>
            </a:extLst>
          </p:cNvPr>
          <p:cNvSpPr/>
          <p:nvPr/>
        </p:nvSpPr>
        <p:spPr>
          <a:xfrm>
            <a:off x="7714498" y="3470405"/>
            <a:ext cx="1396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432ED8D-7EFA-46D8-9A0F-771115D8971A}"/>
              </a:ext>
            </a:extLst>
          </p:cNvPr>
          <p:cNvSpPr/>
          <p:nvPr/>
        </p:nvSpPr>
        <p:spPr>
          <a:xfrm>
            <a:off x="10114048" y="3470405"/>
            <a:ext cx="971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Кадры </a:t>
            </a:r>
            <a:endParaRPr lang="ru-RU" sz="16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12AFAB2-0757-44A0-9907-90B0854951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126208" y="4243341"/>
            <a:ext cx="561123" cy="5611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2D2A8BB-06DE-49BA-8C7D-5DC4A60138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644411" y="2641331"/>
            <a:ext cx="690744" cy="690744"/>
          </a:xfrm>
          <a:prstGeom prst="rect">
            <a:avLst/>
          </a:prstGeom>
        </p:spPr>
      </p:pic>
      <p:pic>
        <p:nvPicPr>
          <p:cNvPr id="1026" name="Picture 2" descr="C:\Users\CIT_Boss\Desktop\Ulyanovs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09" y="267944"/>
            <a:ext cx="1200107" cy="11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18">
            <a:extLst>
              <a:ext uri="{FF2B5EF4-FFF2-40B4-BE49-F238E27FC236}">
                <a16:creationId xmlns:a16="http://schemas.microsoft.com/office/drawing/2014/main" xmlns="" id="{14D66D3D-75D4-4758-A959-DD0192375784}"/>
              </a:ext>
            </a:extLst>
          </p:cNvPr>
          <p:cNvSpPr/>
          <p:nvPr/>
        </p:nvSpPr>
        <p:spPr>
          <a:xfrm>
            <a:off x="0" y="2411808"/>
            <a:ext cx="12192000" cy="3389987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C36569C-C773-440D-8CFB-7D726A7FF125}"/>
              </a:ext>
            </a:extLst>
          </p:cNvPr>
          <p:cNvSpPr/>
          <p:nvPr/>
        </p:nvSpPr>
        <p:spPr>
          <a:xfrm>
            <a:off x="6529205" y="44331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2F2612C-964D-4AF6-9915-E3158DCFEC51}"/>
              </a:ext>
            </a:extLst>
          </p:cNvPr>
          <p:cNvSpPr/>
          <p:nvPr/>
        </p:nvSpPr>
        <p:spPr>
          <a:xfrm>
            <a:off x="2571300" y="4433169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160E779-55C4-4227-8C67-8A4C2965CD33}"/>
              </a:ext>
            </a:extLst>
          </p:cNvPr>
          <p:cNvSpPr/>
          <p:nvPr/>
        </p:nvSpPr>
        <p:spPr>
          <a:xfrm>
            <a:off x="8285499" y="18596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7772333-F110-4794-B2C7-6BAD6D53662D}"/>
              </a:ext>
            </a:extLst>
          </p:cNvPr>
          <p:cNvSpPr/>
          <p:nvPr/>
        </p:nvSpPr>
        <p:spPr>
          <a:xfrm>
            <a:off x="4524711" y="185964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EE08494-9265-4D39-85A0-B57F947A7AD3}"/>
              </a:ext>
            </a:extLst>
          </p:cNvPr>
          <p:cNvSpPr/>
          <p:nvPr/>
        </p:nvSpPr>
        <p:spPr>
          <a:xfrm>
            <a:off x="620222" y="1870208"/>
            <a:ext cx="2951063" cy="204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0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793751" y="397948"/>
            <a:ext cx="10272183" cy="4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t>Цифровая трансформация системы образования предполагает действия по 5 направлениям: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</a:b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24EB44DC-A88E-4A2B-A817-277974592531}"/>
              </a:ext>
            </a:extLst>
          </p:cNvPr>
          <p:cNvSpPr txBox="1">
            <a:spLocks/>
          </p:cNvSpPr>
          <p:nvPr/>
        </p:nvSpPr>
        <p:spPr bwMode="auto">
          <a:xfrm>
            <a:off x="620221" y="2265779"/>
            <a:ext cx="2951064" cy="1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Формирование современной инфраструктуры образовательных организаций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(компьютерные классы, средства визуализации, Интернет и др.)</a:t>
            </a:r>
            <a:endParaRPr lang="ru-RU" sz="1600"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DCD401-679E-4F0F-A5EB-CCA24E214223}"/>
              </a:ext>
            </a:extLst>
          </p:cNvPr>
          <p:cNvSpPr/>
          <p:nvPr/>
        </p:nvSpPr>
        <p:spPr>
          <a:xfrm>
            <a:off x="4524710" y="2299426"/>
            <a:ext cx="2951063" cy="153887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Реализация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электронной 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форме услуг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сфере образования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(запись в школу,  на участие </a:t>
            </a:r>
            <a:br>
              <a:rPr lang="ru-RU" sz="12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в ГИА, отслеживание текущей успеваемости и др.)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3312D3A-C0DA-492F-A579-7A6D049924A8}"/>
              </a:ext>
            </a:extLst>
          </p:cNvPr>
          <p:cNvSpPr/>
          <p:nvPr/>
        </p:nvSpPr>
        <p:spPr>
          <a:xfrm>
            <a:off x="8285499" y="2366935"/>
            <a:ext cx="2951063" cy="153887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Реализация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электронной форме функций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сфере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(реестры кадров, </a:t>
            </a:r>
            <a:br>
              <a:rPr lang="ru-RU" sz="12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контингента, электронный журнал и дневник и др.)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07133C-CE42-416A-B7C9-D3BDF1EC1D4B}"/>
              </a:ext>
            </a:extLst>
          </p:cNvPr>
          <p:cNvSpPr/>
          <p:nvPr/>
        </p:nvSpPr>
        <p:spPr>
          <a:xfrm>
            <a:off x="2571299" y="5023323"/>
            <a:ext cx="2951063" cy="129265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Современное управление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на основе данных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(типовые сайты, мониторинг использования оборудования, автоматизированная подготовка отчетов и др.)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7C7D454-668D-4BA4-AD85-81C0F4F8D8F6}"/>
              </a:ext>
            </a:extLst>
          </p:cNvPr>
          <p:cNvSpPr/>
          <p:nvPr/>
        </p:nvSpPr>
        <p:spPr>
          <a:xfrm>
            <a:off x="6529205" y="4812496"/>
            <a:ext cx="2951063" cy="156965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Подготовка кадров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для работы</a:t>
            </a:r>
            <a:r>
              <a:rPr lang="en-US" sz="1400" dirty="0">
                <a:solidFill>
                  <a:prstClr val="black"/>
                </a:solidFill>
                <a:latin typeface="Montserrat" pitchFamily="2" charset="-52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в цифровой образовательной</a:t>
            </a:r>
            <a:br>
              <a:rPr lang="ru-RU" sz="1400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prstClr val="black"/>
                </a:solidFill>
                <a:latin typeface="Montserrat" pitchFamily="2" charset="-52"/>
              </a:rPr>
              <a:t>среде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Montserrat" pitchFamily="2" charset="-52"/>
              </a:rPr>
              <a:t>(работа с региональными РЦТ, повышение квалификации и др.)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D8CDF576-C8E1-44CC-B405-8F3CBB58E09C}"/>
              </a:ext>
            </a:extLst>
          </p:cNvPr>
          <p:cNvSpPr/>
          <p:nvPr/>
        </p:nvSpPr>
        <p:spPr>
          <a:xfrm>
            <a:off x="1760582" y="1588626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947131DC-30F8-40D4-8A67-73CFF25953C2}"/>
              </a:ext>
            </a:extLst>
          </p:cNvPr>
          <p:cNvSpPr/>
          <p:nvPr/>
        </p:nvSpPr>
        <p:spPr>
          <a:xfrm>
            <a:off x="5711436" y="158140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7E750963-2366-4202-A710-22CF37F0FF03}"/>
              </a:ext>
            </a:extLst>
          </p:cNvPr>
          <p:cNvSpPr/>
          <p:nvPr/>
        </p:nvSpPr>
        <p:spPr>
          <a:xfrm>
            <a:off x="9480268" y="1555581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60131FAD-E687-4691-A412-5C639764D732}"/>
              </a:ext>
            </a:extLst>
          </p:cNvPr>
          <p:cNvSpPr/>
          <p:nvPr/>
        </p:nvSpPr>
        <p:spPr>
          <a:xfrm>
            <a:off x="3758025" y="419288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99F45F2-80D9-43CE-B75E-73AF5C4DAF24}"/>
              </a:ext>
            </a:extLst>
          </p:cNvPr>
          <p:cNvSpPr/>
          <p:nvPr/>
        </p:nvSpPr>
        <p:spPr>
          <a:xfrm>
            <a:off x="7687906" y="4150804"/>
            <a:ext cx="577609" cy="577609"/>
          </a:xfrm>
          <a:prstGeom prst="ellipse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24" name="Picture 2" descr="C:\Users\CIT_Boss\Desktop\Ulyanov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09" y="267944"/>
            <a:ext cx="1200107" cy="11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азвание 1">
            <a:extLst>
              <a:ext uri="{FF2B5EF4-FFF2-40B4-BE49-F238E27FC236}">
                <a16:creationId xmlns:a16="http://schemas.microsoft.com/office/drawing/2014/main" xmlns="" id="{7125AFC5-B0D5-944C-9BD6-17D4E3699AAB}"/>
              </a:ext>
            </a:extLst>
          </p:cNvPr>
          <p:cNvSpPr txBox="1">
            <a:spLocks/>
          </p:cNvSpPr>
          <p:nvPr/>
        </p:nvSpPr>
        <p:spPr bwMode="auto">
          <a:xfrm>
            <a:off x="682020" y="1236901"/>
            <a:ext cx="4598640" cy="7061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 smtClean="0"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Имеющийся задел</a:t>
            </a:r>
            <a:endParaRPr lang="ru-RU" altLang="ru-RU" sz="1800" b="1" dirty="0">
              <a:latin typeface="Montserrat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845" name="Title 1">
            <a:extLst>
              <a:ext uri="{FF2B5EF4-FFF2-40B4-BE49-F238E27FC236}">
                <a16:creationId xmlns:a16="http://schemas.microsoft.com/office/drawing/2014/main" xmlns="" id="{2730D004-C0DD-4746-9C53-0A1DAD28A173}"/>
              </a:ext>
            </a:extLst>
          </p:cNvPr>
          <p:cNvSpPr txBox="1">
            <a:spLocks/>
          </p:cNvSpPr>
          <p:nvPr/>
        </p:nvSpPr>
        <p:spPr bwMode="auto">
          <a:xfrm>
            <a:off x="9535585" y="152401"/>
            <a:ext cx="2366433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615" tIns="66313" rIns="132615" bIns="6631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МИНИСТЕРСТВО</a:t>
            </a:r>
            <a:r>
              <a:rPr lang="en-US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ПРОСВЕЩЕНИЯ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РОССИЙСКЙ ФЕДЕРАЦИИ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A650514-16D5-C04A-B155-A3313390B6DD}"/>
              </a:ext>
            </a:extLst>
          </p:cNvPr>
          <p:cNvSpPr/>
          <p:nvPr/>
        </p:nvSpPr>
        <p:spPr>
          <a:xfrm>
            <a:off x="1775460" y="1943100"/>
            <a:ext cx="3733800" cy="20005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b="1" dirty="0"/>
              <a:t>101</a:t>
            </a:r>
            <a:r>
              <a:rPr lang="ru-RU" dirty="0"/>
              <a:t> школа оснащена  </a:t>
            </a:r>
            <a:r>
              <a:rPr lang="ru-RU" dirty="0" smtClean="0"/>
              <a:t>системой ВКС</a:t>
            </a: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42%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проекционным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оборудованием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b="1" dirty="0"/>
              <a:t>71% </a:t>
            </a:r>
            <a:r>
              <a:rPr lang="ru-RU" dirty="0"/>
              <a:t>образовательных организаций подключены к широкополосному </a:t>
            </a:r>
            <a:r>
              <a:rPr lang="ru-RU" dirty="0" smtClean="0"/>
              <a:t>интернету</a:t>
            </a:r>
          </a:p>
        </p:txBody>
      </p:sp>
      <p:sp>
        <p:nvSpPr>
          <p:cNvPr id="37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1392537" y="259519"/>
            <a:ext cx="9867900" cy="3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/>
              <a:t>Показатель 1 «Формирование современной инфраструктуры образовательных организаций</a:t>
            </a:r>
            <a:r>
              <a:rPr lang="ru-RU" b="1" dirty="0" smtClean="0"/>
              <a:t>» 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9CC0283-759C-6C4E-A36E-9F3969A379BB}"/>
              </a:ext>
            </a:extLst>
          </p:cNvPr>
          <p:cNvSpPr/>
          <p:nvPr/>
        </p:nvSpPr>
        <p:spPr>
          <a:xfrm>
            <a:off x="11732775" y="6521837"/>
            <a:ext cx="459224" cy="3282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8</a:t>
            </a:r>
            <a:endParaRPr lang="ru-RU" sz="7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A650514-16D5-C04A-B155-A3313390B6DD}"/>
              </a:ext>
            </a:extLst>
          </p:cNvPr>
          <p:cNvSpPr/>
          <p:nvPr/>
        </p:nvSpPr>
        <p:spPr>
          <a:xfrm>
            <a:off x="7376160" y="1917133"/>
            <a:ext cx="3482340" cy="25237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в 71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школе созданы центры цифрового и гуманитарного профилей</a:t>
            </a:r>
          </a:p>
          <a:p>
            <a:pPr defTabSz="1219170" eaLnBrk="0" fontAlgn="base" hangingPunct="0">
              <a:spcBef>
                <a:spcPts val="2400"/>
              </a:spcBef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23%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школ получили новые комплекты оборудования в рамках федерального проекта «Цифровая образовательная среда» в 2019-2020 годах</a:t>
            </a:r>
          </a:p>
        </p:txBody>
      </p:sp>
      <p:pic>
        <p:nvPicPr>
          <p:cNvPr id="59" name="Рисунок 58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5144" y="3115720"/>
            <a:ext cx="560802" cy="560802"/>
          </a:xfrm>
          <a:prstGeom prst="rect">
            <a:avLst/>
          </a:prstGeom>
        </p:spPr>
      </p:pic>
      <p:pic>
        <p:nvPicPr>
          <p:cNvPr id="61" name="Рисунок 60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7070" y="1905377"/>
            <a:ext cx="481544" cy="359634"/>
          </a:xfrm>
          <a:prstGeom prst="rect">
            <a:avLst/>
          </a:prstGeom>
        </p:spPr>
      </p:pic>
      <p:pic>
        <p:nvPicPr>
          <p:cNvPr id="62" name="Рисунок 61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036" y="3528044"/>
            <a:ext cx="681990" cy="564103"/>
          </a:xfrm>
          <a:prstGeom prst="rect">
            <a:avLst/>
          </a:prstGeom>
        </p:spPr>
      </p:pic>
      <p:pic>
        <p:nvPicPr>
          <p:cNvPr id="63" name="Рисунок 62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157" y="2603775"/>
            <a:ext cx="605790" cy="5253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8DAF1F09-787C-1341-BB07-9887E6C9289F}"/>
              </a:ext>
            </a:extLst>
          </p:cNvPr>
          <p:cNvSpPr/>
          <p:nvPr/>
        </p:nvSpPr>
        <p:spPr>
          <a:xfrm>
            <a:off x="793866" y="5372971"/>
            <a:ext cx="10582794" cy="9592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59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60958" rIns="121917" bIns="60958" rtlCol="0" anchor="ctr"/>
          <a:lstStyle/>
          <a:p>
            <a:pPr indent="-285750">
              <a:spcBef>
                <a:spcPct val="0"/>
              </a:spcBef>
            </a:pPr>
            <a:r>
              <a:rPr lang="ru-RU" sz="1400" b="1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Только 31% школ имеют подключение к сети «Интернет» более 50 </a:t>
            </a:r>
            <a:r>
              <a:rPr lang="ru-RU" sz="1400" b="1" dirty="0" err="1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мбит</a:t>
            </a:r>
            <a:r>
              <a:rPr lang="ru-RU" sz="1400" b="1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/сек. </a:t>
            </a:r>
            <a:br>
              <a:rPr lang="ru-RU" sz="1400" b="1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(Росстат, данные за 2019 г</a:t>
            </a:r>
            <a:r>
              <a:rPr lang="ru-RU" sz="1400" dirty="0" smtClean="0">
                <a:solidFill>
                  <a:srgbClr val="FF5952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.). Задача перед муниципалитетами поставлена на августовском образовательном форуме:  при формировании бюджета на 2021 год  средства на изменение тарифа и доведение его до 50-100 Мбит/сек.</a:t>
            </a:r>
            <a:endParaRPr lang="ru-RU" sz="1400" dirty="0">
              <a:solidFill>
                <a:srgbClr val="FF5952"/>
              </a:solidFill>
              <a:latin typeface="Montserrat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4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22" name="Picture 2" descr="C:\Users\CIT_Boss\Desktop\Ulyanov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93" y="207785"/>
            <a:ext cx="1200107" cy="11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IT_Boss\Desktop\желт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9" y="204607"/>
            <a:ext cx="856555" cy="8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Рисунок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9352" y="1905377"/>
            <a:ext cx="548595" cy="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8E1CB32-7C40-46F3-8B53-9120C903D7FF}"/>
              </a:ext>
            </a:extLst>
          </p:cNvPr>
          <p:cNvSpPr/>
          <p:nvPr/>
        </p:nvSpPr>
        <p:spPr>
          <a:xfrm>
            <a:off x="0" y="5775158"/>
            <a:ext cx="12192000" cy="1101016"/>
          </a:xfrm>
          <a:prstGeom prst="rect">
            <a:avLst/>
          </a:prstGeom>
          <a:solidFill>
            <a:srgbClr val="41C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На территории Ульяновской области 4 услуги переведены в электронный вид </a:t>
            </a:r>
            <a:endParaRPr lang="ru-RU" sz="2400" b="1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FC5DB167-8574-41D9-983C-A6975ADF5E79}"/>
              </a:ext>
            </a:extLst>
          </p:cNvPr>
          <p:cNvSpPr/>
          <p:nvPr/>
        </p:nvSpPr>
        <p:spPr>
          <a:xfrm>
            <a:off x="4864664" y="2257813"/>
            <a:ext cx="2462671" cy="2462671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9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161712" y="146086"/>
            <a:ext cx="9784869" cy="6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/>
              <a:t>Показатель 2. «Услуги в электронном виде для граждан»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pic>
        <p:nvPicPr>
          <p:cNvPr id="56" name="Рисунок 55" descr="noun_archive_192478.png">
            <a:extLst>
              <a:ext uri="{FF2B5EF4-FFF2-40B4-BE49-F238E27FC236}">
                <a16:creationId xmlns:a16="http://schemas.microsoft.com/office/drawing/2014/main" xmlns="" id="{013BEF3B-E30D-4026-AD63-F09B75400F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8929" y="2855171"/>
            <a:ext cx="1214141" cy="1214141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CCBECA24-6CCD-4DC9-A1C3-A352144DC983}"/>
              </a:ext>
            </a:extLst>
          </p:cNvPr>
          <p:cNvSpPr/>
          <p:nvPr/>
        </p:nvSpPr>
        <p:spPr>
          <a:xfrm>
            <a:off x="890746" y="1829271"/>
            <a:ext cx="4354995" cy="565308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Зачисление детей на обучение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образовательным программам дошкольного образования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6E551214-BDDF-4BB5-BDC4-B29F8772C8E6}"/>
              </a:ext>
            </a:extLst>
          </p:cNvPr>
          <p:cNvSpPr/>
          <p:nvPr/>
        </p:nvSpPr>
        <p:spPr>
          <a:xfrm>
            <a:off x="959849" y="3850636"/>
            <a:ext cx="3164800" cy="5312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Предоставление информации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текущей успеваемости учащегося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0A3E022F-A92E-438B-AD84-A4553EF08C89}"/>
              </a:ext>
            </a:extLst>
          </p:cNvPr>
          <p:cNvSpPr/>
          <p:nvPr/>
        </p:nvSpPr>
        <p:spPr>
          <a:xfrm>
            <a:off x="959849" y="2804781"/>
            <a:ext cx="3731274" cy="692856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Зачисление детей на обучение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образовательным программам начального, основного общего, среднего общего образования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8EEBB3D-3F45-4913-A6DF-7000D646E226}"/>
              </a:ext>
            </a:extLst>
          </p:cNvPr>
          <p:cNvSpPr/>
          <p:nvPr/>
        </p:nvSpPr>
        <p:spPr>
          <a:xfrm>
            <a:off x="7650009" y="3497637"/>
            <a:ext cx="3631201" cy="5312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Запись на государственную итоговую аттестацию (далее – ГИА)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1F73333-833A-458E-84E2-98F6C0BF5F83}"/>
              </a:ext>
            </a:extLst>
          </p:cNvPr>
          <p:cNvSpPr/>
          <p:nvPr/>
        </p:nvSpPr>
        <p:spPr>
          <a:xfrm>
            <a:off x="890746" y="5036515"/>
            <a:ext cx="3800377" cy="220532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Публикация результатов участников ГИА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50A269D8-9077-456D-A400-408D0ECF8797}"/>
              </a:ext>
            </a:extLst>
          </p:cNvPr>
          <p:cNvSpPr/>
          <p:nvPr/>
        </p:nvSpPr>
        <p:spPr>
          <a:xfrm>
            <a:off x="7565421" y="1933622"/>
            <a:ext cx="3800376" cy="371787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Проведение апелляции участников ГИА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E0B2F587-CD9D-46E5-99A8-41CA00882247}"/>
              </a:ext>
            </a:extLst>
          </p:cNvPr>
          <p:cNvSpPr/>
          <p:nvPr/>
        </p:nvSpPr>
        <p:spPr>
          <a:xfrm>
            <a:off x="7650009" y="2647723"/>
            <a:ext cx="3951817" cy="589873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Запись на участие во всероссийской олимпиаде школьников</a:t>
            </a:r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schemeClr val="bg1"/>
                </a:solidFill>
                <a:latin typeface="PT Sans" pitchFamily="34" charset="-52"/>
                <a:cs typeface="Times New Roman" pitchFamily="18" charset="0"/>
              </a:rPr>
              <a:pPr/>
              <a:t>5</a:t>
            </a:fld>
            <a:endParaRPr lang="ru-RU" sz="1000" dirty="0">
              <a:solidFill>
                <a:schemeClr val="bg1"/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1" name="Picture 2" descr="C:\Users\CIT_Boss\Desktop\Ulyanov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839" y="223502"/>
            <a:ext cx="1200107" cy="11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82" y="778041"/>
            <a:ext cx="961505" cy="9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CIT_Boss\Desktop\2000px-Green_Light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712" y="675779"/>
            <a:ext cx="1024348" cy="10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E8E1CB32-7C40-46F3-8B53-9120C903D7FF}"/>
              </a:ext>
            </a:extLst>
          </p:cNvPr>
          <p:cNvSpPr/>
          <p:nvPr/>
        </p:nvSpPr>
        <p:spPr>
          <a:xfrm>
            <a:off x="0" y="5295435"/>
            <a:ext cx="12192000" cy="1562566"/>
          </a:xfrm>
          <a:prstGeom prst="rect">
            <a:avLst/>
          </a:prstGeom>
          <a:solidFill>
            <a:srgbClr val="41C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/>
              <a:t>Все 4 функции в настоящее время реализуются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Информационной системе «Сетевой город. Образование».</a:t>
            </a:r>
          </a:p>
          <a:p>
            <a:pPr algn="ctr"/>
            <a:endParaRPr lang="ru-RU" dirty="0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0C01F9F3-FAF4-4E5A-8056-42F1034F37A1}"/>
              </a:ext>
            </a:extLst>
          </p:cNvPr>
          <p:cNvSpPr/>
          <p:nvPr/>
        </p:nvSpPr>
        <p:spPr>
          <a:xfrm>
            <a:off x="4533494" y="1092186"/>
            <a:ext cx="2462671" cy="2462671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8243CB8-BEC1-4518-A076-B80731E7A11A}"/>
              </a:ext>
            </a:extLst>
          </p:cNvPr>
          <p:cNvSpPr/>
          <p:nvPr/>
        </p:nvSpPr>
        <p:spPr>
          <a:xfrm>
            <a:off x="448517" y="1623947"/>
            <a:ext cx="3562500" cy="532987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algn="r" defTabSz="1219170" eaLnBrk="0" fontAlgn="base" hangingPunct="0"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реестра контингента, в том числе его движения (перевод из школы в школу)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AD48101A-9D2C-47CD-BD83-15A655EE0B24}"/>
              </a:ext>
            </a:extLst>
          </p:cNvPr>
          <p:cNvSpPr/>
          <p:nvPr/>
        </p:nvSpPr>
        <p:spPr>
          <a:xfrm>
            <a:off x="-1160898" y="3532325"/>
            <a:ext cx="5302247" cy="692856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algn="r" defTabSz="1219170" eaLnBrk="0" fontAlgn="base" hangingPunct="0"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реестра кадров образовательных организаций,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том числе их движения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F9766FC8-FE44-48DB-A207-228BB4666743}"/>
              </a:ext>
            </a:extLst>
          </p:cNvPr>
          <p:cNvSpPr/>
          <p:nvPr/>
        </p:nvSpPr>
        <p:spPr>
          <a:xfrm>
            <a:off x="7364007" y="1554565"/>
            <a:ext cx="3631201" cy="5312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реестра образовательных организаций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75C939BE-57DC-461B-BFDD-3659B68D00DE}"/>
              </a:ext>
            </a:extLst>
          </p:cNvPr>
          <p:cNvSpPr/>
          <p:nvPr/>
        </p:nvSpPr>
        <p:spPr>
          <a:xfrm>
            <a:off x="4085920" y="3554857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7EBEBAF2-37FD-45F0-AA1C-7DBB5063616B}"/>
              </a:ext>
            </a:extLst>
          </p:cNvPr>
          <p:cNvSpPr/>
          <p:nvPr/>
        </p:nvSpPr>
        <p:spPr>
          <a:xfrm>
            <a:off x="4011017" y="1474142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AE9D45B8-22F3-45CB-81F9-8860873F1F60}"/>
              </a:ext>
            </a:extLst>
          </p:cNvPr>
          <p:cNvSpPr/>
          <p:nvPr/>
        </p:nvSpPr>
        <p:spPr>
          <a:xfrm>
            <a:off x="7201155" y="1474142"/>
            <a:ext cx="175900" cy="16084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1A24766F-45BD-415F-A295-9A6F5D8B6FEB}"/>
              </a:ext>
            </a:extLst>
          </p:cNvPr>
          <p:cNvSpPr/>
          <p:nvPr/>
        </p:nvSpPr>
        <p:spPr>
          <a:xfrm>
            <a:off x="7289105" y="3605207"/>
            <a:ext cx="3800377" cy="389045"/>
          </a:xfrm>
          <a:prstGeom prst="rect">
            <a:avLst/>
          </a:prstGeom>
          <a:noFill/>
          <a:ln>
            <a:noFill/>
          </a:ln>
        </p:spPr>
        <p:txBody>
          <a:bodyPr lIns="239994" tIns="239994" rIns="239994" bIns="239994" anchor="ctr" anchorCtr="0"/>
          <a:lstStyle/>
          <a:p>
            <a:pPr defTabSz="1219170" eaLnBrk="0" fontAlgn="base" hangingPunct="0"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Ведение электронного дневника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электронного журнала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AB6E5970-F0A3-4298-A652-561E1AB8BDF2}"/>
              </a:ext>
            </a:extLst>
          </p:cNvPr>
          <p:cNvSpPr/>
          <p:nvPr/>
        </p:nvSpPr>
        <p:spPr>
          <a:xfrm>
            <a:off x="7116199" y="3400785"/>
            <a:ext cx="149805" cy="149805"/>
          </a:xfrm>
          <a:prstGeom prst="ellipse">
            <a:avLst/>
          </a:prstGeom>
          <a:noFill/>
          <a:ln>
            <a:solidFill>
              <a:srgbClr val="59C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9" name="Название 1">
            <a:extLst>
              <a:ext uri="{FF2B5EF4-FFF2-40B4-BE49-F238E27FC236}">
                <a16:creationId xmlns:a16="http://schemas.microsoft.com/office/drawing/2014/main" xmlns="" id="{AAD05BD1-DF95-684C-BED3-8F097F62835B}"/>
              </a:ext>
            </a:extLst>
          </p:cNvPr>
          <p:cNvSpPr txBox="1">
            <a:spLocks/>
          </p:cNvSpPr>
          <p:nvPr/>
        </p:nvSpPr>
        <p:spPr bwMode="auto">
          <a:xfrm>
            <a:off x="1597379" y="194585"/>
            <a:ext cx="9774603" cy="7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b="1" dirty="0"/>
              <a:t>Показатель 3. «Функции управления, переведенные в электронный вид на уровне регионов»</a:t>
            </a:r>
            <a:endParaRPr lang="ru-RU" dirty="0"/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29795CD-D4A4-410E-9890-D1C0F017C8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7377" y="1820188"/>
            <a:ext cx="993523" cy="993523"/>
          </a:xfrm>
          <a:prstGeom prst="rect">
            <a:avLst/>
          </a:prstGeom>
        </p:spPr>
      </p:pic>
      <p:sp>
        <p:nvSpPr>
          <p:cNvPr id="19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schemeClr val="bg1"/>
                </a:solidFill>
                <a:latin typeface="PT Sans" pitchFamily="34" charset="-52"/>
                <a:cs typeface="Times New Roman" pitchFamily="18" charset="0"/>
              </a:rPr>
              <a:pPr/>
              <a:t>6</a:t>
            </a:fld>
            <a:endParaRPr lang="ru-RU" sz="1000" dirty="0">
              <a:solidFill>
                <a:schemeClr val="bg1"/>
              </a:solidFill>
              <a:latin typeface="PT Sans" pitchFamily="34" charset="-52"/>
              <a:cs typeface="Times New Roman" pitchFamily="18" charset="0"/>
            </a:endParaRPr>
          </a:p>
        </p:txBody>
      </p:sp>
      <p:sp>
        <p:nvSpPr>
          <p:cNvPr id="20" name="Название 1">
            <a:extLst>
              <a:ext uri="{FF2B5EF4-FFF2-40B4-BE49-F238E27FC236}">
                <a16:creationId xmlns:a16="http://schemas.microsoft.com/office/drawing/2014/main" xmlns="" id="{3A6DA4A7-464B-444C-ACCE-DABAC4B10127}"/>
              </a:ext>
            </a:extLst>
          </p:cNvPr>
          <p:cNvSpPr txBox="1">
            <a:spLocks/>
          </p:cNvSpPr>
          <p:nvPr/>
        </p:nvSpPr>
        <p:spPr bwMode="auto">
          <a:xfrm>
            <a:off x="66675" y="4055394"/>
            <a:ext cx="2570078" cy="124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r">
              <a:lnSpc>
                <a:spcPct val="100000"/>
              </a:lnSpc>
              <a:spcBef>
                <a:spcPct val="0"/>
              </a:spcBef>
              <a:buNone/>
            </a:pPr>
            <a:endParaRPr lang="ru-RU" sz="21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pic>
        <p:nvPicPr>
          <p:cNvPr id="21" name="Picture 2" descr="C:\Users\CIT_Boss\Desktop\Ulyanov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15" y="194585"/>
            <a:ext cx="1200107" cy="11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CIT_Boss\Desktop\2000px-Green_Light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75" y="194585"/>
            <a:ext cx="1024348" cy="10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9ACD3CCA-294A-431E-87ED-CC4731632258}"/>
              </a:ext>
            </a:extLst>
          </p:cNvPr>
          <p:cNvSpPr/>
          <p:nvPr/>
        </p:nvSpPr>
        <p:spPr>
          <a:xfrm>
            <a:off x="470869" y="820218"/>
            <a:ext cx="3967979" cy="3967979"/>
          </a:xfrm>
          <a:prstGeom prst="ellipse">
            <a:avLst/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Название 1">
            <a:extLst>
              <a:ext uri="{FF2B5EF4-FFF2-40B4-BE49-F238E27FC236}">
                <a16:creationId xmlns:a16="http://schemas.microsoft.com/office/drawing/2014/main" xmlns="" id="{1093314A-55BE-485C-ACDB-A2ECFF98B05D}"/>
              </a:ext>
            </a:extLst>
          </p:cNvPr>
          <p:cNvSpPr txBox="1">
            <a:spLocks/>
          </p:cNvSpPr>
          <p:nvPr/>
        </p:nvSpPr>
        <p:spPr bwMode="auto">
          <a:xfrm>
            <a:off x="1099422" y="216595"/>
            <a:ext cx="8161322" cy="40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/>
              <a:t>Показатель 4. «Управление на основе данных»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24" name="Название 1">
            <a:extLst>
              <a:ext uri="{FF2B5EF4-FFF2-40B4-BE49-F238E27FC236}">
                <a16:creationId xmlns:a16="http://schemas.microsoft.com/office/drawing/2014/main" xmlns="" id="{2186A3DA-3A34-44B4-BA53-4743FBBA16DE}"/>
              </a:ext>
            </a:extLst>
          </p:cNvPr>
          <p:cNvSpPr txBox="1">
            <a:spLocks/>
          </p:cNvSpPr>
          <p:nvPr/>
        </p:nvSpPr>
        <p:spPr bwMode="auto">
          <a:xfrm>
            <a:off x="6375178" y="1196681"/>
            <a:ext cx="3178799" cy="73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сайты, наполнение которых полностью соответствует требованиям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азвание 1">
            <a:extLst>
              <a:ext uri="{FF2B5EF4-FFF2-40B4-BE49-F238E27FC236}">
                <a16:creationId xmlns:a16="http://schemas.microsoft.com/office/drawing/2014/main" xmlns="" id="{7E4EBEAE-164A-46F0-B0A4-04D139C0BE4E}"/>
              </a:ext>
            </a:extLst>
          </p:cNvPr>
          <p:cNvSpPr txBox="1">
            <a:spLocks/>
          </p:cNvSpPr>
          <p:nvPr/>
        </p:nvSpPr>
        <p:spPr bwMode="auto">
          <a:xfrm>
            <a:off x="991895" y="5435697"/>
            <a:ext cx="9755764" cy="10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Существуют единичные региональные решения по анализу больших данных в образовании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на основе единых реестров, учета материально-технической базы и образовательных результатов учащихся (Москва, Санкт-Петербург).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6" name="Название 1">
            <a:extLst>
              <a:ext uri="{FF2B5EF4-FFF2-40B4-BE49-F238E27FC236}">
                <a16:creationId xmlns:a16="http://schemas.microsoft.com/office/drawing/2014/main" xmlns="" id="{CC14866D-FBB8-4996-9FAA-B5C5C53AD9B1}"/>
              </a:ext>
            </a:extLst>
          </p:cNvPr>
          <p:cNvSpPr txBox="1">
            <a:spLocks/>
          </p:cNvSpPr>
          <p:nvPr/>
        </p:nvSpPr>
        <p:spPr bwMode="auto">
          <a:xfrm>
            <a:off x="6375179" y="2368819"/>
            <a:ext cx="3781960" cy="112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автоматизированной подготовки отчетов</a:t>
            </a:r>
          </a:p>
        </p:txBody>
      </p:sp>
      <p:sp>
        <p:nvSpPr>
          <p:cNvPr id="27" name="Название 1">
            <a:extLst>
              <a:ext uri="{FF2B5EF4-FFF2-40B4-BE49-F238E27FC236}">
                <a16:creationId xmlns:a16="http://schemas.microsoft.com/office/drawing/2014/main" xmlns="" id="{133ABF90-BA0B-492D-9075-35361EADBD3B}"/>
              </a:ext>
            </a:extLst>
          </p:cNvPr>
          <p:cNvSpPr txBox="1">
            <a:spLocks/>
          </p:cNvSpPr>
          <p:nvPr/>
        </p:nvSpPr>
        <p:spPr bwMode="auto">
          <a:xfrm>
            <a:off x="6375178" y="3909624"/>
            <a:ext cx="4125396" cy="12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Системы мониторинга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используемого </a:t>
            </a:r>
            <a:r>
              <a:rPr lang="ru-RU" sz="1600" dirty="0"/>
              <a:t>оборудования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5B1CAC8-51F4-4E10-A5DB-1B8EF3D36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34840" y="1037012"/>
            <a:ext cx="863843" cy="8638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E7C82B-9FF0-4814-BF03-F2C87BE2D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80183" y="2371308"/>
            <a:ext cx="865801" cy="8658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1CA9E7-5AF5-4C94-B7BF-E7F9C3365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80083" y="3756972"/>
            <a:ext cx="800067" cy="8000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2CF20E1-8FCC-4452-8630-35114FABA1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46" y="1898791"/>
            <a:ext cx="843823" cy="814589"/>
          </a:xfrm>
          <a:prstGeom prst="rect">
            <a:avLst/>
          </a:prstGeom>
        </p:spPr>
      </p:pic>
      <p:sp>
        <p:nvSpPr>
          <p:cNvPr id="31" name="Название 1">
            <a:extLst>
              <a:ext uri="{FF2B5EF4-FFF2-40B4-BE49-F238E27FC236}">
                <a16:creationId xmlns:a16="http://schemas.microsoft.com/office/drawing/2014/main" xmlns="" id="{DE915F1B-B4EB-4474-9D40-238FCB91DACF}"/>
              </a:ext>
            </a:extLst>
          </p:cNvPr>
          <p:cNvSpPr txBox="1">
            <a:spLocks/>
          </p:cNvSpPr>
          <p:nvPr/>
        </p:nvSpPr>
        <p:spPr bwMode="auto">
          <a:xfrm>
            <a:off x="1099422" y="2990151"/>
            <a:ext cx="2736849" cy="5958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500" b="1" dirty="0">
                <a:solidFill>
                  <a:srgbClr val="292929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br>
              <a:rPr lang="ru-RU" altLang="ru-RU" sz="1500" b="1" dirty="0">
                <a:solidFill>
                  <a:srgbClr val="292929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500" b="1" dirty="0">
                <a:solidFill>
                  <a:srgbClr val="292929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НА ОСНОВЕ ДАННЫХ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7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15" name="Picture 2" descr="C:\Users\CIT_Boss\Desktop\Ulyanovs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15" y="194585"/>
            <a:ext cx="1200107" cy="11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61" y="2240081"/>
            <a:ext cx="946596" cy="94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61" y="1088800"/>
            <a:ext cx="9636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CIT_Boss\Desktop\RedNode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44" y="3427816"/>
            <a:ext cx="963613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896" y="215316"/>
            <a:ext cx="12017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2850" y="406313"/>
            <a:ext cx="9489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Показатель 5 «</a:t>
            </a:r>
            <a:r>
              <a:rPr lang="ru-RU" sz="2800" b="1" dirty="0" err="1"/>
              <a:t>Цифровизация</a:t>
            </a:r>
            <a:r>
              <a:rPr lang="ru-RU" sz="2800" b="1" dirty="0"/>
              <a:t> образовательного процесса»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6" y="215316"/>
            <a:ext cx="969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95708"/>
              </p:ext>
            </p:extLst>
          </p:nvPr>
        </p:nvGraphicFramePr>
        <p:xfrm>
          <a:off x="1808472" y="1513084"/>
          <a:ext cx="8983579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8983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учащихся, по которым осуществляется ведение цифрового профиля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учащихся,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заданий в электронной форме для учащихся, проверяемых с использованием технологий автоматизированной проверки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56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18">
            <a:extLst>
              <a:ext uri="{FF2B5EF4-FFF2-40B4-BE49-F238E27FC236}">
                <a16:creationId xmlns:a16="http://schemas.microsoft.com/office/drawing/2014/main" xmlns="" id="{14D66D3D-75D4-4758-A959-DD0192375784}"/>
              </a:ext>
            </a:extLst>
          </p:cNvPr>
          <p:cNvSpPr/>
          <p:nvPr/>
        </p:nvSpPr>
        <p:spPr>
          <a:xfrm>
            <a:off x="0" y="2099190"/>
            <a:ext cx="12192000" cy="3389987"/>
          </a:xfrm>
          <a:prstGeom prst="rightArrow">
            <a:avLst>
              <a:gd name="adj1" fmla="val 50000"/>
              <a:gd name="adj2" fmla="val 33274"/>
            </a:avLst>
          </a:prstGeom>
          <a:solidFill>
            <a:srgbClr val="CCE5FD">
              <a:alpha val="5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30" name="Название 1">
            <a:extLst>
              <a:ext uri="{FF2B5EF4-FFF2-40B4-BE49-F238E27FC236}">
                <a16:creationId xmlns:a16="http://schemas.microsoft.com/office/drawing/2014/main" xmlns="" id="{443144A8-0FE5-3F44-A206-C3DF0F8F1627}"/>
              </a:ext>
            </a:extLst>
          </p:cNvPr>
          <p:cNvSpPr txBox="1">
            <a:spLocks/>
          </p:cNvSpPr>
          <p:nvPr/>
        </p:nvSpPr>
        <p:spPr bwMode="auto">
          <a:xfrm>
            <a:off x="2515327" y="301333"/>
            <a:ext cx="6388041" cy="78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/>
              <a:t>Показатель 6 «Подготовка кадров»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B8EB78D-73BD-4108-A66F-585BCD576DB9}"/>
              </a:ext>
            </a:extLst>
          </p:cNvPr>
          <p:cNvSpPr/>
          <p:nvPr/>
        </p:nvSpPr>
        <p:spPr>
          <a:xfrm>
            <a:off x="793751" y="1493255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Назначен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зам министра, курирующий вопросы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ц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ифровой трансформации </a:t>
            </a:r>
            <a:endParaRPr lang="ru-RU" b="1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A741BCC-7D57-44ED-AA88-6B397FD84C92}"/>
              </a:ext>
            </a:extLst>
          </p:cNvPr>
          <p:cNvSpPr/>
          <p:nvPr/>
        </p:nvSpPr>
        <p:spPr>
          <a:xfrm>
            <a:off x="4222585" y="1493256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Более 60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педагогов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прошли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подготовку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РАНХиГС</a:t>
            </a:r>
            <a:endParaRPr lang="ru-RU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4B2035A3-2BB7-45C0-9252-87BBCC38901B}"/>
              </a:ext>
            </a:extLst>
          </p:cNvPr>
          <p:cNvSpPr/>
          <p:nvPr/>
        </p:nvSpPr>
        <p:spPr>
          <a:xfrm>
            <a:off x="7651419" y="1493255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Еженедельные семинары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для лидеров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цифровой трансформации в режиме ВКС</a:t>
            </a:r>
            <a:endParaRPr lang="ru-RU" b="1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0081C8C-B502-43B3-88D5-2E3C1A467FAA}"/>
              </a:ext>
            </a:extLst>
          </p:cNvPr>
          <p:cNvSpPr/>
          <p:nvPr/>
        </p:nvSpPr>
        <p:spPr>
          <a:xfrm>
            <a:off x="793751" y="3896486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Единая онлайн-платформа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для обучения педагогов</a:t>
            </a:r>
            <a:endParaRPr lang="en-US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  <a:p>
            <a:pPr algn="ctr"/>
            <a:r>
              <a:rPr lang="en" u="sng" dirty="0" err="1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dppo.edu.ru</a:t>
            </a:r>
            <a:endParaRPr lang="ru-RU" u="sng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405C746-24A4-4F99-A25D-18F628650B97}"/>
              </a:ext>
            </a:extLst>
          </p:cNvPr>
          <p:cNvSpPr/>
          <p:nvPr/>
        </p:nvSpPr>
        <p:spPr>
          <a:xfrm>
            <a:off x="4222585" y="3896487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Реестр программ повышения квалификации</a:t>
            </a:r>
            <a:endParaRPr lang="en-US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  <a:p>
            <a:pPr algn="ctr"/>
            <a:r>
              <a:rPr lang="en" u="sng" dirty="0" err="1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dppo.edu.ru</a:t>
            </a:r>
            <a:endParaRPr lang="ru-RU" u="sng" dirty="0">
              <a:solidFill>
                <a:schemeClr val="bg1"/>
              </a:solidFill>
              <a:latin typeface="Montserrat" pitchFamily="2" charset="-52"/>
              <a:cs typeface="Arial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ECF3BB7-4723-47EC-930A-CAA5DBAA46A5}"/>
              </a:ext>
            </a:extLst>
          </p:cNvPr>
          <p:cNvSpPr/>
          <p:nvPr/>
        </p:nvSpPr>
        <p:spPr>
          <a:xfrm>
            <a:off x="7651419" y="3896486"/>
            <a:ext cx="3143415" cy="2197687"/>
          </a:xfrm>
          <a:prstGeom prst="rect">
            <a:avLst/>
          </a:prstGeom>
          <a:solidFill>
            <a:srgbClr val="8E6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4000</a:t>
            </a: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педагогов прошли повышение квалификации</a:t>
            </a:r>
            <a:b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-52"/>
                <a:cs typeface="Arial" pitchFamily="34" charset="0"/>
              </a:rPr>
              <a:t>в 2020 году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xmlns="" id="{B4F47E31-592C-4D97-A8F1-90DA997F7AA8}"/>
              </a:ext>
            </a:extLst>
          </p:cNvPr>
          <p:cNvSpPr txBox="1">
            <a:spLocks/>
          </p:cNvSpPr>
          <p:nvPr/>
        </p:nvSpPr>
        <p:spPr>
          <a:xfrm>
            <a:off x="11450385" y="6358770"/>
            <a:ext cx="598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0B7B6-909C-4269-89F9-0326688F66C7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PT Sans" pitchFamily="34" charset="-52"/>
                <a:cs typeface="Times New Roman" pitchFamily="18" charset="0"/>
              </a:rPr>
              <a:pPr/>
              <a:t>9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34" y="221042"/>
            <a:ext cx="12017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221042"/>
            <a:ext cx="946596" cy="94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22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492</Words>
  <Application>Microsoft Office PowerPoint</Application>
  <PresentationFormat>Произвольный</PresentationFormat>
  <Paragraphs>103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Open Sans</vt:lpstr>
      <vt:lpstr>Montserrat</vt:lpstr>
      <vt:lpstr>Roboto</vt:lpstr>
      <vt:lpstr>Verdana</vt:lpstr>
      <vt:lpstr>PT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Суханова</dc:creator>
  <cp:lastModifiedBy>Александр Макаров</cp:lastModifiedBy>
  <cp:revision>148</cp:revision>
  <cp:lastPrinted>2021-02-09T07:34:55Z</cp:lastPrinted>
  <dcterms:created xsi:type="dcterms:W3CDTF">2020-11-08T08:00:03Z</dcterms:created>
  <dcterms:modified xsi:type="dcterms:W3CDTF">2021-03-09T11:28:44Z</dcterms:modified>
</cp:coreProperties>
</file>