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63" r:id="rId3"/>
    <p:sldId id="280" r:id="rId4"/>
    <p:sldId id="265" r:id="rId5"/>
    <p:sldId id="281" r:id="rId6"/>
    <p:sldId id="282" r:id="rId7"/>
    <p:sldId id="283" r:id="rId8"/>
    <p:sldId id="284" r:id="rId9"/>
    <p:sldId id="268" r:id="rId10"/>
    <p:sldId id="278" r:id="rId11"/>
    <p:sldId id="274" r:id="rId12"/>
    <p:sldId id="269" r:id="rId13"/>
    <p:sldId id="270" r:id="rId14"/>
    <p:sldId id="285" r:id="rId15"/>
    <p:sldId id="286" r:id="rId16"/>
    <p:sldId id="288" r:id="rId17"/>
    <p:sldId id="289" r:id="rId18"/>
    <p:sldId id="290" r:id="rId19"/>
    <p:sldId id="29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FFCC"/>
    <a:srgbClr val="800000"/>
    <a:srgbClr val="660066"/>
    <a:srgbClr val="00330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106" d="100"/>
          <a:sy n="10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4.2162365845358415E-2"/>
          <c:y val="5.7104944457956532E-2"/>
          <c:w val="0.86903208664116904"/>
          <c:h val="0.87178515570788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Лист1!$B$5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Лист1!$A$6:$A$9</c:f>
              <c:strCache>
                <c:ptCount val="4"/>
                <c:pt idx="0">
                  <c:v>7 класс</c:v>
                </c:pt>
                <c:pt idx="1">
                  <c:v>8 классы</c:v>
                </c:pt>
                <c:pt idx="2">
                  <c:v>9 классы</c:v>
                </c:pt>
                <c:pt idx="3">
                  <c:v>10 классы</c:v>
                </c:pt>
              </c:strCache>
            </c:strRef>
          </c:cat>
          <c:val>
            <c:numRef>
              <c:f>Лист1!$B$6:$B$9</c:f>
              <c:numCache>
                <c:formatCode>General</c:formatCode>
                <c:ptCount val="4"/>
                <c:pt idx="0">
                  <c:v>60</c:v>
                </c:pt>
                <c:pt idx="1">
                  <c:v>30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Лист1!$A$6:$A$9</c:f>
              <c:strCache>
                <c:ptCount val="4"/>
                <c:pt idx="0">
                  <c:v>7 класс</c:v>
                </c:pt>
                <c:pt idx="1">
                  <c:v>8 классы</c:v>
                </c:pt>
                <c:pt idx="2">
                  <c:v>9 классы</c:v>
                </c:pt>
                <c:pt idx="3">
                  <c:v>10 классы</c:v>
                </c:pt>
              </c:strCache>
            </c:strRef>
          </c:cat>
          <c:val>
            <c:numRef>
              <c:f>Лист1!$C$6:$C$9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20</c:v>
                </c:pt>
                <c:pt idx="3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Лист1!$D$5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Лист1!$A$6:$A$9</c:f>
              <c:strCache>
                <c:ptCount val="4"/>
                <c:pt idx="0">
                  <c:v>7 класс</c:v>
                </c:pt>
                <c:pt idx="1">
                  <c:v>8 классы</c:v>
                </c:pt>
                <c:pt idx="2">
                  <c:v>9 классы</c:v>
                </c:pt>
                <c:pt idx="3">
                  <c:v>10 классы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70</c:v>
                </c:pt>
                <c:pt idx="3">
                  <c:v>65</c:v>
                </c:pt>
              </c:numCache>
            </c:numRef>
          </c:val>
        </c:ser>
        <c:shape val="box"/>
        <c:axId val="45059456"/>
        <c:axId val="46351488"/>
        <c:axId val="0"/>
      </c:bar3DChart>
      <c:catAx>
        <c:axId val="45059456"/>
        <c:scaling>
          <c:orientation val="minMax"/>
        </c:scaling>
        <c:axPos val="b"/>
        <c:tickLblPos val="nextTo"/>
        <c:crossAx val="46351488"/>
        <c:crosses val="autoZero"/>
        <c:auto val="1"/>
        <c:lblAlgn val="ctr"/>
        <c:lblOffset val="100"/>
      </c:catAx>
      <c:valAx>
        <c:axId val="46351488"/>
        <c:scaling>
          <c:orientation val="minMax"/>
        </c:scaling>
        <c:axPos val="l"/>
        <c:majorGridlines/>
        <c:numFmt formatCode="General" sourceLinked="1"/>
        <c:tickLblPos val="nextTo"/>
        <c:crossAx val="4505945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Лист1!$B$10</c:f>
              <c:strCache>
                <c:ptCount val="1"/>
                <c:pt idx="0">
                  <c:v>исполнительские профессии</c:v>
                </c:pt>
              </c:strCache>
            </c:strRef>
          </c:tx>
          <c:cat>
            <c:multiLvlStrRef>
              <c:f>Лист1!$C$8:$P$9</c:f>
              <c:multiLvlStrCache>
                <c:ptCount val="14"/>
                <c:lvl>
                  <c:pt idx="0">
                    <c:v>хотят</c:v>
                  </c:pt>
                  <c:pt idx="1">
                    <c:v>могут</c:v>
                  </c:pt>
                  <c:pt idx="2">
                    <c:v>хотят</c:v>
                  </c:pt>
                  <c:pt idx="3">
                    <c:v>могут</c:v>
                  </c:pt>
                  <c:pt idx="4">
                    <c:v>хотят</c:v>
                  </c:pt>
                  <c:pt idx="5">
                    <c:v>могут</c:v>
                  </c:pt>
                  <c:pt idx="6">
                    <c:v>хотят </c:v>
                  </c:pt>
                  <c:pt idx="7">
                    <c:v>могут</c:v>
                  </c:pt>
                  <c:pt idx="8">
                    <c:v>хотят</c:v>
                  </c:pt>
                  <c:pt idx="9">
                    <c:v>могут</c:v>
                  </c:pt>
                  <c:pt idx="10">
                    <c:v>хотят</c:v>
                  </c:pt>
                  <c:pt idx="11">
                    <c:v>могут</c:v>
                  </c:pt>
                  <c:pt idx="12">
                    <c:v>хотят</c:v>
                  </c:pt>
                  <c:pt idx="13">
                    <c:v>могут</c:v>
                  </c:pt>
                </c:lvl>
                <c:lvl>
                  <c:pt idx="0">
                    <c:v>10а</c:v>
                  </c:pt>
                  <c:pt idx="2">
                    <c:v>10б</c:v>
                  </c:pt>
                  <c:pt idx="4">
                    <c:v>9а</c:v>
                  </c:pt>
                  <c:pt idx="6">
                    <c:v>9б</c:v>
                  </c:pt>
                  <c:pt idx="8">
                    <c:v>8а</c:v>
                  </c:pt>
                  <c:pt idx="10">
                    <c:v>8б</c:v>
                  </c:pt>
                  <c:pt idx="12">
                    <c:v>7</c:v>
                  </c:pt>
                </c:lvl>
              </c:multiLvlStrCache>
            </c:multiLvlStrRef>
          </c:cat>
          <c:val>
            <c:numRef>
              <c:f>Лист1!$C$10:$P$10</c:f>
              <c:numCache>
                <c:formatCode>General</c:formatCode>
                <c:ptCount val="14"/>
                <c:pt idx="0">
                  <c:v>37</c:v>
                </c:pt>
                <c:pt idx="1">
                  <c:v>37</c:v>
                </c:pt>
                <c:pt idx="2">
                  <c:v>25</c:v>
                </c:pt>
                <c:pt idx="3">
                  <c:v>67</c:v>
                </c:pt>
                <c:pt idx="4">
                  <c:v>33</c:v>
                </c:pt>
                <c:pt idx="5">
                  <c:v>50</c:v>
                </c:pt>
                <c:pt idx="6">
                  <c:v>25</c:v>
                </c:pt>
                <c:pt idx="7">
                  <c:v>37.5</c:v>
                </c:pt>
                <c:pt idx="8">
                  <c:v>44</c:v>
                </c:pt>
                <c:pt idx="9">
                  <c:v>56</c:v>
                </c:pt>
                <c:pt idx="10">
                  <c:v>50</c:v>
                </c:pt>
                <c:pt idx="11">
                  <c:v>37.5</c:v>
                </c:pt>
                <c:pt idx="12">
                  <c:v>30</c:v>
                </c:pt>
                <c:pt idx="1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Лист1!$B$11</c:f>
              <c:strCache>
                <c:ptCount val="1"/>
                <c:pt idx="0">
                  <c:v>творческие профессии</c:v>
                </c:pt>
              </c:strCache>
            </c:strRef>
          </c:tx>
          <c:cat>
            <c:multiLvlStrRef>
              <c:f>Лист1!$C$8:$P$9</c:f>
              <c:multiLvlStrCache>
                <c:ptCount val="14"/>
                <c:lvl>
                  <c:pt idx="0">
                    <c:v>хотят</c:v>
                  </c:pt>
                  <c:pt idx="1">
                    <c:v>могут</c:v>
                  </c:pt>
                  <c:pt idx="2">
                    <c:v>хотят</c:v>
                  </c:pt>
                  <c:pt idx="3">
                    <c:v>могут</c:v>
                  </c:pt>
                  <c:pt idx="4">
                    <c:v>хотят</c:v>
                  </c:pt>
                  <c:pt idx="5">
                    <c:v>могут</c:v>
                  </c:pt>
                  <c:pt idx="6">
                    <c:v>хотят </c:v>
                  </c:pt>
                  <c:pt idx="7">
                    <c:v>могут</c:v>
                  </c:pt>
                  <c:pt idx="8">
                    <c:v>хотят</c:v>
                  </c:pt>
                  <c:pt idx="9">
                    <c:v>могут</c:v>
                  </c:pt>
                  <c:pt idx="10">
                    <c:v>хотят</c:v>
                  </c:pt>
                  <c:pt idx="11">
                    <c:v>могут</c:v>
                  </c:pt>
                  <c:pt idx="12">
                    <c:v>хотят</c:v>
                  </c:pt>
                  <c:pt idx="13">
                    <c:v>могут</c:v>
                  </c:pt>
                </c:lvl>
                <c:lvl>
                  <c:pt idx="0">
                    <c:v>10а</c:v>
                  </c:pt>
                  <c:pt idx="2">
                    <c:v>10б</c:v>
                  </c:pt>
                  <c:pt idx="4">
                    <c:v>9а</c:v>
                  </c:pt>
                  <c:pt idx="6">
                    <c:v>9б</c:v>
                  </c:pt>
                  <c:pt idx="8">
                    <c:v>8а</c:v>
                  </c:pt>
                  <c:pt idx="10">
                    <c:v>8б</c:v>
                  </c:pt>
                  <c:pt idx="12">
                    <c:v>7</c:v>
                  </c:pt>
                </c:lvl>
              </c:multiLvlStrCache>
            </c:multiLvlStrRef>
          </c:cat>
          <c:val>
            <c:numRef>
              <c:f>Лист1!$C$11:$P$11</c:f>
              <c:numCache>
                <c:formatCode>General</c:formatCode>
                <c:ptCount val="14"/>
                <c:pt idx="0">
                  <c:v>63</c:v>
                </c:pt>
                <c:pt idx="1">
                  <c:v>50</c:v>
                </c:pt>
                <c:pt idx="2">
                  <c:v>67</c:v>
                </c:pt>
                <c:pt idx="3">
                  <c:v>33</c:v>
                </c:pt>
                <c:pt idx="4">
                  <c:v>50</c:v>
                </c:pt>
                <c:pt idx="5">
                  <c:v>42</c:v>
                </c:pt>
                <c:pt idx="6">
                  <c:v>37.5</c:v>
                </c:pt>
                <c:pt idx="7">
                  <c:v>37.5</c:v>
                </c:pt>
                <c:pt idx="8">
                  <c:v>56</c:v>
                </c:pt>
                <c:pt idx="9">
                  <c:v>33</c:v>
                </c:pt>
                <c:pt idx="10">
                  <c:v>50</c:v>
                </c:pt>
                <c:pt idx="11">
                  <c:v>62.5</c:v>
                </c:pt>
                <c:pt idx="12">
                  <c:v>40</c:v>
                </c:pt>
                <c:pt idx="13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Лист1!$B$12</c:f>
              <c:strCache>
                <c:ptCount val="1"/>
                <c:pt idx="0">
                  <c:v>оба характера труда</c:v>
                </c:pt>
              </c:strCache>
            </c:strRef>
          </c:tx>
          <c:cat>
            <c:multiLvlStrRef>
              <c:f>Лист1!$C$8:$P$9</c:f>
              <c:multiLvlStrCache>
                <c:ptCount val="14"/>
                <c:lvl>
                  <c:pt idx="0">
                    <c:v>хотят</c:v>
                  </c:pt>
                  <c:pt idx="1">
                    <c:v>могут</c:v>
                  </c:pt>
                  <c:pt idx="2">
                    <c:v>хотят</c:v>
                  </c:pt>
                  <c:pt idx="3">
                    <c:v>могут</c:v>
                  </c:pt>
                  <c:pt idx="4">
                    <c:v>хотят</c:v>
                  </c:pt>
                  <c:pt idx="5">
                    <c:v>могут</c:v>
                  </c:pt>
                  <c:pt idx="6">
                    <c:v>хотят </c:v>
                  </c:pt>
                  <c:pt idx="7">
                    <c:v>могут</c:v>
                  </c:pt>
                  <c:pt idx="8">
                    <c:v>хотят</c:v>
                  </c:pt>
                  <c:pt idx="9">
                    <c:v>могут</c:v>
                  </c:pt>
                  <c:pt idx="10">
                    <c:v>хотят</c:v>
                  </c:pt>
                  <c:pt idx="11">
                    <c:v>могут</c:v>
                  </c:pt>
                  <c:pt idx="12">
                    <c:v>хотят</c:v>
                  </c:pt>
                  <c:pt idx="13">
                    <c:v>могут</c:v>
                  </c:pt>
                </c:lvl>
                <c:lvl>
                  <c:pt idx="0">
                    <c:v>10а</c:v>
                  </c:pt>
                  <c:pt idx="2">
                    <c:v>10б</c:v>
                  </c:pt>
                  <c:pt idx="4">
                    <c:v>9а</c:v>
                  </c:pt>
                  <c:pt idx="6">
                    <c:v>9б</c:v>
                  </c:pt>
                  <c:pt idx="8">
                    <c:v>8а</c:v>
                  </c:pt>
                  <c:pt idx="10">
                    <c:v>8б</c:v>
                  </c:pt>
                  <c:pt idx="12">
                    <c:v>7</c:v>
                  </c:pt>
                </c:lvl>
              </c:multiLvlStrCache>
            </c:multiLvlStrRef>
          </c:cat>
          <c:val>
            <c:numRef>
              <c:f>Лист1!$C$12:$P$12</c:f>
              <c:numCache>
                <c:formatCode>General</c:formatCode>
                <c:ptCount val="14"/>
                <c:pt idx="0">
                  <c:v>0</c:v>
                </c:pt>
                <c:pt idx="1">
                  <c:v>13</c:v>
                </c:pt>
                <c:pt idx="2">
                  <c:v>8</c:v>
                </c:pt>
                <c:pt idx="3">
                  <c:v>0</c:v>
                </c:pt>
                <c:pt idx="4">
                  <c:v>17</c:v>
                </c:pt>
                <c:pt idx="5">
                  <c:v>8</c:v>
                </c:pt>
                <c:pt idx="6">
                  <c:v>37.5</c:v>
                </c:pt>
                <c:pt idx="7">
                  <c:v>25</c:v>
                </c:pt>
                <c:pt idx="8">
                  <c:v>0</c:v>
                </c:pt>
                <c:pt idx="9">
                  <c:v>11</c:v>
                </c:pt>
                <c:pt idx="10">
                  <c:v>0</c:v>
                </c:pt>
                <c:pt idx="11">
                  <c:v>0</c:v>
                </c:pt>
                <c:pt idx="12">
                  <c:v>30</c:v>
                </c:pt>
                <c:pt idx="13">
                  <c:v>10</c:v>
                </c:pt>
              </c:numCache>
            </c:numRef>
          </c:val>
        </c:ser>
        <c:shape val="box"/>
        <c:axId val="43483904"/>
        <c:axId val="44003712"/>
        <c:axId val="0"/>
      </c:bar3DChart>
      <c:catAx>
        <c:axId val="43483904"/>
        <c:scaling>
          <c:orientation val="minMax"/>
        </c:scaling>
        <c:axPos val="b"/>
        <c:tickLblPos val="nextTo"/>
        <c:crossAx val="44003712"/>
        <c:crosses val="autoZero"/>
        <c:auto val="1"/>
        <c:lblAlgn val="ctr"/>
        <c:lblOffset val="100"/>
      </c:catAx>
      <c:valAx>
        <c:axId val="44003712"/>
        <c:scaling>
          <c:orientation val="minMax"/>
        </c:scaling>
        <c:axPos val="l"/>
        <c:majorGridlines/>
        <c:numFmt formatCode="General" sourceLinked="1"/>
        <c:tickLblPos val="nextTo"/>
        <c:crossAx val="434839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Лист1!$A$8</c:f>
              <c:strCache>
                <c:ptCount val="1"/>
                <c:pt idx="0">
                  <c:v>Ч-Ч</c:v>
                </c:pt>
              </c:strCache>
            </c:strRef>
          </c:tx>
          <c:cat>
            <c:strRef>
              <c:f>Лист1!$B$7:$H$7</c:f>
              <c:strCache>
                <c:ptCount val="7"/>
                <c:pt idx="0">
                  <c:v>7 класс</c:v>
                </c:pt>
                <c:pt idx="1">
                  <c:v>8а</c:v>
                </c:pt>
                <c:pt idx="2">
                  <c:v>8б</c:v>
                </c:pt>
                <c:pt idx="3">
                  <c:v>9а</c:v>
                </c:pt>
                <c:pt idx="4">
                  <c:v>9б</c:v>
                </c:pt>
                <c:pt idx="5">
                  <c:v>10а</c:v>
                </c:pt>
                <c:pt idx="6">
                  <c:v>10б</c:v>
                </c:pt>
              </c:strCache>
            </c:strRef>
          </c:cat>
          <c:val>
            <c:numRef>
              <c:f>Лист1!$B$8:$H$8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12.5</c:v>
                </c:pt>
                <c:pt idx="3">
                  <c:v>42</c:v>
                </c:pt>
                <c:pt idx="4">
                  <c:v>12.5</c:v>
                </c:pt>
                <c:pt idx="5">
                  <c:v>37.5</c:v>
                </c:pt>
                <c:pt idx="6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Ч-Т</c:v>
                </c:pt>
              </c:strCache>
            </c:strRef>
          </c:tx>
          <c:cat>
            <c:strRef>
              <c:f>Лист1!$B$7:$H$7</c:f>
              <c:strCache>
                <c:ptCount val="7"/>
                <c:pt idx="0">
                  <c:v>7 класс</c:v>
                </c:pt>
                <c:pt idx="1">
                  <c:v>8а</c:v>
                </c:pt>
                <c:pt idx="2">
                  <c:v>8б</c:v>
                </c:pt>
                <c:pt idx="3">
                  <c:v>9а</c:v>
                </c:pt>
                <c:pt idx="4">
                  <c:v>9б</c:v>
                </c:pt>
                <c:pt idx="5">
                  <c:v>10а</c:v>
                </c:pt>
                <c:pt idx="6">
                  <c:v>10б</c:v>
                </c:pt>
              </c:strCache>
            </c:strRef>
          </c:cat>
          <c:val>
            <c:numRef>
              <c:f>Лист1!$B$9:$H$9</c:f>
              <c:numCache>
                <c:formatCode>General</c:formatCode>
                <c:ptCount val="7"/>
                <c:pt idx="0">
                  <c:v>50</c:v>
                </c:pt>
                <c:pt idx="1">
                  <c:v>67</c:v>
                </c:pt>
                <c:pt idx="2">
                  <c:v>50</c:v>
                </c:pt>
                <c:pt idx="3">
                  <c:v>42</c:v>
                </c:pt>
                <c:pt idx="4">
                  <c:v>37.5</c:v>
                </c:pt>
                <c:pt idx="5">
                  <c:v>12.5</c:v>
                </c:pt>
                <c:pt idx="6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Ч-Знак</c:v>
                </c:pt>
              </c:strCache>
            </c:strRef>
          </c:tx>
          <c:cat>
            <c:strRef>
              <c:f>Лист1!$B$7:$H$7</c:f>
              <c:strCache>
                <c:ptCount val="7"/>
                <c:pt idx="0">
                  <c:v>7 класс</c:v>
                </c:pt>
                <c:pt idx="1">
                  <c:v>8а</c:v>
                </c:pt>
                <c:pt idx="2">
                  <c:v>8б</c:v>
                </c:pt>
                <c:pt idx="3">
                  <c:v>9а</c:v>
                </c:pt>
                <c:pt idx="4">
                  <c:v>9б</c:v>
                </c:pt>
                <c:pt idx="5">
                  <c:v>10а</c:v>
                </c:pt>
                <c:pt idx="6">
                  <c:v>10б</c:v>
                </c:pt>
              </c:strCache>
            </c:strRef>
          </c:cat>
          <c:val>
            <c:numRef>
              <c:f>Лист1!$B$10:$H$10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12.5</c:v>
                </c:pt>
                <c:pt idx="3">
                  <c:v>8</c:v>
                </c:pt>
                <c:pt idx="4">
                  <c:v>12.5</c:v>
                </c:pt>
                <c:pt idx="5">
                  <c:v>12.5</c:v>
                </c:pt>
                <c:pt idx="6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Лист1!$A$11</c:f>
              <c:strCache>
                <c:ptCount val="1"/>
                <c:pt idx="0">
                  <c:v>Ч-Х/О</c:v>
                </c:pt>
              </c:strCache>
            </c:strRef>
          </c:tx>
          <c:cat>
            <c:strRef>
              <c:f>Лист1!$B$7:$H$7</c:f>
              <c:strCache>
                <c:ptCount val="7"/>
                <c:pt idx="0">
                  <c:v>7 класс</c:v>
                </c:pt>
                <c:pt idx="1">
                  <c:v>8а</c:v>
                </c:pt>
                <c:pt idx="2">
                  <c:v>8б</c:v>
                </c:pt>
                <c:pt idx="3">
                  <c:v>9а</c:v>
                </c:pt>
                <c:pt idx="4">
                  <c:v>9б</c:v>
                </c:pt>
                <c:pt idx="5">
                  <c:v>10а</c:v>
                </c:pt>
                <c:pt idx="6">
                  <c:v>10б</c:v>
                </c:pt>
              </c:strCache>
            </c:strRef>
          </c:cat>
          <c:val>
            <c:numRef>
              <c:f>Лист1!$B$11:$H$11</c:f>
              <c:numCache>
                <c:formatCode>General</c:formatCode>
                <c:ptCount val="7"/>
                <c:pt idx="0">
                  <c:v>30</c:v>
                </c:pt>
                <c:pt idx="1">
                  <c:v>22</c:v>
                </c:pt>
                <c:pt idx="2">
                  <c:v>0</c:v>
                </c:pt>
                <c:pt idx="3">
                  <c:v>8</c:v>
                </c:pt>
                <c:pt idx="4">
                  <c:v>12.5</c:v>
                </c:pt>
                <c:pt idx="5">
                  <c:v>12.5</c:v>
                </c:pt>
                <c:pt idx="6">
                  <c:v>17</c:v>
                </c:pt>
              </c:numCache>
            </c:numRef>
          </c:val>
        </c:ser>
        <c:ser>
          <c:idx val="4"/>
          <c:order val="4"/>
          <c:tx>
            <c:strRef>
              <c:f>Лист1!$A$12</c:f>
              <c:strCache>
                <c:ptCount val="1"/>
                <c:pt idx="0">
                  <c:v>Ч-П</c:v>
                </c:pt>
              </c:strCache>
            </c:strRef>
          </c:tx>
          <c:cat>
            <c:strRef>
              <c:f>Лист1!$B$7:$H$7</c:f>
              <c:strCache>
                <c:ptCount val="7"/>
                <c:pt idx="0">
                  <c:v>7 класс</c:v>
                </c:pt>
                <c:pt idx="1">
                  <c:v>8а</c:v>
                </c:pt>
                <c:pt idx="2">
                  <c:v>8б</c:v>
                </c:pt>
                <c:pt idx="3">
                  <c:v>9а</c:v>
                </c:pt>
                <c:pt idx="4">
                  <c:v>9б</c:v>
                </c:pt>
                <c:pt idx="5">
                  <c:v>10а</c:v>
                </c:pt>
                <c:pt idx="6">
                  <c:v>10б</c:v>
                </c:pt>
              </c:strCache>
            </c:strRef>
          </c:cat>
          <c:val>
            <c:numRef>
              <c:f>Лист1!$B$12:$H$12</c:f>
              <c:numCache>
                <c:formatCode>General</c:formatCode>
                <c:ptCount val="7"/>
                <c:pt idx="0">
                  <c:v>20</c:v>
                </c:pt>
                <c:pt idx="1">
                  <c:v>11</c:v>
                </c:pt>
                <c:pt idx="2">
                  <c:v>25</c:v>
                </c:pt>
                <c:pt idx="3">
                  <c:v>0</c:v>
                </c:pt>
                <c:pt idx="4">
                  <c:v>25</c:v>
                </c:pt>
                <c:pt idx="5">
                  <c:v>25</c:v>
                </c:pt>
                <c:pt idx="6">
                  <c:v>8</c:v>
                </c:pt>
              </c:numCache>
            </c:numRef>
          </c:val>
        </c:ser>
        <c:shape val="box"/>
        <c:axId val="46321664"/>
        <c:axId val="46323200"/>
        <c:axId val="0"/>
      </c:bar3DChart>
      <c:catAx>
        <c:axId val="46321664"/>
        <c:scaling>
          <c:orientation val="minMax"/>
        </c:scaling>
        <c:axPos val="b"/>
        <c:tickLblPos val="nextTo"/>
        <c:crossAx val="46323200"/>
        <c:crosses val="autoZero"/>
        <c:auto val="1"/>
        <c:lblAlgn val="ctr"/>
        <c:lblOffset val="100"/>
      </c:catAx>
      <c:valAx>
        <c:axId val="46323200"/>
        <c:scaling>
          <c:orientation val="minMax"/>
        </c:scaling>
        <c:axPos val="l"/>
        <c:majorGridlines/>
        <c:numFmt formatCode="General" sourceLinked="1"/>
        <c:tickLblPos val="nextTo"/>
        <c:crossAx val="463216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8AA9F-6692-4DFF-8F3F-7AFAB7FCA9B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69A47-12BE-4945-AAA4-859BD22A2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07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9A47-12BE-4945-AAA4-859BD22A2E4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B43391-D4B1-4634-9FB6-1922D7A4BD7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DE9404-AB01-430D-975A-B3FEDEBF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xn--b1adcflhdeanqgb4b8p.xn--p1ai/wp-content/uploads/5ad10cd139d49817ab1bf665.jpg"/>
          <p:cNvPicPr/>
          <p:nvPr/>
        </p:nvPicPr>
        <p:blipFill>
          <a:blip r:embed="rId2" cstate="print"/>
          <a:srcRect l="19562" t="12500" r="24799" b="9198"/>
          <a:stretch>
            <a:fillRect/>
          </a:stretch>
        </p:blipFill>
        <p:spPr bwMode="auto">
          <a:xfrm>
            <a:off x="251520" y="2121058"/>
            <a:ext cx="4176464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http://xn--80af6bqh.xn--p1ai/uploads/posts/2019-10/1572357154_osn-i-vnut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2158"/>
            <a:ext cx="2916324" cy="2661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993350" y="334977"/>
            <a:ext cx="6361147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ru-RU" sz="5400" kern="1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«Специфика </a:t>
            </a:r>
            <a:endParaRPr lang="ru-RU" sz="5400" b="0" kern="10" cap="none" spc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/>
            </a:endParaRPr>
          </a:p>
          <a:p>
            <a:pPr algn="ctr" rtl="0"/>
            <a:r>
              <a:rPr lang="ru-RU" sz="5400" kern="1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о</a:t>
            </a:r>
            <a:r>
              <a:rPr lang="ru-RU" sz="5400" kern="1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рганизации </a:t>
            </a:r>
            <a:r>
              <a:rPr lang="ru-RU" sz="5400" kern="10" dirty="0" err="1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профориентационной</a:t>
            </a:r>
            <a:endParaRPr lang="ru-RU" sz="5400" b="0" kern="10" cap="none" spc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/>
            </a:endParaRPr>
          </a:p>
          <a:p>
            <a:pPr algn="ctr" rtl="0"/>
            <a:r>
              <a:rPr lang="ru-RU" sz="5400" b="0" kern="1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5400" b="0" kern="1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    </a:t>
            </a:r>
            <a:r>
              <a:rPr lang="ru-RU" sz="5400" kern="1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работы с детьми,</a:t>
            </a:r>
            <a:r>
              <a:rPr lang="ru-RU" sz="5400" b="0" kern="1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 </a:t>
            </a:r>
            <a:endParaRPr lang="ru-RU" sz="5400" b="0" kern="10" cap="none" spc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/>
            </a:endParaRPr>
          </a:p>
          <a:p>
            <a:pPr algn="ctr" rtl="0"/>
            <a:r>
              <a:rPr lang="ru-RU" sz="5400" kern="1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и</a:t>
            </a:r>
            <a:r>
              <a:rPr lang="ru-RU" sz="5400" kern="1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меющими </a:t>
            </a:r>
            <a:endParaRPr lang="ru-RU" sz="5400" b="0" kern="10" cap="none" spc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/>
            </a:endParaRPr>
          </a:p>
          <a:p>
            <a:pPr algn="ctr" rtl="0"/>
            <a:r>
              <a:rPr lang="ru-RU" sz="5400" b="0" kern="1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5400" kern="1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ОВЗ и</a:t>
            </a:r>
            <a:endParaRPr lang="ru-RU" sz="5400" b="0" kern="10" cap="none" spc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/>
            </a:endParaRPr>
          </a:p>
          <a:p>
            <a:pPr algn="ctr" rtl="0"/>
            <a:r>
              <a:rPr lang="ru-RU" sz="5400" kern="1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и</a:t>
            </a:r>
            <a:r>
              <a:rPr lang="ru-RU" sz="5400" kern="1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/>
              </a:rPr>
              <a:t>нвалидность»</a:t>
            </a:r>
            <a:endParaRPr lang="ru-RU" sz="54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90918_123938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1156" t="17539" r="16599" b="15205"/>
          <a:stretch/>
        </p:blipFill>
        <p:spPr bwMode="auto">
          <a:xfrm>
            <a:off x="755576" y="1556792"/>
            <a:ext cx="7632848" cy="4995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0358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0"/>
            <a:ext cx="9324528" cy="7101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Техническое</a:t>
            </a:r>
            <a:r>
              <a:rPr lang="ru-RU" sz="2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направление:</a:t>
            </a:r>
            <a:r>
              <a:rPr lang="ru-RU" sz="2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             8                              7                    6                                                </a:t>
            </a:r>
            <a:endParaRPr lang="ru-RU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-  профессионально-педагогический;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-  авиационный;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         -   автомеханический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-  строительный; 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- электромеханический;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- железнодорожный.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8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</a:rPr>
              <a:t>      Медицинские колледжи,                                               </a:t>
            </a:r>
            <a:r>
              <a:rPr lang="ru-RU" sz="2000" b="1" dirty="0" smtClean="0">
                <a:solidFill>
                  <a:srgbClr val="800000"/>
                </a:solidFill>
              </a:rPr>
              <a:t>3                               1                     5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Фармацевтический колледж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Педагогические колледжи                                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-                                1                   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(техникумы)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      Техникум торговли и питания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                       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1                               7                     5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b="1" dirty="0" smtClean="0">
                <a:solidFill>
                  <a:srgbClr val="000099"/>
                </a:solidFill>
              </a:rPr>
              <a:t>экономики и  права, финансовый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b="1" dirty="0" smtClean="0">
                <a:solidFill>
                  <a:srgbClr val="660066"/>
                </a:solidFill>
              </a:rPr>
              <a:t>Техникумы многопрофильные;                                    </a:t>
            </a:r>
            <a:r>
              <a:rPr lang="ru-RU" sz="2000" b="1" dirty="0" smtClean="0">
                <a:solidFill>
                  <a:srgbClr val="660066"/>
                </a:solidFill>
              </a:rPr>
              <a:t>1                               2                      -</a:t>
            </a:r>
          </a:p>
          <a:p>
            <a:r>
              <a:rPr lang="ru-RU" b="1" dirty="0" smtClean="0">
                <a:solidFill>
                  <a:srgbClr val="660066"/>
                </a:solidFill>
              </a:rPr>
              <a:t>      отраслевых технологий и дизайна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   Колледжи государственной                        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-                                1                    -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и муниципальной службы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           Вечерние школы                                 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                              -                         -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Массовая школа                                                                                                                   3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            Не определился                                                          -                               -                        </a:t>
            </a:r>
            <a:r>
              <a:rPr lang="ru-RU" b="1" dirty="0" smtClean="0">
                <a:solidFill>
                  <a:srgbClr val="800000"/>
                </a:solidFill>
              </a:rPr>
              <a:t>-</a:t>
            </a:r>
            <a:endParaRPr lang="ru-RU" b="1" dirty="0" smtClean="0">
              <a:solidFill>
                <a:srgbClr val="800000"/>
              </a:solidFill>
            </a:endParaRP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80528" y="188640"/>
          <a:ext cx="9324528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380"/>
                <a:gridCol w="1736652"/>
                <a:gridCol w="1585638"/>
                <a:gridCol w="1622858"/>
              </a:tblGrid>
              <a:tr h="54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 специальных профессиональных УО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(коллежи, техникумы)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 – 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2019 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- 2020 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-252536" y="2852936"/>
            <a:ext cx="9396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-180528" y="3356992"/>
            <a:ext cx="957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3933056"/>
            <a:ext cx="9721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180528" y="5085184"/>
            <a:ext cx="9649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-396552" y="6237312"/>
            <a:ext cx="9865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-324544" y="5733256"/>
            <a:ext cx="1047767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4509120"/>
            <a:ext cx="9396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0" y="6453336"/>
            <a:ext cx="101531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3968" y="0"/>
            <a:ext cx="0" cy="7461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1216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524328" y="-72008"/>
            <a:ext cx="0" cy="6840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</a:t>
            </a:r>
            <a:r>
              <a:rPr lang="ru-RU" sz="2400" b="1" u="sng" dirty="0" smtClean="0">
                <a:solidFill>
                  <a:srgbClr val="FF0000"/>
                </a:solidFill>
              </a:rPr>
              <a:t>Поколение Z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– это люди, родившиеся в </a:t>
            </a:r>
            <a:r>
              <a:rPr lang="ru-RU" sz="2400" dirty="0" smtClean="0"/>
              <a:t>2004–2010 </a:t>
            </a:r>
            <a:r>
              <a:rPr lang="ru-RU" sz="2400" dirty="0" smtClean="0"/>
              <a:t>годах. Это первое поколение, которое не помнит время без интернета, смартфонов и социальных сетей, поэтому представителей поколения Z называют также «цифровыми людьми». Предполагаться, что будущее  у этого поколения будет связано с профессиями и специальностями, связанными с   информационными технологиями.</a:t>
            </a:r>
          </a:p>
          <a:p>
            <a:r>
              <a:rPr lang="ru-RU" sz="2400" dirty="0" smtClean="0"/>
              <a:t> </a:t>
            </a:r>
          </a:p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современном мире все быстро меняется и дети сегодня не те, что раньше.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silamira.ru/wp-content/uploads/2019/03/3-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93096"/>
            <a:ext cx="475252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llterra.ru/upload/medialibrary/da7/Gen-Z-allterra-education.jpg"/>
          <p:cNvPicPr/>
          <p:nvPr/>
        </p:nvPicPr>
        <p:blipFill>
          <a:blip r:embed="rId3" cstate="print"/>
          <a:srcRect t="5128" r="20225"/>
          <a:stretch>
            <a:fillRect/>
          </a:stretch>
        </p:blipFill>
        <p:spPr bwMode="auto">
          <a:xfrm>
            <a:off x="467544" y="4293096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531352" cy="44958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Зависимость от цифровых технологий, предпочтение отдаётся </a:t>
            </a:r>
            <a:r>
              <a:rPr lang="ru-RU" dirty="0" err="1" smtClean="0"/>
              <a:t>онлайн</a:t>
            </a:r>
            <a:r>
              <a:rPr lang="ru-RU" dirty="0" smtClean="0"/>
              <a:t> - общению в виртуальном пространстве.</a:t>
            </a:r>
          </a:p>
          <a:p>
            <a:pPr lvl="0"/>
            <a:r>
              <a:rPr lang="ru-RU" dirty="0" smtClean="0"/>
              <a:t>Желание быть успешными, не прикладывая значительных усилий к учёбе, профессиональному становлению.</a:t>
            </a:r>
          </a:p>
          <a:p>
            <a:pPr lvl="0"/>
            <a:r>
              <a:rPr lang="ru-RU" dirty="0" smtClean="0"/>
              <a:t>Ориентированность на потребление, индивидуализм.</a:t>
            </a:r>
          </a:p>
          <a:p>
            <a:pPr lvl="0"/>
            <a:r>
              <a:rPr lang="ru-RU" dirty="0" smtClean="0"/>
              <a:t>Желание как можно раньше всё попробовать и испытать. В моде — экстрим и жажда развлечений.</a:t>
            </a:r>
          </a:p>
          <a:p>
            <a:pPr lvl="0"/>
            <a:r>
              <a:rPr lang="ru-RU" dirty="0" smtClean="0"/>
              <a:t>Трудности в установлении прямого контакта с людьми, погружённость в себя — как защита от проблем современного образа жизни.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64896" cy="720080"/>
          </a:xfrm>
        </p:spPr>
        <p:txBody>
          <a:bodyPr>
            <a:noAutofit/>
          </a:bodyPr>
          <a:lstStyle/>
          <a:p>
            <a:pPr algn="l"/>
            <a:r>
              <a:rPr lang="ru-RU" sz="3600" u="sng" dirty="0" smtClean="0">
                <a:solidFill>
                  <a:schemeClr val="tx1"/>
                </a:solidFill>
              </a:rPr>
              <a:t/>
            </a:r>
            <a:br>
              <a:rPr lang="ru-RU" sz="3600" u="sng" dirty="0" smtClean="0">
                <a:solidFill>
                  <a:schemeClr val="tx1"/>
                </a:solidFill>
              </a:rPr>
            </a:br>
            <a:r>
              <a:rPr lang="ru-RU" sz="3600" u="sng" dirty="0" smtClean="0">
                <a:solidFill>
                  <a:schemeClr val="tx1"/>
                </a:solidFill>
              </a:rPr>
              <a:t>Особенности </a:t>
            </a:r>
            <a:r>
              <a:rPr lang="ru-RU" sz="3600" u="sng" dirty="0" smtClean="0">
                <a:solidFill>
                  <a:schemeClr val="tx1"/>
                </a:solidFill>
              </a:rPr>
              <a:t>поколения Z: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cdn.lifehacker.ru/wp-content/uploads/2019/09/E7AA4FA5-C7CA-4C88-8501-FDA59C5DABE5_1567508072-1024x51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30683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Форсайт</a:t>
            </a:r>
            <a:r>
              <a:rPr lang="ru-RU" b="1" dirty="0" smtClean="0"/>
              <a:t>: формируем образ будущего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Ярким примером актуального инструмента профессиональной ориентации школьников стал Атлас новых профессий. Появившись в 2014 году, атлас привлек к себе внимание методистов по профориентации школьников, как удобно систематизированная информация о профессиях настоящего и будущего, дорожная карта развития технологий и изменений в профессиональной сфере.</a:t>
            </a:r>
          </a:p>
          <a:p>
            <a:endParaRPr lang="ru-RU" dirty="0"/>
          </a:p>
        </p:txBody>
      </p:sp>
      <p:pic>
        <p:nvPicPr>
          <p:cNvPr id="7" name="image15.jpe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396044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385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2976"/>
            <a:ext cx="3600399" cy="35350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4392488" cy="591187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Как появился «Атлас»?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28343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Впервые в России Московская школа управления «СКОЛКОВО» и Агентство стратегических инициатив провели масштабное исследование «Форсайт Компетенций 2030», в котором приняли участие свыше 2500 российских и международных экспертов, чтобы выявить востребован- </a:t>
            </a:r>
            <a:r>
              <a:rPr lang="ru-RU" sz="2400" dirty="0" err="1" smtClean="0"/>
              <a:t>ные</a:t>
            </a:r>
            <a:r>
              <a:rPr lang="ru-RU" sz="2400" dirty="0" smtClean="0"/>
              <a:t> профессии в 19 отраслях экономики. Эксперты обсуждали технологические изменения, социальные и экономические процессы, влияющие на структуру рабочих задач, и строили отраслевые «карты будущего», при помощи которых выявляли спрос на новые компетенции и выстраивали образ новых профессий. Результаты исследования были собраны в «Атлас новых профессий»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Профессии будущего в системе образования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281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3200" b="1" u="sng" dirty="0" smtClean="0"/>
          </a:p>
          <a:p>
            <a:pPr eaLnBrk="1" hangingPunct="1">
              <a:buFont typeface="Arial" charset="0"/>
              <a:buNone/>
            </a:pPr>
            <a:r>
              <a:rPr lang="ru-RU" sz="3200" b="1" u="sng" dirty="0" smtClean="0"/>
              <a:t>Модератор</a:t>
            </a:r>
            <a:r>
              <a:rPr lang="ru-RU" sz="3200" b="1" u="sng" dirty="0" smtClean="0"/>
              <a:t>:</a:t>
            </a:r>
            <a:endParaRPr lang="ru-RU" sz="3200" u="sng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Специалист по организации группового обсуждения проблемы или коллективной творческой работы с целью обеспечить усвоение учащимися нового материала в ходе практической деятельности.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Профессии будущего в системе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u="sng" dirty="0" smtClean="0"/>
              <a:t>Разработчик образовательных траекторий</a:t>
            </a:r>
            <a:endParaRPr lang="ru-RU" sz="35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Профессионал, создающий «маршрут» обучения новых специалистов из курсов, предлагаемых образовательными учреждениями, в том числе доступных </a:t>
            </a:r>
            <a:r>
              <a:rPr lang="ru-RU" dirty="0" err="1" smtClean="0"/>
              <a:t>онлайн</a:t>
            </a:r>
            <a:r>
              <a:rPr lang="ru-RU" dirty="0" smtClean="0"/>
              <a:t>, а также тренажеров, симуляторов, стажировок и др. на их основе разрабатывающий образовательный трек с учетом </a:t>
            </a:r>
            <a:r>
              <a:rPr lang="ru-RU" dirty="0" err="1" smtClean="0"/>
              <a:t>психотипа</a:t>
            </a:r>
            <a:r>
              <a:rPr lang="ru-RU" dirty="0" smtClean="0"/>
              <a:t>, способностей и целей отдельного человека.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Профессии будущего в системе образования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u="sng" dirty="0" err="1" smtClean="0"/>
              <a:t>Игропедагог</a:t>
            </a:r>
            <a:endParaRPr lang="ru-RU" sz="3200" u="sng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Специалист, который создает образовательные программы на основе игровых методик, выступает игровым персонажем. В школах будет замещать традиционного учителя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Атлас новых профессий 3.0» уже в книжных!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i="1" dirty="0" smtClean="0"/>
              <a:t>Обновленный и дополненный «Атлас новых профессий 3.0» появился почти во всех книжных — </a:t>
            </a:r>
            <a:r>
              <a:rPr lang="ru-RU" i="1" dirty="0" err="1" smtClean="0"/>
              <a:t>оффлайн</a:t>
            </a:r>
            <a:r>
              <a:rPr lang="ru-RU" i="1" dirty="0" smtClean="0"/>
              <a:t> (</a:t>
            </a:r>
            <a:r>
              <a:rPr lang="ru-RU" dirty="0" smtClean="0"/>
              <a:t>«вне сети») </a:t>
            </a:r>
            <a:r>
              <a:rPr lang="ru-RU" i="1" dirty="0" smtClean="0"/>
              <a:t>и </a:t>
            </a:r>
            <a:r>
              <a:rPr lang="ru-RU" i="1" dirty="0" err="1" smtClean="0"/>
              <a:t>онлайн</a:t>
            </a:r>
            <a:r>
              <a:rPr lang="ru-RU" i="1" dirty="0" smtClean="0"/>
              <a:t>. В форме коротких историй мы рассказываем в нем о неочевидных, но актуальных для России профессиях будущего.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новом «Атласе» 27 отраслей — от добычи полезных ископаемых до медицины и культуры — и 342 профессии. Он помогает понять, какие отрасли, технологии и продукты будут развиваться и какие понадобятся новые специалисты. </a:t>
            </a:r>
          </a:p>
          <a:p>
            <a:endParaRPr lang="ru-RU" dirty="0"/>
          </a:p>
        </p:txBody>
      </p:sp>
      <p:pic>
        <p:nvPicPr>
          <p:cNvPr id="1027" name="Picture 3" descr="C:\Users\385\Desktop\42s_mT6N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491880" cy="371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51452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это ориентирование школьника, оказание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ему  помощи в профессиональном самоопределении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</a:t>
            </a:r>
            <a:r>
              <a:rPr lang="ru-RU" b="1" u="sng" dirty="0" smtClean="0">
                <a:solidFill>
                  <a:srgbClr val="C00000"/>
                </a:solidFill>
              </a:rPr>
              <a:t>Профессиональная ориентация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– </a:t>
            </a:r>
            <a:r>
              <a:rPr lang="ru-RU" dirty="0" smtClean="0"/>
              <a:t>комплекс мер, призванный помочь определить способности и склонности к тому или иному виду профессиональной деятельности</a:t>
            </a:r>
            <a:r>
              <a:rPr lang="ru-RU" b="1" dirty="0" smtClean="0"/>
              <a:t> и </a:t>
            </a:r>
            <a:r>
              <a:rPr lang="ru-RU" dirty="0" smtClean="0"/>
              <a:t>содействовать в профессиональном самоопределении и дальнейшем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трудоустройстве.</a:t>
            </a:r>
            <a:r>
              <a:rPr lang="ru-RU" b="1" dirty="0" smtClean="0"/>
              <a:t> </a:t>
            </a:r>
          </a:p>
          <a:p>
            <a:r>
              <a:rPr lang="ru-RU" b="1" u="sng" dirty="0" smtClean="0"/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Главная цель профессионального самоопределения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smtClean="0"/>
              <a:t>это формирование у </a:t>
            </a:r>
            <a:r>
              <a:rPr lang="ru-RU" dirty="0" smtClean="0"/>
              <a:t>обучающихся  </a:t>
            </a:r>
            <a:r>
              <a:rPr lang="ru-RU" dirty="0" smtClean="0"/>
              <a:t>внутренней готовности </a:t>
            </a:r>
            <a:r>
              <a:rPr lang="ru-RU" dirty="0" smtClean="0"/>
              <a:t>самостоятельно и осознанно планировать, корректировать и реализовывать перспективы своего развития (профессионального,    жизненного, личностного).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http://garmoniya.uglich.ru/uploads/posts/2016-12/1481183799_1abv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24643"/>
            <a:ext cx="20517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8416" y="673241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</a:rPr>
              <a:t>Профориентация -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mirpps.ru/assets/media/fon-dlja-prezentacii/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pic>
        <p:nvPicPr>
          <p:cNvPr id="37892" name="Picture 4" descr="https://steamuserimages-a.akamaihd.net/ugc/874126546586234746/A1DD0DEA363DF7AB0E819DD1B42744FE376198A9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459432"/>
            <a:ext cx="9756576" cy="7317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153400" cy="4495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Главным критерием грамотно выстроенного образовательного и коррекционного процесса в  нашей школе является успешная социально-психологическая адаптация выпускников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age00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0849">
            <a:off x="6636033" y="3713713"/>
            <a:ext cx="192087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.jpg"/>
          <p:cNvPicPr/>
          <p:nvPr/>
        </p:nvPicPr>
        <p:blipFill>
          <a:blip r:embed="rId3" cstate="print"/>
          <a:srcRect t="5700" r="3444"/>
          <a:stretch>
            <a:fillRect/>
          </a:stretch>
        </p:blipFill>
        <p:spPr bwMode="auto">
          <a:xfrm rot="20980770">
            <a:off x="568682" y="3683121"/>
            <a:ext cx="1764941" cy="2896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ace56"/>
          <p:cNvPicPr/>
          <p:nvPr/>
        </p:nvPicPr>
        <p:blipFill>
          <a:blip r:embed="rId4" cstate="print"/>
          <a:srcRect t="23715" b="18972"/>
          <a:stretch>
            <a:fillRect/>
          </a:stretch>
        </p:blipFill>
        <p:spPr bwMode="auto">
          <a:xfrm rot="205786">
            <a:off x="7195659" y="311458"/>
            <a:ext cx="1745155" cy="1554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.jpg"/>
          <p:cNvPicPr/>
          <p:nvPr/>
        </p:nvPicPr>
        <p:blipFill>
          <a:blip r:embed="rId5" cstate="print"/>
          <a:srcRect t="27746" r="4429"/>
          <a:stretch>
            <a:fillRect/>
          </a:stretch>
        </p:blipFill>
        <p:spPr bwMode="auto">
          <a:xfrm>
            <a:off x="4355976" y="312710"/>
            <a:ext cx="266429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191107_162308.jpg"/>
          <p:cNvPicPr/>
          <p:nvPr/>
        </p:nvPicPr>
        <p:blipFill>
          <a:blip r:embed="rId6" cstate="print"/>
          <a:srcRect t="29412"/>
          <a:stretch>
            <a:fillRect/>
          </a:stretch>
        </p:blipFill>
        <p:spPr bwMode="auto">
          <a:xfrm rot="21185745">
            <a:off x="216447" y="285727"/>
            <a:ext cx="1716512" cy="167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789040"/>
            <a:ext cx="367240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ti.jpg"/>
          <p:cNvPicPr/>
          <p:nvPr/>
        </p:nvPicPr>
        <p:blipFill>
          <a:blip r:embed="rId8" cstate="print"/>
          <a:srcRect l="8564" t="31801" r="15869" b="19157"/>
          <a:stretch>
            <a:fillRect/>
          </a:stretch>
        </p:blipFill>
        <p:spPr bwMode="auto">
          <a:xfrm>
            <a:off x="2195736" y="188640"/>
            <a:ext cx="208823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(1—4 классы) - актуализация проблемы выбора профессии 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b="1" dirty="0" smtClean="0"/>
              <a:t> Сформировать первоначальное представление о мире труда, познакомить с наиболее доступными профессиями.</a:t>
            </a:r>
          </a:p>
          <a:p>
            <a:pPr>
              <a:buNone/>
            </a:pPr>
            <a:r>
              <a:rPr lang="ru-RU" b="1" dirty="0" smtClean="0"/>
              <a:t>(5—7 классы) - формирование профессиональной направленности. 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b="1" dirty="0" smtClean="0"/>
              <a:t> Сформировать общественно значимые мотивы выбора профессии и осознанный интерес к проблеме выбора профессии.</a:t>
            </a:r>
          </a:p>
          <a:p>
            <a:pPr>
              <a:buNone/>
            </a:pPr>
            <a:r>
              <a:rPr lang="ru-RU" b="1" dirty="0" smtClean="0"/>
              <a:t>(8—10 классы) - формирование профессионального самосознания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b="1" dirty="0" smtClean="0"/>
              <a:t>  Подготовить учащихся к осознанному выбору профессии и пути продолжения образования или трудоустройства, к пониманию условий оптимального выбора профессии:</a:t>
            </a:r>
          </a:p>
          <a:p>
            <a:pPr>
              <a:buNone/>
            </a:pPr>
            <a:r>
              <a:rPr lang="ru-RU" b="1" i="1" dirty="0" smtClean="0">
                <a:solidFill>
                  <a:srgbClr val="800000"/>
                </a:solidFill>
              </a:rPr>
              <a:t>       </a:t>
            </a:r>
            <a:r>
              <a:rPr lang="ru-RU" b="1" i="1" dirty="0" smtClean="0"/>
              <a:t>Есть</a:t>
            </a:r>
            <a:br>
              <a:rPr lang="ru-RU" b="1" i="1" dirty="0" smtClean="0"/>
            </a:br>
            <a:r>
              <a:rPr lang="ru-RU" b="1" i="1" dirty="0" smtClean="0"/>
              <a:t>(устойчивые особенности личности)</a:t>
            </a:r>
            <a:br>
              <a:rPr lang="ru-RU" b="1" i="1" dirty="0" smtClean="0"/>
            </a:br>
            <a:r>
              <a:rPr lang="ru-RU" b="1" i="1" dirty="0" smtClean="0"/>
              <a:t>Надо</a:t>
            </a:r>
            <a:br>
              <a:rPr lang="ru-RU" b="1" i="1" dirty="0" smtClean="0"/>
            </a:br>
            <a:r>
              <a:rPr lang="ru-RU" b="1" i="1" dirty="0" smtClean="0"/>
              <a:t>(потребности рынка труда в кадрах)</a:t>
            </a:r>
            <a:br>
              <a:rPr lang="ru-RU" b="1" i="1" dirty="0" smtClean="0"/>
            </a:br>
            <a:r>
              <a:rPr lang="ru-RU" b="1" i="1" dirty="0" smtClean="0"/>
              <a:t>Могу</a:t>
            </a:r>
            <a:br>
              <a:rPr lang="ru-RU" b="1" i="1" dirty="0" smtClean="0"/>
            </a:br>
            <a:r>
              <a:rPr lang="ru-RU" b="1" i="1" dirty="0" smtClean="0"/>
              <a:t>(способности, здоровье)</a:t>
            </a:r>
            <a:br>
              <a:rPr lang="ru-RU" b="1" i="1" dirty="0" smtClean="0"/>
            </a:br>
            <a:r>
              <a:rPr lang="ru-RU" b="1" i="1" dirty="0" smtClean="0"/>
              <a:t>Хочу</a:t>
            </a:r>
            <a:br>
              <a:rPr lang="ru-RU" b="1" i="1" dirty="0" smtClean="0"/>
            </a:br>
            <a:r>
              <a:rPr lang="ru-RU" b="1" i="1" dirty="0" smtClean="0"/>
              <a:t>(мотивы, интересы, склонности)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42520" cy="10305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каждом этапе процесса профессиональной ориентации школьников решаются конкретные задачи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st2.depositphotos.com/1177973/6096/i/950/depositphotos_60964755-stock-photo-people-of-different-professions-a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37112"/>
            <a:ext cx="4320480" cy="219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7oom.ru/powerpoint/abstraktnye-fony-dlya-prezentacii-volny-07.jpg?ver=3.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6064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F497D"/>
                </a:solidFill>
              </a:rPr>
              <a:t>Уровни профессионального самоопределения в 7-10 классах (%)</a:t>
            </a:r>
            <a:endParaRPr lang="ru-RU" sz="3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5" descr="https://ds03.infourok.ru/uploads/ex/0701/00016690-256a34cf/1/hello_html_m169fa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4307595"/>
              </p:ext>
            </p:extLst>
          </p:nvPr>
        </p:nvGraphicFramePr>
        <p:xfrm>
          <a:off x="683568" y="1460978"/>
          <a:ext cx="8460432" cy="492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7oom.ru/powerpoint/abstraktnye-fony-dlya-prezentacii-volny-07.jpg?ver=3.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F497D"/>
                </a:solidFill>
              </a:rPr>
              <a:t>Выбор профессий по характеру труда</a:t>
            </a:r>
          </a:p>
          <a:p>
            <a:pPr algn="ctr"/>
            <a:r>
              <a:rPr lang="ru-RU" sz="3600" b="1" i="1" dirty="0" smtClean="0">
                <a:solidFill>
                  <a:srgbClr val="1F497D"/>
                </a:solidFill>
              </a:rPr>
              <a:t> в 10 классах.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273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pic>
        <p:nvPicPr>
          <p:cNvPr id="5" name="Рисунок 4" descr="http://school6-tbl.ru/images/pr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3715" y="4221088"/>
            <a:ext cx="226853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6" y="1460977"/>
            <a:ext cx="9054030" cy="531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i="1" dirty="0" smtClean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ru-RU" sz="3600" b="1" i="1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ru-RU" sz="3600" b="1" i="1" dirty="0" smtClean="0">
                <a:solidFill>
                  <a:srgbClr val="1F497D"/>
                </a:solidFill>
                <a:ea typeface="+mn-ea"/>
                <a:cs typeface="+mn-cs"/>
              </a:rPr>
              <a:t>Выбор </a:t>
            </a:r>
            <a:r>
              <a:rPr lang="ru-RU" sz="3600" b="1" i="1" dirty="0">
                <a:solidFill>
                  <a:srgbClr val="1F497D"/>
                </a:solidFill>
                <a:ea typeface="+mn-ea"/>
                <a:cs typeface="+mn-cs"/>
              </a:rPr>
              <a:t>профессий по характеру </a:t>
            </a:r>
            <a:r>
              <a:rPr lang="ru-RU" sz="3600" b="1" i="1" dirty="0" smtClean="0">
                <a:solidFill>
                  <a:srgbClr val="1F497D"/>
                </a:solidFill>
                <a:ea typeface="+mn-ea"/>
                <a:cs typeface="+mn-cs"/>
              </a:rPr>
              <a:t>труда </a:t>
            </a:r>
            <a:br>
              <a:rPr lang="ru-RU" sz="3600" b="1" i="1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ru-RU" sz="3600" b="1" i="1" dirty="0" smtClean="0">
                <a:solidFill>
                  <a:srgbClr val="1F497D"/>
                </a:solidFill>
                <a:ea typeface="+mn-ea"/>
                <a:cs typeface="+mn-cs"/>
              </a:rPr>
              <a:t>в 7-10 классах. (%)</a:t>
            </a:r>
            <a:r>
              <a:rPr lang="ru-RU" sz="3600" b="1" i="1" dirty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ru-RU" sz="3600" b="1" i="1" dirty="0">
                <a:solidFill>
                  <a:srgbClr val="1F497D"/>
                </a:solidFill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553801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9171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7oom.ru/powerpoint/abstraktnye-fony-dlya-prezentacii-volny-07.jpg?ver=3.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04665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1F497D"/>
                </a:solidFill>
              </a:rPr>
              <a:t>Предпочтения по типу профессий в 7-10 классах (%)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45192216"/>
              </p:ext>
            </p:extLst>
          </p:nvPr>
        </p:nvGraphicFramePr>
        <p:xfrm>
          <a:off x="0" y="1532984"/>
          <a:ext cx="9323512" cy="532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0918_12393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9334" y="2996952"/>
            <a:ext cx="4601633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Наша школа имеет многолетний опыт сотрудничества и совместной работы по профориентации с представителями средних  профессиональных  ОУ.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0191107_162308.jpg"/>
          <p:cNvPicPr/>
          <p:nvPr/>
        </p:nvPicPr>
        <p:blipFill>
          <a:blip r:embed="rId3" cstate="print"/>
          <a:srcRect t="29412"/>
          <a:stretch>
            <a:fillRect/>
          </a:stretch>
        </p:blipFill>
        <p:spPr bwMode="auto">
          <a:xfrm rot="21185745">
            <a:off x="233201" y="2352939"/>
            <a:ext cx="3909901" cy="411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8310_1.jpg"/>
          <p:cNvPicPr/>
          <p:nvPr/>
        </p:nvPicPr>
        <p:blipFill>
          <a:blip r:embed="rId4" cstate="print"/>
          <a:srcRect l="40625" t="4850"/>
          <a:stretch>
            <a:fillRect/>
          </a:stretch>
        </p:blipFill>
        <p:spPr bwMode="auto">
          <a:xfrm>
            <a:off x="6997111" y="4950559"/>
            <a:ext cx="165618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160323_150038.jpg"/>
          <p:cNvPicPr/>
          <p:nvPr/>
        </p:nvPicPr>
        <p:blipFill>
          <a:blip r:embed="rId5" cstate="print"/>
          <a:srcRect l="21765" t="24211"/>
          <a:stretch>
            <a:fillRect/>
          </a:stretch>
        </p:blipFill>
        <p:spPr bwMode="auto">
          <a:xfrm>
            <a:off x="6372200" y="2276872"/>
            <a:ext cx="2710467" cy="1524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943</TotalTime>
  <Words>793</Words>
  <Application>Microsoft Office PowerPoint</Application>
  <PresentationFormat>Экран (4:3)</PresentationFormat>
  <Paragraphs>88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Слайд 1</vt:lpstr>
      <vt:lpstr>Слайд 2</vt:lpstr>
      <vt:lpstr>Слайд 3</vt:lpstr>
      <vt:lpstr>На каждом этапе процесса профессиональной ориентации школьников решаются конкретные задачи:</vt:lpstr>
      <vt:lpstr>Слайд 5</vt:lpstr>
      <vt:lpstr>Слайд 6</vt:lpstr>
      <vt:lpstr> Выбор профессий по характеру труда  в 7-10 классах. (%) </vt:lpstr>
      <vt:lpstr>Слайд 8</vt:lpstr>
      <vt:lpstr>Наша школа имеет многолетний опыт сотрудничества и совместной работы по профориентации с представителями средних  профессиональных  ОУ.</vt:lpstr>
      <vt:lpstr>Слайд 10</vt:lpstr>
      <vt:lpstr>Слайд 11</vt:lpstr>
      <vt:lpstr>В современном мире все быстро меняется и дети сегодня не те, что раньше.</vt:lpstr>
      <vt:lpstr> Особенности поколения Z: </vt:lpstr>
      <vt:lpstr> Форсайт: формируем образ будущего </vt:lpstr>
      <vt:lpstr>Слайд 15</vt:lpstr>
      <vt:lpstr> Профессии будущего в системе образования </vt:lpstr>
      <vt:lpstr>Профессии будущего в системе образования</vt:lpstr>
      <vt:lpstr>Профессии будущего в системе образования</vt:lpstr>
      <vt:lpstr> «Атлас новых профессий 3.0» уже в книжных!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</cp:lastModifiedBy>
  <cp:revision>40</cp:revision>
  <cp:lastPrinted>2020-03-26T11:57:29Z</cp:lastPrinted>
  <dcterms:created xsi:type="dcterms:W3CDTF">2020-02-01T12:25:37Z</dcterms:created>
  <dcterms:modified xsi:type="dcterms:W3CDTF">2021-03-16T16:19:39Z</dcterms:modified>
</cp:coreProperties>
</file>