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8" r:id="rId2"/>
    <p:sldMasterId id="2147483696" r:id="rId3"/>
    <p:sldMasterId id="2147483714" r:id="rId4"/>
  </p:sldMasterIdLst>
  <p:notesMasterIdLst>
    <p:notesMasterId r:id="rId23"/>
  </p:notesMasterIdLst>
  <p:sldIdLst>
    <p:sldId id="256" r:id="rId5"/>
    <p:sldId id="315" r:id="rId6"/>
    <p:sldId id="308" r:id="rId7"/>
    <p:sldId id="266" r:id="rId8"/>
    <p:sldId id="259" r:id="rId9"/>
    <p:sldId id="323" r:id="rId10"/>
    <p:sldId id="320" r:id="rId11"/>
    <p:sldId id="318" r:id="rId12"/>
    <p:sldId id="322" r:id="rId13"/>
    <p:sldId id="321" r:id="rId14"/>
    <p:sldId id="316" r:id="rId15"/>
    <p:sldId id="319" r:id="rId16"/>
    <p:sldId id="325" r:id="rId17"/>
    <p:sldId id="324" r:id="rId18"/>
    <p:sldId id="329" r:id="rId19"/>
    <p:sldId id="330" r:id="rId20"/>
    <p:sldId id="327" r:id="rId21"/>
    <p:sldId id="328" r:id="rId22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F26"/>
    <a:srgbClr val="F15A22"/>
    <a:srgbClr val="E94E0F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14" autoAdjust="0"/>
    <p:restoredTop sz="86323" autoAdjust="0"/>
  </p:normalViewPr>
  <p:slideViewPr>
    <p:cSldViewPr snapToGrid="0" showGuides="1">
      <p:cViewPr>
        <p:scale>
          <a:sx n="70" d="100"/>
          <a:sy n="70" d="100"/>
        </p:scale>
        <p:origin x="-1908" y="-756"/>
      </p:cViewPr>
      <p:guideLst>
        <p:guide orient="horz" pos="2092"/>
        <p:guide pos="3840"/>
      </p:guideLst>
    </p:cSldViewPr>
  </p:slideViewPr>
  <p:outlineViewPr>
    <p:cViewPr>
      <p:scale>
        <a:sx n="33" d="100"/>
        <a:sy n="33" d="100"/>
      </p:scale>
      <p:origin x="0" y="312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B254095B-20BC-40F2-949C-6EBFE31DD289}" type="datetimeFigureOut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0BE22675-E431-41FE-9FE5-73A005378D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3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22675-E431-41FE-9FE5-73A005378D1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71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22675-E431-41FE-9FE5-73A005378D1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9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22675-E431-41FE-9FE5-73A005378D1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22675-E431-41FE-9FE5-73A005378D1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032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A42D-EC33-41EF-93AA-DC36DE4632F8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48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DD94-DA88-4EB8-B5CE-7097963F330F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9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FD64E-0D29-4878-949F-FBF03218661D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351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D1F8-A747-4826-BF0E-AAB38C6E8CCD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0134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6A2F-7097-49A7-8CBA-7D6DB9297310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523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E50A-CEAE-4ED8-99DC-3525B1EC500D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1489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ACEF-6789-41FA-A08C-947587D4B108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61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1482-E9F2-4DA4-8DE9-4F1076F5C5DE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92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5BC4-B443-48BB-8FBF-308F64C0A9F7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552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A42D-EC33-41EF-93AA-DC36DE4632F8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214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157F-0A19-4B18-8A57-BDBC05B55F9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6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157F-0A19-4B18-8A57-BDBC05B55F9D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978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B559-117E-449C-BA90-7EE8B10CD7F4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24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2521-B9F5-4BA3-A62B-F222074C650C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96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4335-1A44-4A5B-81DC-82A0A85AA680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66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FA97-0850-433B-A5CD-27FA1342ED2F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73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EC7D-6E2D-4348-842D-F28B0F92C81E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22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04E8-2BFC-4806-95FB-B99AAF97A0A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3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C611-974A-49EF-9620-0C2C82D17412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27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DD94-DA88-4EB8-B5CE-7097963F330F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88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FD64E-0D29-4878-949F-FBF03218661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01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D1F8-A747-4826-BF0E-AAB38C6E8CC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183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B559-117E-449C-BA90-7EE8B10CD7F4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549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6A2F-7097-49A7-8CBA-7D6DB9297310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96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E50A-CEAE-4ED8-99DC-3525B1EC500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8605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ACEF-6789-41FA-A08C-947587D4B108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58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1482-E9F2-4DA4-8DE9-4F1076F5C5DE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3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5BC4-B443-48BB-8FBF-308F64C0A9F7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79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A42D-EC33-41EF-93AA-DC36DE4632F8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932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157F-0A19-4B18-8A57-BDBC05B55F9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10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B559-117E-449C-BA90-7EE8B10CD7F4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729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2521-B9F5-4BA3-A62B-F222074C650C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6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4335-1A44-4A5B-81DC-82A0A85AA680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6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2521-B9F5-4BA3-A62B-F222074C650C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4224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FA97-0850-433B-A5CD-27FA1342ED2F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49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EC7D-6E2D-4348-842D-F28B0F92C81E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26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04E8-2BFC-4806-95FB-B99AAF97A0A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22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C611-974A-49EF-9620-0C2C82D17412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90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DD94-DA88-4EB8-B5CE-7097963F330F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274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FD64E-0D29-4878-949F-FBF03218661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51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D1F8-A747-4826-BF0E-AAB38C6E8CC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13022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6A2F-7097-49A7-8CBA-7D6DB9297310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12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E50A-CEAE-4ED8-99DC-3525B1EC500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0891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ACEF-6789-41FA-A08C-947587D4B108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9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4335-1A44-4A5B-81DC-82A0A85AA680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1586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1482-E9F2-4DA4-8DE9-4F1076F5C5DE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941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5BC4-B443-48BB-8FBF-308F64C0A9F7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845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A42D-EC33-41EF-93AA-DC36DE4632F8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574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157F-0A19-4B18-8A57-BDBC05B55F9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25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B559-117E-449C-BA90-7EE8B10CD7F4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60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2521-B9F5-4BA3-A62B-F222074C650C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639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4335-1A44-4A5B-81DC-82A0A85AA680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10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FA97-0850-433B-A5CD-27FA1342ED2F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58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EC7D-6E2D-4348-842D-F28B0F92C81E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65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04E8-2BFC-4806-95FB-B99AAF97A0A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FA97-0850-433B-A5CD-27FA1342ED2F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5550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C611-974A-49EF-9620-0C2C82D17412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76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DD94-DA88-4EB8-B5CE-7097963F330F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701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FD64E-0D29-4878-949F-FBF03218661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779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8D1F8-A747-4826-BF0E-AAB38C6E8CC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985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F6A2F-7097-49A7-8CBA-7D6DB9297310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1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BE50A-CEAE-4ED8-99DC-3525B1EC500D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39739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2ACEF-6789-41FA-A08C-947587D4B108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649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1482-E9F2-4DA4-8DE9-4F1076F5C5DE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62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5BC4-B443-48BB-8FBF-308F64C0A9F7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41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9EC7D-6E2D-4348-842D-F28B0F92C81E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81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04E8-2BFC-4806-95FB-B99AAF97A0AD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DC611-974A-49EF-9620-0C2C82D17412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82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6120D5E-AECD-4257-8781-8C62AD5BCEA2}" type="datetime1">
              <a:rPr lang="ru-RU" smtClean="0"/>
              <a:pPr/>
              <a:t>01.04.2021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735399B-3DC3-4CC7-A684-89C4D9B6FA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19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6120D5E-AECD-4257-8781-8C62AD5BCEA2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147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6120D5E-AECD-4257-8781-8C62AD5BCEA2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295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6120D5E-AECD-4257-8781-8C62AD5BCEA2}" type="datetime1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01.04.2021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735399B-3DC3-4CC7-A684-89C4D9B6FA8F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06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67" y="3409409"/>
            <a:ext cx="4192956" cy="333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bject 7"/>
          <p:cNvSpPr txBox="1"/>
          <p:nvPr/>
        </p:nvSpPr>
        <p:spPr>
          <a:xfrm>
            <a:off x="1852246" y="1408449"/>
            <a:ext cx="10042466" cy="1859483"/>
          </a:xfrm>
          <a:prstGeom prst="rect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000" b="1" dirty="0">
                <a:solidFill>
                  <a:srgbClr val="000000"/>
                </a:solidFill>
                <a:latin typeface="PT Astra Serif"/>
                <a:ea typeface="Calibri"/>
                <a:cs typeface="Times New Roman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PT Astra Serif"/>
                <a:ea typeface="Calibri"/>
                <a:cs typeface="Times New Roman"/>
              </a:rPr>
              <a:t>Обновление материально-технической базы предметной области  «Технология» в рамках реализации мероприятий федерального проекта «Современная школа» национального проекта «Образование», направленного на поддержку образования обучающихся с ограниченными возможностями здоровья» как </a:t>
            </a:r>
            <a:r>
              <a:rPr lang="ru-RU" sz="2000" b="1" dirty="0" err="1">
                <a:solidFill>
                  <a:srgbClr val="002060"/>
                </a:solidFill>
                <a:latin typeface="PT Astra Serif"/>
                <a:ea typeface="Calibri"/>
                <a:cs typeface="Times New Roman"/>
              </a:rPr>
              <a:t>стартап</a:t>
            </a:r>
            <a:r>
              <a:rPr lang="ru-RU" sz="2000" b="1" dirty="0">
                <a:solidFill>
                  <a:srgbClr val="002060"/>
                </a:solidFill>
                <a:latin typeface="PT Astra Serif"/>
                <a:ea typeface="Calibri"/>
                <a:cs typeface="Times New Roman"/>
              </a:rPr>
              <a:t> для дальнейшего образования и трудоустройства выпускников с интеллектуальными нарушениями»</a:t>
            </a:r>
            <a:endParaRPr sz="2800" b="1" spc="-2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43725" y="78155"/>
            <a:ext cx="10453902" cy="9144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/>
                <a:ea typeface="Calibri"/>
                <a:cs typeface="Times New Roman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/>
                <a:ea typeface="Calibri"/>
                <a:cs typeface="Times New Roman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/>
                <a:ea typeface="Calibri"/>
                <a:cs typeface="Times New Roman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/>
                <a:ea typeface="Calibri"/>
                <a:cs typeface="Times New Roman"/>
              </a:rPr>
            </a:b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/>
                <a:ea typeface="Calibri"/>
                <a:cs typeface="Times New Roman"/>
              </a:rPr>
              <a:t/>
            </a:r>
            <a:b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/>
                <a:ea typeface="Calibri"/>
                <a:cs typeface="Times New Roman"/>
              </a:rPr>
            </a:b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/>
              <a:ea typeface="Calibri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b="1" dirty="0">
              <a:solidFill>
                <a:srgbClr val="002060"/>
              </a:solidFill>
              <a:latin typeface="PT Astra Serif"/>
              <a:ea typeface="Calibri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8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/>
              <a:ea typeface="Calibri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8000" b="1" dirty="0">
              <a:solidFill>
                <a:srgbClr val="002060"/>
              </a:solidFill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8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8000" b="1" dirty="0">
              <a:solidFill>
                <a:srgbClr val="002060"/>
              </a:solidFill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8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8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8000" b="1" dirty="0">
              <a:solidFill>
                <a:srgbClr val="002060"/>
              </a:solidFill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8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8000" b="1" dirty="0">
              <a:solidFill>
                <a:srgbClr val="002060"/>
              </a:solidFill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8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8000" b="1" dirty="0">
              <a:solidFill>
                <a:srgbClr val="002060"/>
              </a:solidFill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8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ru-RU" sz="8000" b="1" dirty="0">
              <a:solidFill>
                <a:srgbClr val="002060"/>
              </a:solidFill>
              <a:latin typeface="PT Astra Serif"/>
              <a:ea typeface="Calibri"/>
              <a:cs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ru-RU" sz="8000" b="1" smtClean="0">
                <a:solidFill>
                  <a:srgbClr val="002060"/>
                </a:solidFill>
                <a:latin typeface="PT Astra Serif"/>
                <a:ea typeface="Calibri"/>
                <a:cs typeface="Times New Roman"/>
              </a:rPr>
              <a:t>Заседание </a:t>
            </a:r>
            <a:r>
              <a:rPr kumimoji="0" lang="ru-RU" sz="8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/>
                <a:ea typeface="Calibri"/>
                <a:cs typeface="Times New Roman"/>
              </a:rPr>
              <a:t> 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erif"/>
                <a:ea typeface="Calibri"/>
                <a:cs typeface="Times New Roman"/>
              </a:rPr>
              <a:t>рабочей группы по вопросам обеспечения граждан с инвалидностью в сфере образования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erif"/>
                <a:ea typeface="Calibri"/>
                <a:cs typeface="Times New Roman"/>
              </a:rPr>
              <a:t/>
            </a:r>
            <a:b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erif"/>
                <a:ea typeface="Calibri"/>
                <a:cs typeface="Times New Roman"/>
              </a:rPr>
            </a:b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7262" y="3409409"/>
            <a:ext cx="5032611" cy="33328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549327" y="3540715"/>
            <a:ext cx="4341445" cy="461665"/>
          </a:xfrm>
          <a:prstGeom prst="rect">
            <a:avLst/>
          </a:prstGeom>
          <a:solidFill>
            <a:srgbClr val="FCAF26"/>
          </a:solidFill>
          <a:ln>
            <a:solidFill>
              <a:srgbClr val="F15A22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"/>
                <a:cs typeface="Arial"/>
              </a:rPr>
              <a:t>ОГКОУШ № 39 г. Ульяновск</a:t>
            </a:r>
            <a:endParaRPr lang="ru-RU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519" y="5811227"/>
            <a:ext cx="13589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5" y="528031"/>
            <a:ext cx="11144738" cy="630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9415" y="238861"/>
            <a:ext cx="11957539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зонирования мастерской строительного профиля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03139" y="1316078"/>
            <a:ext cx="3563816" cy="5497959"/>
          </a:xfrm>
          <a:prstGeom prst="rect">
            <a:avLst/>
          </a:prstGeom>
          <a:solidFill>
            <a:srgbClr val="FCAF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97" y="1138440"/>
            <a:ext cx="34671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584" y="4065057"/>
            <a:ext cx="3140925" cy="234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00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" y="0"/>
            <a:ext cx="12113845" cy="681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55" y="132863"/>
            <a:ext cx="12051322" cy="646331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зонирования швейной мастерской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44001" y="779194"/>
            <a:ext cx="2985476" cy="6034844"/>
          </a:xfrm>
          <a:prstGeom prst="rect">
            <a:avLst/>
          </a:prstGeom>
          <a:solidFill>
            <a:srgbClr val="FCAF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фото швейна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859692"/>
            <a:ext cx="23907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464" y="4556368"/>
            <a:ext cx="2624550" cy="182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71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" y="66923"/>
            <a:ext cx="12004430" cy="675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340" y="66923"/>
            <a:ext cx="10203378" cy="1077218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зонирования картонажно-переплётной мастерской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092" y="66923"/>
            <a:ext cx="2172676" cy="675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54" y="1144141"/>
            <a:ext cx="2922954" cy="237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54" y="3946769"/>
            <a:ext cx="3010330" cy="220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6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4211" y="204716"/>
            <a:ext cx="11066511" cy="641445"/>
          </a:xfrm>
          <a:solidFill>
            <a:srgbClr val="FCAF26"/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        Профили трудового обучения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20189" y="1124801"/>
            <a:ext cx="5716587" cy="5508010"/>
          </a:xfrm>
          <a:solidFill>
            <a:srgbClr val="FFC000"/>
          </a:solidFill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Профессионально-трудовое обучение:</a:t>
            </a:r>
          </a:p>
          <a:p>
            <a:pPr algn="ctr"/>
            <a:r>
              <a:rPr lang="ru-RU" sz="11200" b="1" u="sng" dirty="0" smtClean="0">
                <a:latin typeface="Times New Roman" pitchFamily="18" charset="0"/>
                <a:cs typeface="Times New Roman" pitchFamily="18" charset="0"/>
              </a:rPr>
              <a:t>5-9 класс</a:t>
            </a:r>
            <a:endParaRPr lang="ru-RU" sz="1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Слесарное дело</a:t>
            </a:r>
          </a:p>
          <a:p>
            <a:pPr algn="ctr"/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Швейное дело</a:t>
            </a:r>
          </a:p>
          <a:p>
            <a:pPr algn="ctr"/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Цветоводство и декоративное садоводство</a:t>
            </a:r>
          </a:p>
          <a:p>
            <a:pPr algn="ctr"/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Картонажно-переплетное дело</a:t>
            </a:r>
          </a:p>
          <a:p>
            <a:pPr algn="ctr"/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Младший обслуживающий персонал </a:t>
            </a:r>
          </a:p>
          <a:p>
            <a:pPr algn="ctr"/>
            <a:r>
              <a:rPr lang="ru-RU" sz="11200" b="1" u="sng" dirty="0" smtClean="0">
                <a:latin typeface="Times New Roman" pitchFamily="18" charset="0"/>
                <a:cs typeface="Times New Roman" pitchFamily="18" charset="0"/>
              </a:rPr>
              <a:t>10-11 класс</a:t>
            </a:r>
            <a:endParaRPr lang="ru-RU" sz="1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1200" b="1" dirty="0" smtClean="0">
                <a:latin typeface="Times New Roman" pitchFamily="18" charset="0"/>
                <a:cs typeface="Times New Roman" pitchFamily="18" charset="0"/>
              </a:rPr>
              <a:t>андшафтный дизайн</a:t>
            </a:r>
          </a:p>
          <a:p>
            <a:endParaRPr lang="ru-RU" dirty="0"/>
          </a:p>
        </p:txBody>
      </p:sp>
      <p:sp>
        <p:nvSpPr>
          <p:cNvPr id="7" name="Текст 5"/>
          <p:cNvSpPr txBox="1">
            <a:spLocks/>
          </p:cNvSpPr>
          <p:nvPr/>
        </p:nvSpPr>
        <p:spPr>
          <a:xfrm>
            <a:off x="6229753" y="1154371"/>
            <a:ext cx="5716587" cy="550801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Профильный труд: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3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6-12 класс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Начало художественного ремесла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Деревообработка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ru-RU" sz="3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Полиграфия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Растениеводство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1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7798" y="341194"/>
            <a:ext cx="11142171" cy="1200329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Структурная модель непрерывного многоуровневого </a:t>
            </a:r>
            <a:r>
              <a:rPr lang="ru-RU" sz="2400" b="1" dirty="0" err="1" smtClean="0">
                <a:solidFill>
                  <a:schemeClr val="bg1"/>
                </a:solidFill>
              </a:rPr>
              <a:t>допрофессионального</a:t>
            </a:r>
            <a:r>
              <a:rPr lang="ru-RU" sz="2400" b="1" dirty="0" smtClean="0">
                <a:solidFill>
                  <a:schemeClr val="bg1"/>
                </a:solidFill>
              </a:rPr>
              <a:t>, профессионального образования обучающихся ОГКОУШ №39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1309" y="2052563"/>
            <a:ext cx="11278660" cy="3785652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Взаимодействие с профессиональными образовательными учреждениями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· ОГБПОУ «Ульяновский многопрофильный техникум»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· ОГБПОУ «Ульяновский техникум отраслевых технологий и дизайна»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 рамках сотрудничества с представителями профессиональных образовательных учреждениях в течении года со старшеклассниками ОГКОУШ №39 проводятся мероприятия: экскурсии в рамках проведения недели трудового обучения, трудовые пробы, совместные мероприятия «Мастер- классы», информационные встречи с родителями с мастерами ПУ, администрацией на базе техникума, информационные встречи с мастерами техникума, администрацией на базе школы, </a:t>
            </a:r>
            <a:r>
              <a:rPr lang="ru-RU" sz="2000" b="1" dirty="0" err="1" smtClean="0">
                <a:solidFill>
                  <a:schemeClr val="bg1"/>
                </a:solidFill>
              </a:rPr>
              <a:t>профориентационная</a:t>
            </a:r>
            <a:r>
              <a:rPr lang="ru-RU" sz="2000" b="1" dirty="0" smtClean="0">
                <a:solidFill>
                  <a:schemeClr val="bg1"/>
                </a:solidFill>
              </a:rPr>
              <a:t> работа с выпускниками школы, организация совместных конкурсов </a:t>
            </a:r>
            <a:r>
              <a:rPr lang="ru-RU" sz="2000" b="1" dirty="0" err="1" smtClean="0">
                <a:solidFill>
                  <a:schemeClr val="bg1"/>
                </a:solidFill>
              </a:rPr>
              <a:t>профместерства</a:t>
            </a:r>
            <a:r>
              <a:rPr lang="ru-RU" sz="2000" b="1" dirty="0" smtClean="0">
                <a:solidFill>
                  <a:schemeClr val="bg1"/>
                </a:solidFill>
              </a:rPr>
              <a:t> среди учащихся, проведение Дня Открытых дверей в техникуме.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490" y="69789"/>
            <a:ext cx="11401479" cy="1200329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Участие в Национальном 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 региональном чемпионате 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 профессиональному мастерству среди инвалидов и лиц с ограниченными возможностями здоровья «</a:t>
            </a:r>
            <a:r>
              <a:rPr lang="ru-RU" sz="2400" b="1" kern="0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Абилимпикс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 2018-2020 </a:t>
            </a: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года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1309" y="2052563"/>
            <a:ext cx="11278660" cy="400110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9" y="1288375"/>
            <a:ext cx="3090862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492" y="1294927"/>
            <a:ext cx="2430270" cy="254209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2" y="1258921"/>
            <a:ext cx="2157412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51" y="1288375"/>
            <a:ext cx="2137111" cy="258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123\Downloads\IMG-f756d9eaa6f263df2ed87b6dd596ef8a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48" y="1008966"/>
            <a:ext cx="3316405" cy="248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807" y="3795776"/>
            <a:ext cx="3423963" cy="2674828"/>
          </a:xfrm>
          <a:prstGeom prst="rect">
            <a:avLst/>
          </a:prstGeom>
        </p:spPr>
      </p:pic>
      <p:pic>
        <p:nvPicPr>
          <p:cNvPr id="1030" name="Picture 6" descr="C:\Users\123\AppData\Local\Temp\Rar$DRa0.200\SAM_6145+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47" y="3795776"/>
            <a:ext cx="2852383" cy="267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609" y="3837021"/>
            <a:ext cx="3022241" cy="2668506"/>
          </a:xfrm>
          <a:prstGeom prst="rect">
            <a:avLst/>
          </a:prstGeom>
        </p:spPr>
      </p:pic>
      <p:pic>
        <p:nvPicPr>
          <p:cNvPr id="1031" name="Picture 7" descr="C:\Users\123\AppData\Local\Temp\Rar$DRa0.030\Иванов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61" y="3727403"/>
            <a:ext cx="3104200" cy="29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946" y="3232205"/>
            <a:ext cx="2750023" cy="348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85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7798" y="341194"/>
            <a:ext cx="11142171" cy="461665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1309" y="2052563"/>
            <a:ext cx="11278660" cy="400110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2052" name="Picture 4" descr="C:\Users\123\AppData\Local\Temp\Rar$DRa0.467\IMG_20201021_13303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3" y="82651"/>
            <a:ext cx="4176214" cy="451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23\AppData\Local\Temp\Rar$DRa0.720\IMG_20201021_143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87" y="82650"/>
            <a:ext cx="3328105" cy="451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23\AppData\Local\Temp\Rar$DRa0.461\IMG_20201020_15084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56" y="3279279"/>
            <a:ext cx="4784283" cy="35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\AppData\Local\Temp\Rar$DRa0.863\IMG_20201020_164344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34" y="82650"/>
            <a:ext cx="4496431" cy="66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4211" y="204716"/>
            <a:ext cx="11066511" cy="832514"/>
          </a:xfrm>
          <a:solidFill>
            <a:srgbClr val="FCAF26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         Актуальность выбора БУДУЩЕЙ ПРОФЕССИИ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74780" y="1105469"/>
            <a:ext cx="11728762" cy="5652373"/>
          </a:xfrm>
          <a:solidFill>
            <a:srgbClr val="FCAF26"/>
          </a:solidFill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rot="5400000">
            <a:off x="2009730" y="-277780"/>
            <a:ext cx="1015663" cy="413437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290B97"/>
                </a:solidFill>
                <a:latin typeface="Arial" panose="020B0604020202020204" pitchFamily="34" charset="0"/>
              </a:rPr>
              <a:t>Освоение специальности «Швея»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rgbClr val="290B97"/>
                </a:solidFill>
                <a:latin typeface="Arial" panose="020B0604020202020204" pitchFamily="34" charset="0"/>
              </a:rPr>
              <a:t>(ОГПОУ «Ульяновский техникум отраслевых технологий и дизайна»)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9244" y="-345777"/>
            <a:ext cx="1195387" cy="445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89" y="2297239"/>
            <a:ext cx="3662149" cy="274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2" y="2297239"/>
            <a:ext cx="2233059" cy="297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45" y="4209122"/>
            <a:ext cx="3398293" cy="254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438" y="3407967"/>
            <a:ext cx="2880104" cy="208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770" y="2476964"/>
            <a:ext cx="343699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24" y="4634888"/>
            <a:ext cx="3266083" cy="212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1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7798" y="341194"/>
            <a:ext cx="11142171" cy="769441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</a:rPr>
              <a:t>Дальнейшие перспективы </a:t>
            </a:r>
            <a:endParaRPr lang="ru-RU" sz="44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662" y="1643130"/>
            <a:ext cx="11278660" cy="3182410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14619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обновление материально-технической базы 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предметной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области «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профилям обучения </a:t>
            </a: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0" indent="-342900" algn="ctr"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Младший обслуживающий персонал</a:t>
            </a: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Цветоводство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декоративное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садоводство</a:t>
            </a: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Ландшафтный дизайн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ctr">
              <a:buFontTx/>
              <a:buChar char="-"/>
            </a:pPr>
            <a:endParaRPr lang="ru-RU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71146" y="206687"/>
            <a:ext cx="10357772" cy="830997"/>
          </a:xfrm>
          <a:prstGeom prst="rect">
            <a:avLst/>
          </a:prstGeom>
          <a:solidFill>
            <a:srgbClr val="FCAF26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ФП «Современная школа» НП «Образование».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Мероприятие по поддержке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детей  с ОВЗ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09412" y="1808595"/>
            <a:ext cx="9332683" cy="3639397"/>
          </a:xfrm>
          <a:prstGeom prst="rect">
            <a:avLst/>
          </a:prstGeom>
          <a:solidFill>
            <a:srgbClr val="FCAF26"/>
          </a:solidFill>
          <a:ln>
            <a:noFill/>
          </a:ln>
          <a:effectLst/>
        </p:spPr>
        <p:txBody>
          <a:bodyPr vert="horz" wrap="none" lIns="91440" tIns="12696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FCentroSansPro-BlackItalic"/>
                <a:cs typeface="Arial" pitchFamily="34" charset="0"/>
              </a:rPr>
              <a:t>ФП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PFCentroSansPro-BlackItalic"/>
                <a:cs typeface="Arial" pitchFamily="34" charset="0"/>
              </a:rPr>
              <a:t> 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FCentroSansPro-BlackItalic"/>
                <a:cs typeface="Arial" pitchFamily="34" charset="0"/>
              </a:rPr>
              <a:t>Современная школа»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515A6E"/>
                </a:solidFill>
                <a:effectLst/>
                <a:latin typeface="Roboto"/>
                <a:cs typeface="Arial" pitchFamily="34" charset="0"/>
              </a:rPr>
              <a:t>Задача проекта: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515A6E"/>
                </a:solidFill>
                <a:effectLst/>
                <a:latin typeface="Roboto"/>
                <a:cs typeface="Arial" pitchFamily="34" charset="0"/>
              </a:rPr>
              <a:t> внедрение в российских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515A6E"/>
                </a:solidFill>
                <a:effectLst/>
                <a:latin typeface="Roboto"/>
                <a:cs typeface="Arial" pitchFamily="34" charset="0"/>
              </a:rPr>
              <a:t>школах новых методов обучения и воспитания,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515A6E"/>
                </a:solidFill>
                <a:effectLst/>
                <a:latin typeface="Roboto"/>
                <a:cs typeface="Arial" pitchFamily="34" charset="0"/>
              </a:rPr>
              <a:t>современных образовательных технологий,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515A6E"/>
                </a:solidFill>
                <a:effectLst/>
                <a:latin typeface="Roboto"/>
                <a:cs typeface="Arial" pitchFamily="34" charset="0"/>
              </a:rPr>
              <a:t>а также обновление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rgbClr val="515A6E"/>
                </a:solidFill>
                <a:effectLst/>
                <a:latin typeface="Roboto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515A6E"/>
                </a:solidFill>
                <a:effectLst/>
                <a:latin typeface="Roboto"/>
                <a:cs typeface="Arial" pitchFamily="34" charset="0"/>
              </a:rPr>
              <a:t>содержания 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515A6E"/>
                </a:solidFill>
                <a:effectLst/>
                <a:latin typeface="Roboto"/>
                <a:cs typeface="Arial" pitchFamily="34" charset="0"/>
              </a:rPr>
              <a:t>совершенствование методов обучения по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515A6E"/>
                </a:solidFill>
                <a:effectLst/>
                <a:latin typeface="Roboto"/>
                <a:cs typeface="Arial" pitchFamily="34" charset="0"/>
              </a:rPr>
              <a:t> учебному предмету «Технология»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8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chko-ym\Desktop\през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968" y="1208624"/>
            <a:ext cx="3240802" cy="4453840"/>
          </a:xfrm>
          <a:prstGeom prst="rect">
            <a:avLst/>
          </a:prstGeom>
          <a:ln>
            <a:solidFill>
              <a:srgbClr val="F15A2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1447" y="51292"/>
            <a:ext cx="10691446" cy="830997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ФП «Современная школа» НП «Образование».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Мероприятие по поддержке 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образованиядетей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ОВЗ в 2021 году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301949" y="773552"/>
            <a:ext cx="4525085" cy="461665"/>
          </a:xfrm>
          <a:prstGeom prst="rect">
            <a:avLst/>
          </a:prstGeom>
          <a:solidFill>
            <a:srgbClr val="FCAF26"/>
          </a:solidFill>
          <a:ln>
            <a:solidFill>
              <a:srgbClr val="F15A22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ru-RU" sz="2400" b="1" dirty="0">
                <a:solidFill>
                  <a:prstClr val="black"/>
                </a:solidFill>
                <a:latin typeface="Arial"/>
                <a:cs typeface="Arial"/>
              </a:rPr>
              <a:t>ИНСТРУКТИВНЫЕ ПИСЬМА: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78703" y="5662464"/>
            <a:ext cx="5992186" cy="307777"/>
          </a:xfrm>
          <a:prstGeom prst="rect">
            <a:avLst/>
          </a:prstGeom>
          <a:ln>
            <a:solidFill>
              <a:srgbClr val="8DC63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О реализации мероприятия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625546" y="6139651"/>
            <a:ext cx="2554598" cy="307777"/>
          </a:xfrm>
          <a:prstGeom prst="rect">
            <a:avLst/>
          </a:prstGeom>
          <a:ln>
            <a:solidFill>
              <a:srgbClr val="8DC63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prstClr val="black"/>
                </a:solidFill>
                <a:latin typeface="Arial"/>
                <a:cs typeface="Arial"/>
              </a:rPr>
              <a:t>ДГ-136/07 от 28.01.2021 г.  </a:t>
            </a: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33231" y="1447800"/>
            <a:ext cx="5236307" cy="40151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педагогических </a:t>
            </a:r>
            <a:r>
              <a:rPr lang="ru-RU" dirty="0" smtClean="0"/>
              <a:t>кадров по обновленным программам повышения квалификации.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6" name="Рисунок 15"/>
          <p:cNvSpPr>
            <a:spLocks noGrp="1"/>
          </p:cNvSpPr>
          <p:nvPr>
            <p:ph type="pic" idx="1"/>
          </p:nvPr>
        </p:nvSpPr>
        <p:spPr>
          <a:xfrm>
            <a:off x="1840889" y="1090464"/>
            <a:ext cx="3280974" cy="4572000"/>
          </a:xfrm>
        </p:spPr>
      </p:sp>
      <p:sp>
        <p:nvSpPr>
          <p:cNvPr id="18" name="Текст 17"/>
          <p:cNvSpPr>
            <a:spLocks noGrp="1"/>
          </p:cNvSpPr>
          <p:nvPr>
            <p:ph type="body" sz="half" idx="2"/>
          </p:nvPr>
        </p:nvSpPr>
        <p:spPr>
          <a:xfrm>
            <a:off x="429848" y="1004384"/>
            <a:ext cx="6729046" cy="5380785"/>
          </a:xfrm>
          <a:solidFill>
            <a:srgbClr val="FCAF26"/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Федеральный проект «Современная школа»</a:t>
            </a:r>
          </a:p>
          <a:p>
            <a:pPr algn="ctr"/>
            <a:r>
              <a:rPr lang="ru-RU" b="1" dirty="0" smtClean="0"/>
              <a:t>Реализация проекта направлена на внедрение новых методов обучения и воспитания, образовательных технологий, обеспечивающих освоение обучающимися базовых навыков и умений, повышение их мотивации к обучению и вовлеченности в образовательный процесс, а также обновление содержания и совершенствование методов </a:t>
            </a:r>
            <a:r>
              <a:rPr lang="ru-RU" b="1" dirty="0" smtClean="0">
                <a:solidFill>
                  <a:srgbClr val="C00000"/>
                </a:solidFill>
              </a:rPr>
              <a:t>обучения предметной области «Технология»</a:t>
            </a:r>
            <a:r>
              <a:rPr lang="ru-RU" b="1" dirty="0" smtClean="0"/>
              <a:t>.</a:t>
            </a:r>
          </a:p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Основные мероприятия в рамках проекта:</a:t>
            </a:r>
          </a:p>
          <a:p>
            <a:pPr lvl="0" algn="ctr"/>
            <a:r>
              <a:rPr lang="ru-RU" b="1" dirty="0" smtClean="0"/>
              <a:t>обновление методик, стандарта и технологий обучения;</a:t>
            </a:r>
          </a:p>
          <a:p>
            <a:pPr lvl="0" algn="ctr"/>
            <a:r>
              <a:rPr lang="ru-RU" b="1" dirty="0" smtClean="0"/>
              <a:t>создание условий для освоения обучающимися отдельных предметов и образовательных модулей, основанных на принципах выбора ребенка, а также применения механизмов сетевой формы реализации;</a:t>
            </a:r>
          </a:p>
          <a:p>
            <a:pPr lvl="0" algn="ctr"/>
            <a:r>
              <a:rPr lang="ru-RU" b="1" dirty="0" smtClean="0"/>
              <a:t>создание новых мест в общеобразовательных организациях;</a:t>
            </a:r>
          </a:p>
          <a:p>
            <a:pPr lvl="0" algn="ctr"/>
            <a:r>
              <a:rPr lang="ru-RU" b="1" dirty="0" smtClean="0"/>
              <a:t>создание сети</a:t>
            </a:r>
            <a:r>
              <a:rPr lang="ru-RU" b="1" dirty="0">
                <a:solidFill>
                  <a:srgbClr val="146194">
                    <a:lumMod val="75000"/>
                  </a:srgbClr>
                </a:solidFill>
              </a:rPr>
              <a:t> региональных </a:t>
            </a:r>
            <a:r>
              <a:rPr lang="ru-RU" b="1" dirty="0" smtClean="0"/>
              <a:t> ресурсных центров образования;</a:t>
            </a:r>
          </a:p>
          <a:p>
            <a:pPr lvl="0" algn="ctr"/>
            <a:r>
              <a:rPr lang="ru-RU" b="1" dirty="0" smtClean="0"/>
              <a:t>осуществление подготовки педагогических кадров по обновленным программам повышения квалификации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71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0123" y="30183"/>
            <a:ext cx="9915989" cy="954107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ФП «Современная школа» НП «Образование». Мероприятие по поддержке образования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с ОВЗ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7"/>
          <p:cNvSpPr txBox="1"/>
          <p:nvPr/>
        </p:nvSpPr>
        <p:spPr>
          <a:xfrm>
            <a:off x="2671241" y="1150121"/>
            <a:ext cx="3102508" cy="382156"/>
          </a:xfrm>
          <a:prstGeom prst="rect">
            <a:avLst/>
          </a:prstGeom>
          <a:solidFill>
            <a:srgbClr val="FCAF26"/>
          </a:solidFill>
          <a:ln>
            <a:solidFill>
              <a:srgbClr val="F15A22">
                <a:alpha val="60000"/>
              </a:srgb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algn="ctr">
              <a:spcBef>
                <a:spcPts val="100"/>
              </a:spcBef>
              <a:defRPr sz="2000" b="1" spc="-200">
                <a:solidFill>
                  <a:prstClr val="black"/>
                </a:solidFill>
                <a:latin typeface="Arial"/>
                <a:cs typeface="Arial"/>
              </a:defRPr>
            </a:lvl1pPr>
          </a:lstStyle>
          <a:p>
            <a:r>
              <a:rPr lang="ru-RU" sz="2400" spc="0" dirty="0"/>
              <a:t>Цель реализации:</a:t>
            </a:r>
            <a:endParaRPr sz="2400" spc="0" dirty="0"/>
          </a:p>
        </p:txBody>
      </p:sp>
      <p:sp>
        <p:nvSpPr>
          <p:cNvPr id="18" name="object 7"/>
          <p:cNvSpPr txBox="1"/>
          <p:nvPr/>
        </p:nvSpPr>
        <p:spPr>
          <a:xfrm>
            <a:off x="1031681" y="1945102"/>
            <a:ext cx="10064431" cy="936154"/>
          </a:xfrm>
          <a:prstGeom prst="rect">
            <a:avLst/>
          </a:prstGeom>
          <a:solidFill>
            <a:srgbClr val="FCAF26"/>
          </a:solidFill>
          <a:ln>
            <a:solidFill>
              <a:srgbClr val="F15A22">
                <a:alpha val="60000"/>
              </a:srgb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algn="ctr">
              <a:spcBef>
                <a:spcPts val="100"/>
              </a:spcBef>
              <a:defRPr sz="2000" b="1" spc="-200">
                <a:solidFill>
                  <a:prstClr val="black"/>
                </a:solidFill>
                <a:latin typeface="Arial"/>
                <a:cs typeface="Arial"/>
              </a:defRPr>
            </a:lvl1pPr>
          </a:lstStyle>
          <a:p>
            <a:r>
              <a:rPr lang="ru-RU" b="0" spc="0" dirty="0"/>
              <a:t>создание современных условий для обучения и воспитания обучающихся </a:t>
            </a:r>
            <a:br>
              <a:rPr lang="ru-RU" b="0" spc="0" dirty="0"/>
            </a:br>
            <a:r>
              <a:rPr lang="ru-RU" b="0" spc="0" dirty="0"/>
              <a:t>с ограниченными возможностями здоровья в отдельных образовательных организациях посредством обновления их инфраструктуры</a:t>
            </a:r>
            <a:endParaRPr b="0" spc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71241" y="3092269"/>
            <a:ext cx="6337953" cy="461665"/>
          </a:xfrm>
          <a:prstGeom prst="rect">
            <a:avLst/>
          </a:prstGeom>
          <a:solidFill>
            <a:srgbClr val="FCAF26"/>
          </a:solidFill>
          <a:ln>
            <a:solidFill>
              <a:srgbClr val="F15A22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ru-RU" sz="2400" b="1" dirty="0">
                <a:solidFill>
                  <a:prstClr val="black"/>
                </a:solidFill>
                <a:latin typeface="Arial"/>
                <a:cs typeface="Arial"/>
              </a:rPr>
              <a:t>Обновление оборудования/оснащения:</a:t>
            </a:r>
          </a:p>
        </p:txBody>
      </p:sp>
      <p:sp>
        <p:nvSpPr>
          <p:cNvPr id="19" name="object 7"/>
          <p:cNvSpPr txBox="1"/>
          <p:nvPr/>
        </p:nvSpPr>
        <p:spPr>
          <a:xfrm>
            <a:off x="836247" y="4372116"/>
            <a:ext cx="10895948" cy="1897955"/>
          </a:xfrm>
          <a:prstGeom prst="rect">
            <a:avLst/>
          </a:prstGeom>
          <a:solidFill>
            <a:srgbClr val="FCAF26"/>
          </a:solidFill>
          <a:ln>
            <a:solidFill>
              <a:srgbClr val="F15A22">
                <a:alpha val="60000"/>
              </a:srgb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algn="ctr">
              <a:spcBef>
                <a:spcPts val="100"/>
              </a:spcBef>
              <a:defRPr sz="2000" b="1" spc="-200">
                <a:solidFill>
                  <a:prstClr val="black"/>
                </a:solidFill>
                <a:latin typeface="Arial"/>
                <a:cs typeface="Arial"/>
              </a:defRPr>
            </a:lvl1pPr>
          </a:lstStyle>
          <a:p>
            <a:pPr algn="just"/>
            <a:endParaRPr lang="ru-RU" spc="0" dirty="0" smtClean="0">
              <a:solidFill>
                <a:srgbClr val="FF0000"/>
              </a:solidFill>
            </a:endParaRPr>
          </a:p>
          <a:p>
            <a:pPr marL="469900" indent="-457200" algn="l">
              <a:buFont typeface="Wingdings" panose="05000000000000000000" pitchFamily="2" charset="2"/>
              <a:buChar char="Ø"/>
            </a:pPr>
            <a:r>
              <a:rPr lang="ru-RU" spc="0" dirty="0" smtClean="0">
                <a:solidFill>
                  <a:srgbClr val="FF0000"/>
                </a:solidFill>
              </a:rPr>
              <a:t>мастерских </a:t>
            </a:r>
            <a:r>
              <a:rPr lang="ru-RU" spc="0" dirty="0">
                <a:solidFill>
                  <a:srgbClr val="FF0000"/>
                </a:solidFill>
              </a:rPr>
              <a:t>для реализации предметной области «Технология»;</a:t>
            </a:r>
          </a:p>
          <a:p>
            <a:pPr marL="469900" indent="-457200" algn="l">
              <a:buFont typeface="Wingdings" panose="05000000000000000000" pitchFamily="2" charset="2"/>
              <a:buChar char="Ø"/>
            </a:pPr>
            <a:r>
              <a:rPr lang="ru-RU" b="0" spc="0" dirty="0"/>
              <a:t>помещений для психолого-педагогического сопровождения </a:t>
            </a:r>
            <a:br>
              <a:rPr lang="ru-RU" b="0" spc="0" dirty="0"/>
            </a:br>
            <a:r>
              <a:rPr lang="ru-RU" b="0" spc="0" dirty="0"/>
              <a:t>и коррекционной работы; </a:t>
            </a:r>
          </a:p>
          <a:p>
            <a:pPr marL="469900" indent="-457200" algn="l">
              <a:buFont typeface="Wingdings" panose="05000000000000000000" pitchFamily="2" charset="2"/>
              <a:buChar char="Ø"/>
            </a:pPr>
            <a:r>
              <a:rPr lang="ru-RU" b="0" spc="0" dirty="0"/>
              <a:t>учебных кабинетов и помещений для организации общего и дополнительного образования.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5376985" y="3641969"/>
            <a:ext cx="761132" cy="648677"/>
          </a:xfrm>
          <a:prstGeom prst="downArrow">
            <a:avLst/>
          </a:prstGeom>
          <a:solidFill>
            <a:srgbClr val="F15A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036970">
            <a:off x="5897538" y="1234831"/>
            <a:ext cx="848837" cy="5148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0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DC63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911" y="3598777"/>
            <a:ext cx="1954700" cy="19502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159189" y="5318201"/>
            <a:ext cx="756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48473" y="5699323"/>
            <a:ext cx="214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коррекционных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0433" y="66010"/>
            <a:ext cx="10345889" cy="830997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ФП «Современная школа» НП «Образование».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Мероприятие по поддержке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детей с 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ОВЗ в 2021 году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89482" y="1289502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48473" y="1571966"/>
            <a:ext cx="1977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РФ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6648" y="1178360"/>
            <a:ext cx="8831384" cy="5262979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1)Составлен 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список ответственных за реализацию мероприятия от органов государственной власти субъектов РФ в сфере </a:t>
            </a:r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образования</a:t>
            </a:r>
          </a:p>
          <a:p>
            <a:pPr algn="ctr"/>
            <a:endParaRPr lang="ru-RU" sz="14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2) Составлен список ответственных за реализацию мероприятия от школ (</a:t>
            </a:r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директор)</a:t>
            </a:r>
            <a:endParaRPr lang="ru-RU" sz="14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/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3) </a:t>
            </a:r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Утвержден 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реестр отдельных общеобразовательных организаций – участников реализации мероприятия  в 2021 </a:t>
            </a:r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году</a:t>
            </a:r>
          </a:p>
          <a:p>
            <a:pPr lvl="0" algn="ctr"/>
            <a:endParaRPr lang="ru-RU" sz="14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/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4) Утвержден медиаплан обновления материально-технической базы в отдельных общеобразовательных организациях – участниках реализации мероприятия  в 2021 </a:t>
            </a:r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году</a:t>
            </a:r>
          </a:p>
          <a:p>
            <a:pPr lvl="0" algn="ctr"/>
            <a:endParaRPr lang="ru-RU" sz="1400" b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5)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 проведён мониторинг актуального материально-технического обеспечения образовательного процесса, </a:t>
            </a:r>
            <a:r>
              <a:rPr lang="ru-RU" sz="1400" b="1" dirty="0" err="1">
                <a:solidFill>
                  <a:prstClr val="black"/>
                </a:solidFill>
                <a:latin typeface="Arial"/>
                <a:cs typeface="Arial"/>
              </a:rPr>
              <a:t>здоровьесберегающей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 среды</a:t>
            </a:r>
          </a:p>
          <a:p>
            <a:pPr lvl="0" algn="ctr"/>
            <a:endParaRPr lang="ru-RU" sz="1400" b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6)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 Разработана  программу развития</a:t>
            </a:r>
          </a:p>
          <a:p>
            <a:pPr lvl="0" algn="ctr"/>
            <a:endParaRPr lang="ru-RU" sz="1400" b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7)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 определен необходимый перечень оборудования и средств обучения для последующего согласования и закупки</a:t>
            </a:r>
          </a:p>
          <a:p>
            <a:pPr lvl="0" algn="ctr"/>
            <a:endParaRPr lang="ru-RU" sz="1400" b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8) ОБЯЗАТЕЛЬНОЕ УЧАСТИЕ - участников реализации мероприятия в конкурсе «</a:t>
            </a:r>
            <a:r>
              <a:rPr lang="ru-RU" sz="1400" b="1" dirty="0" err="1" smtClean="0">
                <a:solidFill>
                  <a:prstClr val="black"/>
                </a:solidFill>
                <a:latin typeface="Arial"/>
                <a:cs typeface="Arial"/>
              </a:rPr>
              <a:t>Доброшкола</a:t>
            </a:r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»:</a:t>
            </a:r>
            <a:endParaRPr lang="ru-RU" sz="14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I 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этап конкурса – согласование дизайн-проектов – </a:t>
            </a:r>
            <a:r>
              <a:rPr lang="ru-RU" sz="1400" b="1" i="1" dirty="0">
                <a:solidFill>
                  <a:prstClr val="black"/>
                </a:solidFill>
                <a:latin typeface="Arial"/>
                <a:cs typeface="Arial"/>
              </a:rPr>
              <a:t>29 марта - 19 апреля 2021 г.</a:t>
            </a:r>
          </a:p>
          <a:p>
            <a:pPr lvl="0" algn="ctr"/>
            <a:endParaRPr lang="ru-RU" sz="1400" b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Arial"/>
                <a:cs typeface="Arial"/>
              </a:rPr>
              <a:t>9)</a:t>
            </a:r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 II </a:t>
            </a:r>
            <a:r>
              <a:rPr lang="ru-RU" sz="1400" b="1" dirty="0">
                <a:solidFill>
                  <a:prstClr val="black"/>
                </a:solidFill>
                <a:latin typeface="Arial"/>
                <a:cs typeface="Arial"/>
              </a:rPr>
              <a:t>этап конкурса – фото-видео презентации школ по итогам обновления инфраструктуры – </a:t>
            </a:r>
            <a:r>
              <a:rPr lang="ru-RU" sz="1400" b="1" i="1" dirty="0">
                <a:solidFill>
                  <a:prstClr val="black"/>
                </a:solidFill>
                <a:latin typeface="Arial"/>
                <a:cs typeface="Arial"/>
              </a:rPr>
              <a:t>11 октября –декабрь (дата уточняется) 2021 г.</a:t>
            </a:r>
          </a:p>
          <a:p>
            <a:pPr lvl="0" algn="just"/>
            <a:endParaRPr lang="ru-RU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6" name="Picture 7" descr="E:\_Work\_МОСОБРАЗ\_Срочное\10-12-2014 Презентация школьный спорт\Рис\ma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593464" y="1379657"/>
            <a:ext cx="3598535" cy="2097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18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8991" y="51292"/>
            <a:ext cx="11223009" cy="830997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ФП «Современная школа» НП «Образование».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Мероприятие по поддержке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детей с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ОВЗ в 2021 году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54657" y="1113121"/>
            <a:ext cx="3576364" cy="461665"/>
          </a:xfrm>
          <a:prstGeom prst="rect">
            <a:avLst/>
          </a:prstGeom>
          <a:solidFill>
            <a:srgbClr val="FCAF26"/>
          </a:solidFill>
          <a:ln>
            <a:solidFill>
              <a:srgbClr val="F15A22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Arial"/>
                <a:cs typeface="Arial"/>
              </a:rPr>
              <a:t>Программа развития 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446" y="1750463"/>
            <a:ext cx="11527691" cy="504892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/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/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 smtClean="0">
                <a:solidFill>
                  <a:srgbClr val="FF0000"/>
                </a:solidFill>
                <a:latin typeface="PT Astra Serif"/>
                <a:ea typeface="Calibri"/>
              </a:rPr>
              <a:t>– </a:t>
            </a:r>
            <a:r>
              <a:rPr lang="ru-RU" sz="1200" b="1" dirty="0">
                <a:solidFill>
                  <a:srgbClr val="FF0000"/>
                </a:solidFill>
                <a:latin typeface="PT Astra Serif"/>
                <a:ea typeface="Calibri"/>
              </a:rPr>
              <a:t>100% охват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от общего количества обучающихся 5-12 классов, которые освоят предметную область «Технология» по обновлённым образовательным программам общего образования и на обновлённой материально-технической </a:t>
            </a: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>базе;</a:t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/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200" b="1" dirty="0">
                <a:solidFill>
                  <a:srgbClr val="FF0000"/>
                </a:solidFill>
                <a:latin typeface="PT Astra Serif"/>
                <a:ea typeface="Calibri"/>
              </a:rPr>
              <a:t>- 100% охват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обучающихся, которым будут созданы условия для получения качественного образования на обновлённой материально-технической базе</a:t>
            </a: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>;</a:t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200" b="1" dirty="0">
                <a:solidFill>
                  <a:srgbClr val="FF0000"/>
                </a:solidFill>
                <a:latin typeface="PT Astra Serif"/>
                <a:ea typeface="Calibri"/>
              </a:rPr>
              <a:t>-100% охват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получателей образовательных услуг, которые будут удовлетворены качеством предоставляемых услуг</a:t>
            </a: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>;</a:t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/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200" b="1" dirty="0">
                <a:solidFill>
                  <a:srgbClr val="FF0000"/>
                </a:solidFill>
                <a:latin typeface="PT Astra Serif"/>
                <a:ea typeface="Calibri"/>
              </a:rPr>
              <a:t>- 100% охват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от общего количества обучающихся, которые получат образование в условиях современной </a:t>
            </a:r>
            <a:r>
              <a:rPr lang="ru-RU" sz="1200" b="1" dirty="0" err="1">
                <a:solidFill>
                  <a:srgbClr val="000000"/>
                </a:solidFill>
                <a:latin typeface="PT Astra Serif"/>
                <a:ea typeface="Calibri"/>
              </a:rPr>
              <a:t>здоровьесберегающей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 образовательной среды, обеспечивающей индивидуальный образовательный маршрут с учётом особых образовательных потребностей</a:t>
            </a: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>;</a:t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200" b="1" dirty="0">
                <a:solidFill>
                  <a:srgbClr val="FF0000"/>
                </a:solidFill>
                <a:latin typeface="PT Astra Serif"/>
                <a:ea typeface="Calibri"/>
              </a:rPr>
              <a:t>-100 % охват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обучающихся, которым будут созданы специальные условия </a:t>
            </a: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>в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соответствии с рекомендациями ПМПК</a:t>
            </a: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>;</a:t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/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200" b="1" dirty="0">
                <a:solidFill>
                  <a:srgbClr val="FF0000"/>
                </a:solidFill>
                <a:latin typeface="PT Astra Serif"/>
                <a:ea typeface="Calibri"/>
              </a:rPr>
              <a:t>- 70% охват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обучающихся, которые примут участие в творческих конкурсах различного уровня</a:t>
            </a: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>;</a:t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/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200" b="1" dirty="0">
                <a:solidFill>
                  <a:srgbClr val="FF0000"/>
                </a:solidFill>
                <a:latin typeface="PT Astra Serif"/>
                <a:ea typeface="Calibri"/>
              </a:rPr>
              <a:t>- 100% педагогов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повысят квалификацию по вопросам работы с детьми </a:t>
            </a: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>с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умственной отсталостью (интеллектуальными нарушениями), </a:t>
            </a:r>
            <a:b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в том числе по предмету «Технология</a:t>
            </a: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>»;</a:t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200" b="1" dirty="0">
                <a:solidFill>
                  <a:srgbClr val="FF0000"/>
                </a:solidFill>
                <a:latin typeface="PT Astra Serif"/>
                <a:ea typeface="Calibri"/>
              </a:rPr>
              <a:t>- 100 % педагогов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примут участие в конкурсах профессионального мастерства, </a:t>
            </a: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>в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методических мероприятиях с трансляцией опыта работы</a:t>
            </a: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>.</a:t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  <a:t/>
            </a:r>
            <a:br>
              <a:rPr lang="ru-RU" sz="1200" b="1" dirty="0" smtClean="0">
                <a:solidFill>
                  <a:srgbClr val="000000"/>
                </a:solidFill>
                <a:latin typeface="PT Astra Serif"/>
                <a:ea typeface="Calibri"/>
              </a:rPr>
            </a:br>
            <a: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2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200" b="1" dirty="0">
                <a:solidFill>
                  <a:srgbClr val="FF0000"/>
                </a:solidFill>
                <a:latin typeface="PT Astra Serif"/>
                <a:ea typeface="Calibri"/>
              </a:rPr>
              <a:t>- 70 %охват </a:t>
            </a:r>
            <a:r>
              <a:rPr lang="ru-RU" sz="1200" b="1" dirty="0">
                <a:solidFill>
                  <a:srgbClr val="000000"/>
                </a:solidFill>
                <a:latin typeface="PT Astra Serif"/>
                <a:ea typeface="Calibri"/>
              </a:rPr>
              <a:t>обучающихся, получающих образование по адаптированным дополнительным общеобразовательным программам с использованием обновлённой материально-технической базы;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dirty="0">
                <a:solidFill>
                  <a:srgbClr val="000000"/>
                </a:solidFill>
                <a:latin typeface="PT Astra Serif"/>
                <a:ea typeface="Calibri"/>
              </a:rPr>
              <a:t> </a:t>
            </a:r>
            <a:endParaRPr lang="ru-RU" sz="3200" dirty="0">
              <a:solidFill>
                <a:srgbClr val="000000"/>
              </a:solidFill>
              <a:latin typeface="Times New Roman"/>
              <a:ea typeface="Calibri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76304" y="1043340"/>
            <a:ext cx="3884250" cy="531446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ru-RU" sz="1600" b="1" cap="all" dirty="0">
                <a:ln w="3175" cmpd="sng">
                  <a:noFill/>
                </a:ln>
                <a:solidFill>
                  <a:srgbClr val="FF0000"/>
                </a:solidFill>
                <a:latin typeface="PT Astra Serif"/>
                <a:ea typeface="Calibri"/>
                <a:cs typeface="+mj-cs"/>
              </a:rPr>
              <a:t>Ожидаемые </a:t>
            </a:r>
            <a:r>
              <a:rPr lang="ru-RU" sz="1600" b="1" cap="all" dirty="0" smtClean="0">
                <a:ln w="3175" cmpd="sng">
                  <a:noFill/>
                </a:ln>
                <a:solidFill>
                  <a:srgbClr val="FF0000"/>
                </a:solidFill>
                <a:latin typeface="PT Astra Serif"/>
                <a:ea typeface="Calibri"/>
                <a:cs typeface="+mj-cs"/>
              </a:rPr>
              <a:t>результаты </a:t>
            </a:r>
            <a:r>
              <a:rPr lang="ru-RU" sz="1600" b="1" cap="all" dirty="0">
                <a:ln w="3175" cmpd="sng">
                  <a:noFill/>
                </a:ln>
                <a:solidFill>
                  <a:srgbClr val="FF0000"/>
                </a:solidFill>
                <a:latin typeface="PT Astra Serif"/>
                <a:ea typeface="Calibri"/>
                <a:cs typeface="+mj-cs"/>
              </a:rPr>
              <a:t>реализации Программы </a:t>
            </a:r>
            <a:br>
              <a:rPr lang="ru-RU" sz="1600" b="1" cap="all" dirty="0">
                <a:ln w="3175" cmpd="sng">
                  <a:noFill/>
                </a:ln>
                <a:solidFill>
                  <a:srgbClr val="FF0000"/>
                </a:solidFill>
                <a:latin typeface="PT Astra Serif"/>
                <a:ea typeface="Calibri"/>
                <a:cs typeface="+mj-cs"/>
              </a:rPr>
            </a:br>
            <a:r>
              <a:rPr lang="ru-RU" sz="16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  <a:cs typeface="+mj-cs"/>
              </a:rPr>
              <a:t/>
            </a:r>
            <a:br>
              <a:rPr lang="ru-RU" sz="16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  <a:cs typeface="+mj-cs"/>
              </a:rPr>
            </a:br>
            <a:endParaRPr lang="ru-RU" sz="16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5689600" y="1165295"/>
            <a:ext cx="1541675" cy="35731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545883" y="1650562"/>
            <a:ext cx="224592" cy="35169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7823141" y="2434141"/>
            <a:ext cx="224592" cy="35169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8139992" y="2953806"/>
            <a:ext cx="224592" cy="35169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8516043" y="3383888"/>
            <a:ext cx="224592" cy="35169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9554304" y="4911970"/>
            <a:ext cx="224592" cy="35169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9253614" y="4435230"/>
            <a:ext cx="224592" cy="35169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10433878" y="6024235"/>
            <a:ext cx="224592" cy="35169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8967997" y="3958492"/>
            <a:ext cx="224592" cy="35169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10045442" y="5498123"/>
            <a:ext cx="224592" cy="351692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0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11" y="1485309"/>
            <a:ext cx="9116808" cy="543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7476" y="137262"/>
            <a:ext cx="10109017" cy="830997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ФП «Современная школа» НП «Образование».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Мероприятие по поддержке образования ОВЗ в 2021 году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487194" y="1187767"/>
            <a:ext cx="4182171" cy="461665"/>
          </a:xfrm>
          <a:prstGeom prst="rect">
            <a:avLst/>
          </a:prstGeom>
          <a:solidFill>
            <a:srgbClr val="FCAF26"/>
          </a:solidFill>
          <a:ln>
            <a:solidFill>
              <a:srgbClr val="F15A22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ru-RU" sz="2400" b="1" dirty="0">
                <a:solidFill>
                  <a:prstClr val="black"/>
                </a:solidFill>
                <a:latin typeface="Arial"/>
                <a:cs typeface="Arial"/>
              </a:rPr>
              <a:t>Инфраструктурный лист :</a:t>
            </a:r>
          </a:p>
        </p:txBody>
      </p:sp>
    </p:spTree>
    <p:extLst>
      <p:ext uri="{BB962C8B-B14F-4D97-AF65-F5344CB8AC3E}">
        <p14:creationId xmlns:p14="http://schemas.microsoft.com/office/powerpoint/2010/main" val="295419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29" y="1179274"/>
            <a:ext cx="9145735" cy="573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0583" y="168523"/>
            <a:ext cx="10109017" cy="830997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ФП «Современная школа» НП «Образование».</a:t>
            </a:r>
          </a:p>
          <a:p>
            <a:pPr algn="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Мероприятие по поддержке образования ОВЗ в 2021 году</a:t>
            </a:r>
          </a:p>
        </p:txBody>
      </p:sp>
    </p:spTree>
    <p:extLst>
      <p:ext uri="{BB962C8B-B14F-4D97-AF65-F5344CB8AC3E}">
        <p14:creationId xmlns:p14="http://schemas.microsoft.com/office/powerpoint/2010/main" val="26502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25693" y="60643"/>
            <a:ext cx="10109017" cy="830997"/>
          </a:xfrm>
          <a:prstGeom prst="rect">
            <a:avLst/>
          </a:prstGeom>
          <a:solidFill>
            <a:srgbClr val="FCAF26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ФП «Современная школа» НП «Образование».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Мероприятие по поддержке образования ОВЗ в 2021 году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83" y="891640"/>
            <a:ext cx="6476350" cy="364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" y="2713114"/>
            <a:ext cx="6803893" cy="382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68" y="2726050"/>
            <a:ext cx="6596702" cy="371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85" y="2753132"/>
            <a:ext cx="6661601" cy="374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845585" y="959152"/>
            <a:ext cx="3041615" cy="338554"/>
          </a:xfrm>
          <a:prstGeom prst="rect">
            <a:avLst/>
          </a:prstGeom>
          <a:solidFill>
            <a:srgbClr val="FCAF26"/>
          </a:solidFill>
          <a:ln>
            <a:solidFill>
              <a:srgbClr val="F15A2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prstClr val="black"/>
                </a:solidFill>
                <a:latin typeface="Arial"/>
                <a:cs typeface="Arial"/>
              </a:rPr>
              <a:t>    Инфраструктурный </a:t>
            </a:r>
            <a:r>
              <a:rPr lang="ru-RU" sz="1600" b="1" dirty="0">
                <a:solidFill>
                  <a:prstClr val="black"/>
                </a:solidFill>
                <a:latin typeface="Arial"/>
                <a:cs typeface="Arial"/>
              </a:rPr>
              <a:t>лист </a:t>
            </a:r>
          </a:p>
        </p:txBody>
      </p:sp>
      <p:sp>
        <p:nvSpPr>
          <p:cNvPr id="5" name="Стрелка вниз 4"/>
          <p:cNvSpPr/>
          <p:nvPr/>
        </p:nvSpPr>
        <p:spPr>
          <a:xfrm rot="2437484">
            <a:off x="8984918" y="1267275"/>
            <a:ext cx="303128" cy="10714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973371">
            <a:off x="9572170" y="1375144"/>
            <a:ext cx="303128" cy="11644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610719">
            <a:off x="10206833" y="1477843"/>
            <a:ext cx="303128" cy="11551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10934710" y="1547446"/>
            <a:ext cx="303128" cy="11067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7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2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3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2189</TotalTime>
  <Words>661</Words>
  <Application>Microsoft Office PowerPoint</Application>
  <PresentationFormat>Произвольный</PresentationFormat>
  <Paragraphs>125</Paragraphs>
  <Slides>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Сектор</vt:lpstr>
      <vt:lpstr>1_Сектор</vt:lpstr>
      <vt:lpstr>2_Сектор</vt:lpstr>
      <vt:lpstr>3_Сектор</vt:lpstr>
      <vt:lpstr>Презентация PowerPoint</vt:lpstr>
      <vt:lpstr>Презентация PowerPoint</vt:lpstr>
      <vt:lpstr>           педагогических кадров по обновленным программам повышения квалификации. </vt:lpstr>
      <vt:lpstr>Презентация PowerPoint</vt:lpstr>
      <vt:lpstr>Презентация PowerPoint</vt:lpstr>
      <vt:lpstr>    – 100% охват от общего количества обучающихся 5-12 классов, которые освоят предметную область «Технология» по обновлённым образовательным программам общего образования и на обновлённой материально-технической базе;   - 100% охват обучающихся, которым будут созданы условия для получения качественного образования на обновлённой материально-технической базе;  -100% охват получателей образовательных услуг, которые будут удовлетворены качеством предоставляемых услуг;   - 100% охват от общего количества обучающихся, которые получат образование в условиях современной здоровьесберегающей образовательной среды, обеспечивающей индивидуальный образовательный маршрут с учётом особых образовательных потребностей;  -100 % охват обучающихся, которым будут созданы специальные условия в соответствии с рекомендациями ПМПК;   - 70% охват обучающихся, которые примут участие в творческих конкурсах различного уровня;   - 100% педагогов повысят квалификацию по вопросам работы с детьми с умственной отсталостью (интеллектуальными нарушениями),  в том числе по предмету «Технология»;  - 100 % педагогов примут участие в конкурсах профессионального мастерства, в методических мероприятиях с трансляцией опыта работы.   - 70 %охват обучающихся, получающих образование по адаптированным дополнительным общеобразовательным программам с использованием обновлённой материально-технической базы;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Профили трудового обучения </vt:lpstr>
      <vt:lpstr>Презентация PowerPoint</vt:lpstr>
      <vt:lpstr>Презентация PowerPoint</vt:lpstr>
      <vt:lpstr>Презентация PowerPoint</vt:lpstr>
      <vt:lpstr>          Актуальность выбора БУДУЩЕЙ ПРОФЕССИИ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Дацюк Таис Александровна</dc:creator>
  <cp:lastModifiedBy>123</cp:lastModifiedBy>
  <cp:revision>191</cp:revision>
  <dcterms:created xsi:type="dcterms:W3CDTF">2019-10-30T09:59:58Z</dcterms:created>
  <dcterms:modified xsi:type="dcterms:W3CDTF">2021-04-01T16:44:18Z</dcterms:modified>
</cp:coreProperties>
</file>