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</p:sldMasterIdLst>
  <p:notesMasterIdLst>
    <p:notesMasterId r:id="rId54"/>
  </p:notes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313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5" r:id="rId25"/>
    <p:sldId id="312" r:id="rId26"/>
    <p:sldId id="316" r:id="rId27"/>
    <p:sldId id="317" r:id="rId28"/>
    <p:sldId id="314" r:id="rId29"/>
    <p:sldId id="318" r:id="rId30"/>
    <p:sldId id="272" r:id="rId31"/>
    <p:sldId id="274" r:id="rId32"/>
    <p:sldId id="277" r:id="rId33"/>
    <p:sldId id="257" r:id="rId34"/>
    <p:sldId id="273" r:id="rId35"/>
    <p:sldId id="278" r:id="rId36"/>
    <p:sldId id="258" r:id="rId37"/>
    <p:sldId id="259" r:id="rId38"/>
    <p:sldId id="260" r:id="rId39"/>
    <p:sldId id="282" r:id="rId40"/>
    <p:sldId id="263" r:id="rId41"/>
    <p:sldId id="261" r:id="rId42"/>
    <p:sldId id="262" r:id="rId43"/>
    <p:sldId id="266" r:id="rId44"/>
    <p:sldId id="270" r:id="rId45"/>
    <p:sldId id="288" r:id="rId46"/>
    <p:sldId id="283" r:id="rId47"/>
    <p:sldId id="286" r:id="rId48"/>
    <p:sldId id="287" r:id="rId49"/>
    <p:sldId id="284" r:id="rId50"/>
    <p:sldId id="290" r:id="rId51"/>
    <p:sldId id="285" r:id="rId52"/>
    <p:sldId id="289" r:id="rId53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99822" autoAdjust="0"/>
  </p:normalViewPr>
  <p:slideViewPr>
    <p:cSldViewPr snapToGrid="0">
      <p:cViewPr varScale="1">
        <p:scale>
          <a:sx n="74" d="100"/>
          <a:sy n="74" d="100"/>
        </p:scale>
        <p:origin x="-129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Обучаются</c:v>
                </c:pt>
                <c:pt idx="1">
                  <c:v>Трудоустроены</c:v>
                </c:pt>
                <c:pt idx="2">
                  <c:v>Не трудоустроены</c:v>
                </c:pt>
                <c:pt idx="3">
                  <c:v>Не обучаются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</c:v>
                </c:pt>
                <c:pt idx="1">
                  <c:v>26</c:v>
                </c:pt>
                <c:pt idx="2">
                  <c:v>22</c:v>
                </c:pt>
                <c:pt idx="3">
                  <c:v>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607B4-FE98-4ECE-BF62-6DBD26B9BF9C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9A92D-19EB-44EB-8994-8D395869F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90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1 – Машина вышивальная со встроенным нитевдевателем и нитеобрезателем;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2 – Демонстрационный стол учителя;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3 – Станок для вышивания;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4 – Комплект для вышивания;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5 – Станок для бисероплетения;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6 – Ткацкий станок «Пристольный»;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7 – Настольный ткацкий станок;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8 – Станок для ткачества тесьмы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  </a:t>
            </a: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7D294251-9E6A-4088-9FBF-9D742964E9AC}" type="slidenum">
              <a:rPr lang="ru-RU" altLang="ru-RU"/>
              <a:pPr/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03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63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2968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69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136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889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98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52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89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55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68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39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71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758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32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64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07660-7ED3-4ACA-86D9-0BB1E3025B24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6275495-B8E0-4B68-BD7E-2B1C94680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8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jpg"/><Relationship Id="rId5" Type="http://schemas.openxmlformats.org/officeDocument/2006/relationships/image" Target="../media/image108.jpeg"/><Relationship Id="rId4" Type="http://schemas.openxmlformats.org/officeDocument/2006/relationships/image" Target="../media/image10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9040" y="2121955"/>
            <a:ext cx="7360559" cy="2875048"/>
          </a:xfrm>
        </p:spPr>
        <p:txBody>
          <a:bodyPr/>
          <a:lstStyle/>
          <a:p>
            <a:pPr algn="ctr"/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работа в образовательных организациях, реализующих адаптированные основные образовательные программы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как основа адаптации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обучающихся к самостоятельной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жизни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4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3" y="3482975"/>
            <a:ext cx="4289425" cy="285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3" y="188913"/>
            <a:ext cx="4105275" cy="273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625" y="188913"/>
            <a:ext cx="4225925" cy="2817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113" y="3444875"/>
            <a:ext cx="4287837" cy="285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3" name="Заголовок 9"/>
          <p:cNvSpPr>
            <a:spLocks noGrp="1"/>
          </p:cNvSpPr>
          <p:nvPr>
            <p:ph type="ctrTitle"/>
          </p:nvPr>
        </p:nvSpPr>
        <p:spPr>
          <a:xfrm>
            <a:off x="468313" y="3789363"/>
            <a:ext cx="7772400" cy="1470025"/>
          </a:xfrm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242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3588" y="1484313"/>
            <a:ext cx="3068637" cy="4921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Микролаборатория 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для эксперимента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5778500" y="3922713"/>
            <a:ext cx="3068638" cy="4921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Набор реактивов для проведения эксперимента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7938" y="3921125"/>
            <a:ext cx="3308350" cy="4921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Электронные учебные пособия для кабинета химии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4716463" y="1557338"/>
            <a:ext cx="3940175" cy="4921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Комплект для практических работ для моделирования молекул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5238" t="27143" r="10000" b="22323"/>
          <a:stretch/>
        </p:blipFill>
        <p:spPr>
          <a:xfrm>
            <a:off x="5940425" y="2060575"/>
            <a:ext cx="1982788" cy="149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25" y="4478338"/>
            <a:ext cx="2663825" cy="177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682" t="21793"/>
          <a:stretch/>
        </p:blipFill>
        <p:spPr>
          <a:xfrm>
            <a:off x="5653088" y="4524375"/>
            <a:ext cx="2900362" cy="158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4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4"/>
          <a:stretch>
            <a:fillRect/>
          </a:stretch>
        </p:blipFill>
        <p:spPr bwMode="auto">
          <a:xfrm>
            <a:off x="371475" y="2209800"/>
            <a:ext cx="243840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/>
          <a:stretch>
            <a:fillRect/>
          </a:stretch>
        </p:blipFill>
        <p:spPr bwMode="auto">
          <a:xfrm>
            <a:off x="2827338" y="2152650"/>
            <a:ext cx="20447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Текст 2"/>
          <p:cNvSpPr>
            <a:spLocks noGrp="1"/>
          </p:cNvSpPr>
          <p:nvPr>
            <p:ph type="body" idx="1"/>
          </p:nvPr>
        </p:nvSpPr>
        <p:spPr>
          <a:xfrm>
            <a:off x="2987675" y="3857625"/>
            <a:ext cx="3067050" cy="37465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Вытяжной  шкаф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39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6" t="21568" r="27489" b="28502"/>
          <a:stretch>
            <a:fillRect/>
          </a:stretch>
        </p:blipFill>
        <p:spPr bwMode="auto">
          <a:xfrm>
            <a:off x="3525838" y="4214813"/>
            <a:ext cx="181451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химии</a:t>
            </a:r>
            <a:endParaRPr lang="ru-RU" dirty="0" smtClean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9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1628775"/>
            <a:ext cx="3787775" cy="795338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Беспроводная цифровая лаборатория мультидатчиков 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для учителя и ученика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2320" t="7040"/>
          <a:stretch/>
        </p:blipFill>
        <p:spPr>
          <a:xfrm>
            <a:off x="1922463" y="4772025"/>
            <a:ext cx="2719387" cy="19224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9888" y="2922588"/>
            <a:ext cx="2736850" cy="18240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Текст 2"/>
          <p:cNvSpPr>
            <a:spLocks noGrp="1"/>
          </p:cNvSpPr>
          <p:nvPr>
            <p:ph type="body" idx="1"/>
          </p:nvPr>
        </p:nvSpPr>
        <p:spPr>
          <a:xfrm>
            <a:off x="4759325" y="1628775"/>
            <a:ext cx="3786188" cy="1039813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Лабораторный комплекс для учебной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практической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и проектной деятельности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по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химии и биологии</a:t>
            </a:r>
          </a:p>
        </p:txBody>
      </p:sp>
      <p:pic>
        <p:nvPicPr>
          <p:cNvPr id="17415" name="Объект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/>
          <a:stretch>
            <a:fillRect/>
          </a:stretch>
        </p:blipFill>
        <p:spPr bwMode="auto">
          <a:xfrm>
            <a:off x="4862513" y="3259138"/>
            <a:ext cx="35798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5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химии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6892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7900" y="1341438"/>
            <a:ext cx="3987800" cy="452437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Интерактивный комплекс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3438" y="1773238"/>
            <a:ext cx="4111625" cy="27416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7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916113"/>
            <a:ext cx="4113213" cy="2741612"/>
          </a:xfrm>
        </p:spPr>
      </p:pic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250825" y="1341438"/>
            <a:ext cx="3987800" cy="452437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Система хранения модулей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биологии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571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850" y="1484313"/>
            <a:ext cx="4114800" cy="5429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Биологическая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микролаборатория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с микроскопом  и микропрепаратами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Текст 2"/>
          <p:cNvSpPr>
            <a:spLocks noGrp="1"/>
          </p:cNvSpPr>
          <p:nvPr>
            <p:ph type="body" idx="1"/>
          </p:nvPr>
        </p:nvSpPr>
        <p:spPr>
          <a:xfrm>
            <a:off x="4716463" y="1412875"/>
            <a:ext cx="3787775" cy="5429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Влажные препараты по биологии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3138488" y="2068513"/>
            <a:ext cx="1362075" cy="2043112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568" t="-1538" b="-1"/>
          <a:stretch/>
        </p:blipFill>
        <p:spPr>
          <a:xfrm>
            <a:off x="50800" y="2060575"/>
            <a:ext cx="2859088" cy="20510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434975" y="4278313"/>
            <a:ext cx="4116388" cy="5429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Интерактивные учебные </a:t>
            </a:r>
            <a:r>
              <a:rPr lang="ru-RU" sz="1800" smtClean="0">
                <a:solidFill>
                  <a:schemeClr val="accent2">
                    <a:lumMod val="50000"/>
                  </a:schemeClr>
                </a:solidFill>
              </a:rPr>
              <a:t>пособия </a:t>
            </a:r>
            <a:br>
              <a:rPr lang="ru-RU" sz="180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smtClean="0">
                <a:solidFill>
                  <a:schemeClr val="accent2">
                    <a:lumMod val="50000"/>
                  </a:schemeClr>
                </a:solidFill>
              </a:rPr>
              <a:t>для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кабинета биологии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1304" r="11739"/>
          <a:stretch/>
        </p:blipFill>
        <p:spPr>
          <a:xfrm>
            <a:off x="5129213" y="1989138"/>
            <a:ext cx="2503487" cy="217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6" y="4820605"/>
            <a:ext cx="2438400" cy="162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4591050" y="4278313"/>
            <a:ext cx="3786188" cy="79375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Беспроводная цифровая лаборатория мультидатчиков 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для ученика и учителя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" name="Объект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838" y="5051425"/>
            <a:ext cx="2124075" cy="141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Объект 11"/>
          <p:cNvPicPr>
            <a:picLocks noChangeAspect="1"/>
          </p:cNvPicPr>
          <p:nvPr/>
        </p:nvPicPr>
        <p:blipFill rotWithShape="1">
          <a:blip r:embed="rId7"/>
          <a:srcRect l="-652" r="638"/>
          <a:stretch/>
        </p:blipFill>
        <p:spPr>
          <a:xfrm>
            <a:off x="6484938" y="5051425"/>
            <a:ext cx="2147887" cy="143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5"/>
          <p:cNvSpPr>
            <a:spLocks noGrp="1"/>
          </p:cNvSpPr>
          <p:nvPr>
            <p:ph type="title"/>
          </p:nvPr>
        </p:nvSpPr>
        <p:spPr>
          <a:xfrm>
            <a:off x="137225" y="206062"/>
            <a:ext cx="6347713" cy="13208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биологии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2832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1775" y="22225"/>
            <a:ext cx="937736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5738" y="757238"/>
            <a:ext cx="4041775" cy="26939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5638" y="2997200"/>
            <a:ext cx="4041775" cy="2693988"/>
          </a:xfrm>
        </p:spPr>
      </p:pic>
    </p:spTree>
    <p:extLst>
      <p:ext uri="{BB962C8B-B14F-4D97-AF65-F5344CB8AC3E}">
        <p14:creationId xmlns:p14="http://schemas.microsoft.com/office/powerpoint/2010/main" val="3562270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22225"/>
            <a:ext cx="9377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4572000" y="1700213"/>
            <a:ext cx="4243388" cy="79375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Комплект оборудования по изучению принципов работы возобновляемых источников энергии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508625" y="2565400"/>
            <a:ext cx="2830513" cy="18859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651" r="10964"/>
          <a:stretch/>
        </p:blipFill>
        <p:spPr>
          <a:xfrm>
            <a:off x="3444875" y="5140325"/>
            <a:ext cx="2014538" cy="15716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Текст 2"/>
          <p:cNvSpPr>
            <a:spLocks noGrp="1"/>
          </p:cNvSpPr>
          <p:nvPr>
            <p:ph type="body" idx="1"/>
          </p:nvPr>
        </p:nvSpPr>
        <p:spPr>
          <a:xfrm>
            <a:off x="0" y="1628775"/>
            <a:ext cx="4584700" cy="71120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Лабораторный комплекс для учебной практической и проектной деятельности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1547813" y="4652963"/>
            <a:ext cx="6324600" cy="40005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Интерактивные учебные пособия  для кабинета физики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88" y="2636838"/>
            <a:ext cx="2867025" cy="191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физики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0727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4572000" y="1700213"/>
            <a:ext cx="4243388" cy="79375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Комплект оборудования по изучению принципов работы возобновляемых источников энергии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508625" y="2565400"/>
            <a:ext cx="2830513" cy="18859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651" r="10964"/>
          <a:stretch/>
        </p:blipFill>
        <p:spPr>
          <a:xfrm>
            <a:off x="3444875" y="5140325"/>
            <a:ext cx="2014538" cy="15716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Текст 2"/>
          <p:cNvSpPr>
            <a:spLocks noGrp="1"/>
          </p:cNvSpPr>
          <p:nvPr>
            <p:ph type="body" idx="1"/>
          </p:nvPr>
        </p:nvSpPr>
        <p:spPr>
          <a:xfrm>
            <a:off x="0" y="1628775"/>
            <a:ext cx="4584700" cy="71120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Лабораторный комплекс для учебной практической и проектной деятельности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1547813" y="4652963"/>
            <a:ext cx="6324600" cy="40005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Интерактивные учебные пособия  для кабинета физики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88" y="2636838"/>
            <a:ext cx="2867025" cy="191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физики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063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538" y="1052513"/>
            <a:ext cx="3548062" cy="576262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Интерактивный стол 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для рисования на воде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463" y="1628775"/>
            <a:ext cx="2581275" cy="17208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554413" y="1557338"/>
            <a:ext cx="2655887" cy="17700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3033713" y="993775"/>
            <a:ext cx="3548062" cy="576263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Интерактивный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рабочий стол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- психолога</a:t>
            </a:r>
            <a:endParaRPr lang="ru-RU" dirty="0"/>
          </a:p>
        </p:txBody>
      </p:sp>
      <p:pic>
        <p:nvPicPr>
          <p:cNvPr id="9" name="Объект 13"/>
          <p:cNvPicPr>
            <a:picLocks noChangeAspect="1"/>
          </p:cNvPicPr>
          <p:nvPr/>
        </p:nvPicPr>
        <p:blipFill rotWithShape="1">
          <a:blip r:embed="rId4"/>
          <a:srcRect l="6062" r="11078"/>
          <a:stretch/>
        </p:blipFill>
        <p:spPr bwMode="auto">
          <a:xfrm>
            <a:off x="660400" y="4124325"/>
            <a:ext cx="1406525" cy="11318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9268" r="13886"/>
          <a:stretch/>
        </p:blipFill>
        <p:spPr>
          <a:xfrm>
            <a:off x="827088" y="5400675"/>
            <a:ext cx="1406525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27262" r="20952"/>
          <a:stretch/>
        </p:blipFill>
        <p:spPr>
          <a:xfrm>
            <a:off x="2484438" y="4430713"/>
            <a:ext cx="1504950" cy="193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400050" y="3429000"/>
            <a:ext cx="3786188" cy="576263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Диагностические материалы 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и дидактические пособия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6227763" y="765175"/>
            <a:ext cx="2916237" cy="576263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Интерактивный пол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" name="Объект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381750" y="1557338"/>
            <a:ext cx="2655888" cy="17700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Текст 2"/>
          <p:cNvSpPr>
            <a:spLocks noGrp="1"/>
          </p:cNvSpPr>
          <p:nvPr>
            <p:ph type="body" idx="1"/>
          </p:nvPr>
        </p:nvSpPr>
        <p:spPr>
          <a:xfrm>
            <a:off x="4618038" y="3551238"/>
            <a:ext cx="3787775" cy="576262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Дидактическое и методическое оборудование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/>
          <a:srcRect l="15804" t="8957" r="20560"/>
          <a:stretch/>
        </p:blipFill>
        <p:spPr>
          <a:xfrm>
            <a:off x="4787900" y="4198938"/>
            <a:ext cx="1749425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/>
          <a:srcRect l="17500" t="25357" r="29524"/>
          <a:stretch/>
        </p:blipFill>
        <p:spPr>
          <a:xfrm>
            <a:off x="6875463" y="4217988"/>
            <a:ext cx="1811337" cy="170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16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</a:t>
            </a:r>
            <a:endParaRPr lang="ru-RU" dirty="0"/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26988" y="1412875"/>
            <a:ext cx="33369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Интерактивный стол логопеда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 rotWithShape="1">
          <a:blip r:embed="rId2"/>
          <a:srcRect l="7597" r="4448"/>
          <a:stretch/>
        </p:blipFill>
        <p:spPr bwMode="auto">
          <a:xfrm>
            <a:off x="250825" y="2055813"/>
            <a:ext cx="2824163" cy="21399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3276600" y="1412875"/>
            <a:ext cx="2820988" cy="576263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Чемоданчик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логопеда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r="11399"/>
          <a:stretch/>
        </p:blipFill>
        <p:spPr>
          <a:xfrm>
            <a:off x="3276600" y="2055813"/>
            <a:ext cx="2871788" cy="21605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6321425" y="1341438"/>
            <a:ext cx="2822575" cy="576262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Машина, сканирующая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и читающая текст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Picture 2" descr="F:\ФОТО 23.09\психолог\IMG_8321.JPG"/>
          <p:cNvPicPr>
            <a:picLocks noChangeAspect="1" noChangeArrowheads="1"/>
          </p:cNvPicPr>
          <p:nvPr/>
        </p:nvPicPr>
        <p:blipFill rotWithShape="1">
          <a:blip r:embed="rId4"/>
          <a:srcRect r="6243"/>
          <a:stretch/>
        </p:blipFill>
        <p:spPr bwMode="auto">
          <a:xfrm>
            <a:off x="6300788" y="2055813"/>
            <a:ext cx="2771775" cy="214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2"/>
          <p:cNvSpPr txBox="1">
            <a:spLocks/>
          </p:cNvSpPr>
          <p:nvPr/>
        </p:nvSpPr>
        <p:spPr>
          <a:xfrm>
            <a:off x="1406525" y="4311650"/>
            <a:ext cx="3338513" cy="588963"/>
          </a:xfrm>
          <a:prstGeom prst="rect">
            <a:avLst/>
          </a:prstGeom>
        </p:spPr>
        <p:txBody>
          <a:bodyPr anchor="b"/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400" b="0" kern="1200" cap="none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Интерактивная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панель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Picture 2" descr="F:\ФОТО 23.09\психолог\IMG_8368.JPG"/>
          <p:cNvPicPr>
            <a:picLocks noChangeAspect="1" noChangeArrowheads="1"/>
          </p:cNvPicPr>
          <p:nvPr/>
        </p:nvPicPr>
        <p:blipFill rotWithShape="1">
          <a:blip r:embed="rId5"/>
          <a:srcRect l="14423" r="10072"/>
          <a:stretch/>
        </p:blipFill>
        <p:spPr bwMode="auto">
          <a:xfrm>
            <a:off x="1835150" y="4881563"/>
            <a:ext cx="2112963" cy="186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Объект 8"/>
          <p:cNvPicPr>
            <a:picLocks noGrp="1" noChangeAspect="1"/>
          </p:cNvPicPr>
          <p:nvPr>
            <p:ph sz="quarter" idx="4"/>
          </p:nvPr>
        </p:nvPicPr>
        <p:blipFill rotWithShape="1">
          <a:blip r:embed="rId6"/>
          <a:srcRect l="11617"/>
          <a:stretch/>
        </p:blipFill>
        <p:spPr>
          <a:xfrm>
            <a:off x="4932363" y="4875213"/>
            <a:ext cx="2349500" cy="17732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Текст 4"/>
          <p:cNvSpPr>
            <a:spLocks noGrp="1"/>
          </p:cNvSpPr>
          <p:nvPr>
            <p:ph type="body" sz="quarter" idx="3"/>
          </p:nvPr>
        </p:nvSpPr>
        <p:spPr>
          <a:xfrm>
            <a:off x="4427538" y="4305300"/>
            <a:ext cx="3567112" cy="576263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Диагностические материалы и дидактические пособия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542728" cy="75556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профориентационной работы: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390918"/>
            <a:ext cx="7941973" cy="465044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34107" y="1378039"/>
            <a:ext cx="3618963" cy="953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Информационное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34107" y="2747493"/>
            <a:ext cx="3618963" cy="953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Активизирующее 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34106" y="4056844"/>
            <a:ext cx="3618963" cy="953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Диагностико</a:t>
            </a:r>
            <a:r>
              <a:rPr lang="ru-RU" sz="2400" b="1" dirty="0"/>
              <a:t>-консультационное</a:t>
            </a:r>
            <a:r>
              <a:rPr lang="ru-RU" sz="2400" dirty="0"/>
              <a:t> 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34105" y="5355464"/>
            <a:ext cx="3618963" cy="953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Развивающее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4764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24580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0242" name="Picture 2" descr="F:\оборудование отдельно\IMG_81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36563" y="1517650"/>
            <a:ext cx="3983037" cy="26558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44" name="Picture 4" descr="F:\оборудование отдельно\IMG_817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1850" y="1517650"/>
            <a:ext cx="4013200" cy="26749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45" name="Picture 5" descr="F:\оборудование отдельно\IMG_8180.JPG"/>
          <p:cNvPicPr>
            <a:picLocks noChangeAspect="1" noChangeArrowheads="1"/>
          </p:cNvPicPr>
          <p:nvPr/>
        </p:nvPicPr>
        <p:blipFill rotWithShape="1">
          <a:blip r:embed="rId4"/>
          <a:srcRect l="-1142" t="16938" r="1142"/>
          <a:stretch/>
        </p:blipFill>
        <p:spPr bwMode="auto">
          <a:xfrm>
            <a:off x="2428875" y="4319588"/>
            <a:ext cx="3751263" cy="207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66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ФОТО 23.09\Труд\IMG_83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989138"/>
            <a:ext cx="4016375" cy="26765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-312738" y="4995863"/>
            <a:ext cx="5033963" cy="465137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Рабочее место обучающегося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454525" y="3875088"/>
            <a:ext cx="257175" cy="244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8" name="Picture 2" descr="F:\ФОТО 23.09\Труд\IMG_82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89475" y="1989138"/>
            <a:ext cx="4090988" cy="27289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9" name="Текст 2"/>
          <p:cNvSpPr txBox="1">
            <a:spLocks/>
          </p:cNvSpPr>
          <p:nvPr/>
        </p:nvSpPr>
        <p:spPr>
          <a:xfrm>
            <a:off x="4695825" y="4929188"/>
            <a:ext cx="4156075" cy="479425"/>
          </a:xfrm>
          <a:prstGeom prst="rect">
            <a:avLst/>
          </a:prstGeom>
        </p:spPr>
        <p:txBody>
          <a:bodyPr anchor="b"/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400" b="0" kern="1200" cap="none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«Производственная зона»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539750" y="1889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технологии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3"/>
          <a:stretch>
            <a:fillRect/>
          </a:stretch>
        </p:blipFill>
        <p:spPr bwMode="auto">
          <a:xfrm>
            <a:off x="2878138" y="1903413"/>
            <a:ext cx="1566862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2"/>
          <p:cNvSpPr txBox="1">
            <a:spLocks noGrp="1"/>
          </p:cNvSpPr>
          <p:nvPr>
            <p:ph type="body" idx="1"/>
          </p:nvPr>
        </p:nvSpPr>
        <p:spPr>
          <a:xfrm>
            <a:off x="636588" y="1336675"/>
            <a:ext cx="3336925" cy="576263"/>
          </a:xfrm>
        </p:spPr>
        <p:txBody>
          <a:bodyPr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400" b="0" kern="1200" cap="none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«Зона вышивания»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5318125" y="1320800"/>
            <a:ext cx="3336925" cy="576263"/>
          </a:xfrm>
          <a:prstGeom prst="rect">
            <a:avLst/>
          </a:prstGeom>
        </p:spPr>
        <p:txBody>
          <a:bodyPr anchor="b"/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400" b="0" kern="1200" cap="none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«Зона ткачества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 descr="F:\ФОТО 23.09\Труд\IMG_8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t="13118"/>
          <a:stretch>
            <a:fillRect/>
          </a:stretch>
        </p:blipFill>
        <p:spPr>
          <a:xfrm>
            <a:off x="425450" y="1930400"/>
            <a:ext cx="1668463" cy="2171700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1404938" y="2503488"/>
            <a:ext cx="258762" cy="244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1</a:t>
            </a:r>
          </a:p>
        </p:txBody>
      </p:sp>
      <p:sp>
        <p:nvSpPr>
          <p:cNvPr id="11" name="Овал 10"/>
          <p:cNvSpPr/>
          <p:nvPr/>
        </p:nvSpPr>
        <p:spPr>
          <a:xfrm>
            <a:off x="1276350" y="3649663"/>
            <a:ext cx="258763" cy="244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2</a:t>
            </a:r>
          </a:p>
        </p:txBody>
      </p:sp>
      <p:pic>
        <p:nvPicPr>
          <p:cNvPr id="8195" name="Picture 3" descr="F:\ФОТО 23.09\Труд\IMG_82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450" y="4170363"/>
            <a:ext cx="4094163" cy="272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3249613" y="5272088"/>
            <a:ext cx="257175" cy="244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3</a:t>
            </a:r>
          </a:p>
        </p:txBody>
      </p:sp>
      <p:sp>
        <p:nvSpPr>
          <p:cNvPr id="14" name="Овал 13"/>
          <p:cNvSpPr/>
          <p:nvPr/>
        </p:nvSpPr>
        <p:spPr>
          <a:xfrm>
            <a:off x="1428750" y="6064250"/>
            <a:ext cx="258763" cy="244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4</a:t>
            </a:r>
          </a:p>
        </p:txBody>
      </p:sp>
      <p:pic>
        <p:nvPicPr>
          <p:cNvPr id="8196" name="Picture 4" descr="F:\ФОТО 23.09\Труд\IMG_825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5318125" y="1878013"/>
            <a:ext cx="3336925" cy="22240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7" name="Овал 16"/>
          <p:cNvSpPr/>
          <p:nvPr/>
        </p:nvSpPr>
        <p:spPr>
          <a:xfrm>
            <a:off x="3775075" y="2678113"/>
            <a:ext cx="257175" cy="244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5</a:t>
            </a:r>
          </a:p>
        </p:txBody>
      </p:sp>
      <p:sp>
        <p:nvSpPr>
          <p:cNvPr id="18" name="Овал 17"/>
          <p:cNvSpPr/>
          <p:nvPr/>
        </p:nvSpPr>
        <p:spPr>
          <a:xfrm>
            <a:off x="8218488" y="3536950"/>
            <a:ext cx="257175" cy="244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6</a:t>
            </a:r>
          </a:p>
        </p:txBody>
      </p:sp>
      <p:pic>
        <p:nvPicPr>
          <p:cNvPr id="8197" name="Picture 5" descr="F:\ФОТО ДЛЯ СОВРЕМЕННОЙ ШКОЛЫ\IMG_8175.JPG"/>
          <p:cNvPicPr>
            <a:picLocks noChangeAspect="1" noChangeArrowheads="1"/>
          </p:cNvPicPr>
          <p:nvPr/>
        </p:nvPicPr>
        <p:blipFill rotWithShape="1">
          <a:blip r:embed="rId7"/>
          <a:srcRect l="12700" t="56243" r="50000"/>
          <a:stretch/>
        </p:blipFill>
        <p:spPr bwMode="auto">
          <a:xfrm>
            <a:off x="5318125" y="4229100"/>
            <a:ext cx="3336925" cy="26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6986588" y="5027613"/>
            <a:ext cx="257175" cy="244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7</a:t>
            </a:r>
          </a:p>
        </p:txBody>
      </p:sp>
      <p:sp>
        <p:nvSpPr>
          <p:cNvPr id="19" name="Овал 18"/>
          <p:cNvSpPr/>
          <p:nvPr/>
        </p:nvSpPr>
        <p:spPr>
          <a:xfrm>
            <a:off x="5499100" y="5000625"/>
            <a:ext cx="258763" cy="244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8</a:t>
            </a:r>
          </a:p>
        </p:txBody>
      </p:sp>
      <p:sp>
        <p:nvSpPr>
          <p:cNvPr id="20" name="Заголовок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53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8676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28677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8678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28679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47107" name="Picture 3" descr="E:\оборудование отдельно\IMG_8217.JPG"/>
          <p:cNvPicPr>
            <a:picLocks noChangeAspect="1" noChangeArrowheads="1"/>
          </p:cNvPicPr>
          <p:nvPr/>
        </p:nvPicPr>
        <p:blipFill rotWithShape="1">
          <a:blip r:embed="rId2"/>
          <a:srcRect l="11000" r="5669"/>
          <a:stretch/>
        </p:blipFill>
        <p:spPr bwMode="auto">
          <a:xfrm>
            <a:off x="395288" y="3573462"/>
            <a:ext cx="3549650" cy="287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E:\оборудование отдельно\IMG_8233.JPG"/>
          <p:cNvPicPr>
            <a:picLocks noChangeAspect="1" noChangeArrowheads="1"/>
          </p:cNvPicPr>
          <p:nvPr/>
        </p:nvPicPr>
        <p:blipFill rotWithShape="1">
          <a:blip r:embed="rId3"/>
          <a:srcRect l="17909" t="7744" r="6933"/>
          <a:stretch/>
        </p:blipFill>
        <p:spPr bwMode="auto">
          <a:xfrm>
            <a:off x="395288" y="333375"/>
            <a:ext cx="3519487" cy="287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ФОТО 2020- 2021\Стенд\IMG_91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4"/>
          <a:stretch/>
        </p:blipFill>
        <p:spPr bwMode="auto">
          <a:xfrm>
            <a:off x="4516526" y="333375"/>
            <a:ext cx="3814023" cy="2879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ФОТО 2020- 2021\Стенд\IMG_91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/>
          <a:stretch/>
        </p:blipFill>
        <p:spPr bwMode="auto">
          <a:xfrm>
            <a:off x="4516526" y="3652032"/>
            <a:ext cx="3814023" cy="2801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03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2438" y="1470025"/>
            <a:ext cx="4716462" cy="79375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Комплект полей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с соревновательными элементами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Текст 2"/>
          <p:cNvSpPr>
            <a:spLocks noGrp="1"/>
          </p:cNvSpPr>
          <p:nvPr>
            <p:ph type="body" idx="1"/>
          </p:nvPr>
        </p:nvSpPr>
        <p:spPr>
          <a:xfrm>
            <a:off x="4168775" y="4208463"/>
            <a:ext cx="4244975" cy="658812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Базовые наборы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по робототехнике 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3500" t="41662" r="35349"/>
          <a:stretch/>
        </p:blipFill>
        <p:spPr>
          <a:xfrm>
            <a:off x="433388" y="2360613"/>
            <a:ext cx="2293937" cy="17446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601663" y="1662113"/>
            <a:ext cx="4006850" cy="66040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Ресурсные робототехнические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наборы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601663" y="4208463"/>
            <a:ext cx="3327400" cy="658812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Учебно-методические материалы 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29276" r="47428"/>
          <a:stretch/>
        </p:blipFill>
        <p:spPr>
          <a:xfrm>
            <a:off x="2838450" y="2316163"/>
            <a:ext cx="1995488" cy="178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263" y="2360613"/>
            <a:ext cx="2578100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1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62"/>
          <a:stretch>
            <a:fillRect/>
          </a:stretch>
        </p:blipFill>
        <p:spPr bwMode="auto">
          <a:xfrm>
            <a:off x="4246563" y="4867275"/>
            <a:ext cx="19431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2" t="39838" r="4782" b="14511"/>
          <a:stretch>
            <a:fillRect/>
          </a:stretch>
        </p:blipFill>
        <p:spPr bwMode="auto">
          <a:xfrm>
            <a:off x="223838" y="5153025"/>
            <a:ext cx="168592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0" t="3012" r="11304" b="59511"/>
          <a:stretch>
            <a:fillRect/>
          </a:stretch>
        </p:blipFill>
        <p:spPr bwMode="auto">
          <a:xfrm>
            <a:off x="1989138" y="4867275"/>
            <a:ext cx="193992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4848225"/>
            <a:ext cx="2278063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3"/>
          <p:cNvSpPr txBox="1">
            <a:spLocks/>
          </p:cNvSpPr>
          <p:nvPr/>
        </p:nvSpPr>
        <p:spPr bwMode="auto">
          <a:xfrm>
            <a:off x="611188" y="333375"/>
            <a:ext cx="8229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3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ФОТО 2020- 2021\Стенд\IMG_91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t="6728" r="15763" b="5421"/>
          <a:stretch/>
        </p:blipFill>
        <p:spPr bwMode="auto">
          <a:xfrm>
            <a:off x="669701" y="458520"/>
            <a:ext cx="3515932" cy="29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ФОТО 2020- 2021\Стенд\IMG_9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09" y="3517424"/>
            <a:ext cx="4605180" cy="30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фото с телефона\Дети\IMG-8cb64c04739e32d29ed001e19566d6ed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3"/>
          <a:stretch/>
        </p:blipFill>
        <p:spPr bwMode="auto">
          <a:xfrm>
            <a:off x="4394915" y="458520"/>
            <a:ext cx="2997558" cy="2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490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1775" y="22225"/>
            <a:ext cx="9377363" cy="6858000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84513" y="1611313"/>
            <a:ext cx="2601912" cy="79375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Видеокамера с штативом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Текст 2"/>
          <p:cNvSpPr>
            <a:spLocks noGrp="1"/>
          </p:cNvSpPr>
          <p:nvPr>
            <p:ph type="body" idx="1"/>
          </p:nvPr>
        </p:nvSpPr>
        <p:spPr>
          <a:xfrm>
            <a:off x="601663" y="4227513"/>
            <a:ext cx="4606925" cy="49847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Система установки  фонов  и фотофоны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4821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0113" y="4799013"/>
            <a:ext cx="2563812" cy="1709737"/>
          </a:xfrm>
        </p:spPr>
      </p:pic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31750" y="1700213"/>
            <a:ext cx="3500438" cy="627062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Фотоаппарат с объективом, фотовспышкой, штативом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5621338" y="2038350"/>
            <a:ext cx="3327400" cy="395288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Цветной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принтер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5381625" y="4187825"/>
            <a:ext cx="3806825" cy="560388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Интерактивный стол кульман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4825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443163"/>
            <a:ext cx="11779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0" t="19620" r="19565" b="37553"/>
          <a:stretch>
            <a:fillRect/>
          </a:stretch>
        </p:blipFill>
        <p:spPr bwMode="auto">
          <a:xfrm>
            <a:off x="3268663" y="2420938"/>
            <a:ext cx="2363787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" t="24593" r="56241" b="34869"/>
          <a:stretch>
            <a:fillRect/>
          </a:stretch>
        </p:blipFill>
        <p:spPr bwMode="auto">
          <a:xfrm>
            <a:off x="5980113" y="2443163"/>
            <a:ext cx="26098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443163"/>
            <a:ext cx="14065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3413125"/>
            <a:ext cx="143351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r="6877"/>
          <a:stretch>
            <a:fillRect/>
          </a:stretch>
        </p:blipFill>
        <p:spPr bwMode="auto">
          <a:xfrm>
            <a:off x="1343025" y="4725988"/>
            <a:ext cx="2371725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Фото- видеостудия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5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1775" y="22225"/>
            <a:ext cx="9377363" cy="6858000"/>
          </a:xfrm>
        </p:spPr>
      </p:pic>
      <p:pic>
        <p:nvPicPr>
          <p:cNvPr id="35843" name="Picture 2" descr="F:\ФОТО 23.09\Анимация\IMG_836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3"/>
          <a:stretch>
            <a:fillRect/>
          </a:stretch>
        </p:blipFill>
        <p:spPr>
          <a:xfrm>
            <a:off x="2484438" y="1543050"/>
            <a:ext cx="4192587" cy="4787900"/>
          </a:xfrm>
        </p:spPr>
      </p:pic>
      <p:sp>
        <p:nvSpPr>
          <p:cNvPr id="23" name="Заголовок 3"/>
          <p:cNvSpPr txBox="1">
            <a:spLocks/>
          </p:cNvSpPr>
          <p:nvPr/>
        </p:nvSpPr>
        <p:spPr bwMode="auto">
          <a:xfrm>
            <a:off x="609600" y="1889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аннимации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25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7" t="18104" r="16673"/>
          <a:stretch/>
        </p:blipFill>
        <p:spPr>
          <a:xfrm>
            <a:off x="609599" y="1804058"/>
            <a:ext cx="3667498" cy="3044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/>
          <a:stretch/>
        </p:blipFill>
        <p:spPr>
          <a:xfrm>
            <a:off x="4615542" y="408379"/>
            <a:ext cx="4089705" cy="304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brightnessContrast bright="34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2" y="3653642"/>
            <a:ext cx="4284025" cy="28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1775" y="22225"/>
            <a:ext cx="9377363" cy="6858000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5913" y="1590675"/>
            <a:ext cx="3132137" cy="560388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Набор для исследования принципов энергетики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Текст 2"/>
          <p:cNvSpPr>
            <a:spLocks noGrp="1"/>
          </p:cNvSpPr>
          <p:nvPr>
            <p:ph type="body" idx="1"/>
          </p:nvPr>
        </p:nvSpPr>
        <p:spPr>
          <a:xfrm>
            <a:off x="-49213" y="4268788"/>
            <a:ext cx="3448051" cy="3524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Набор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экспериментирования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493713" y="1789113"/>
            <a:ext cx="2500312" cy="352425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Система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ониторинга  погоды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Текст 2"/>
          <p:cNvSpPr>
            <a:spLocks noGrp="1"/>
          </p:cNvSpPr>
          <p:nvPr>
            <p:ph type="body" idx="1"/>
          </p:nvPr>
        </p:nvSpPr>
        <p:spPr>
          <a:xfrm>
            <a:off x="5862638" y="1492250"/>
            <a:ext cx="2776537" cy="658813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Робототизированный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комплект – модель теплицы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5859463" y="4305300"/>
            <a:ext cx="3211512" cy="328613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Набор для выращивания растений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928" r="26905"/>
          <a:stretch/>
        </p:blipFill>
        <p:spPr>
          <a:xfrm>
            <a:off x="962025" y="2124075"/>
            <a:ext cx="1423988" cy="1931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4646" t="21978" r="20919"/>
          <a:stretch/>
        </p:blipFill>
        <p:spPr>
          <a:xfrm>
            <a:off x="6269038" y="2124075"/>
            <a:ext cx="2001837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6854" r="15515"/>
          <a:stretch/>
        </p:blipFill>
        <p:spPr>
          <a:xfrm>
            <a:off x="3479800" y="2151063"/>
            <a:ext cx="1958975" cy="193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50" y="4633913"/>
            <a:ext cx="2711450" cy="180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Текст 2"/>
          <p:cNvSpPr>
            <a:spLocks noGrp="1"/>
          </p:cNvSpPr>
          <p:nvPr>
            <p:ph type="body" idx="1"/>
          </p:nvPr>
        </p:nvSpPr>
        <p:spPr>
          <a:xfrm>
            <a:off x="2957513" y="4167188"/>
            <a:ext cx="3211512" cy="328612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Микропарник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с </a:t>
            </a:r>
            <a:r>
              <a:rPr lang="ru-RU" sz="1600" dirty="0" err="1" smtClean="0">
                <a:solidFill>
                  <a:schemeClr val="accent2">
                    <a:lumMod val="50000"/>
                  </a:schemeClr>
                </a:solidFill>
              </a:rPr>
              <a:t>фитолампой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40969" r="5287" b="7925"/>
          <a:stretch/>
        </p:blipFill>
        <p:spPr>
          <a:xfrm>
            <a:off x="3619500" y="4502150"/>
            <a:ext cx="1681163" cy="192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0288" y="4618038"/>
            <a:ext cx="2709862" cy="180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студия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34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F:\ФОТО 2020- 2021\Сабитова Р.А\IMG_9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55" y="547731"/>
            <a:ext cx="4027299" cy="268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 2020- 2021\Математика\IMG_8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07" y="3695312"/>
            <a:ext cx="4029254" cy="2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ФОТО ДЛЯ МОЕЙ ПРЕЗЕНТАЦИИ\Рисунок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3" y="547731"/>
            <a:ext cx="4028010" cy="2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ФОТО 2019-2020\Елена Петровна\IMG_74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2" y="3695312"/>
            <a:ext cx="4186649" cy="279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96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1" y="269947"/>
            <a:ext cx="2417255" cy="322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276334"/>
            <a:ext cx="2572580" cy="321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1" r="19912"/>
          <a:stretch/>
        </p:blipFill>
        <p:spPr>
          <a:xfrm>
            <a:off x="3291840" y="3723537"/>
            <a:ext cx="2417255" cy="296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5" r="41699"/>
          <a:stretch/>
        </p:blipFill>
        <p:spPr>
          <a:xfrm>
            <a:off x="6123826" y="276334"/>
            <a:ext cx="2625453" cy="321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221" r="14118" b="-221"/>
          <a:stretch/>
        </p:blipFill>
        <p:spPr>
          <a:xfrm>
            <a:off x="76444" y="3807954"/>
            <a:ext cx="3035986" cy="259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i.mycdn.me/i?r=AyH4iRPQ2q0otWIFepML2LxRH1f1vCPX8lygE6YgFcu2B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14" y="3807953"/>
            <a:ext cx="3483389" cy="2396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5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629" y="217714"/>
            <a:ext cx="7957457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самоопределение выпускников ОГКОУ «Школа-интерната №88 «Улыбка»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68386" y="1115783"/>
            <a:ext cx="2481942" cy="751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ВУЗы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73676" y="1970312"/>
            <a:ext cx="5121729" cy="653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Московский государственный гуманитарно-экономический университет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2727" y="2775854"/>
            <a:ext cx="5121729" cy="653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Самарский </a:t>
            </a:r>
            <a:r>
              <a:rPr lang="ru-RU" dirty="0">
                <a:solidFill>
                  <a:schemeClr val="tx1"/>
                </a:solidFill>
              </a:rPr>
              <a:t>государственный </a:t>
            </a:r>
            <a:r>
              <a:rPr lang="ru-RU" dirty="0" smtClean="0">
                <a:solidFill>
                  <a:schemeClr val="tx1"/>
                </a:solidFill>
              </a:rPr>
              <a:t>институт культуры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92727" y="3581396"/>
            <a:ext cx="5121729" cy="653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Российская государственная специализированная академия искусств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92727" y="4397824"/>
            <a:ext cx="5121729" cy="653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Ульяновский государственный педагогический университет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73675" y="5203366"/>
            <a:ext cx="5121729" cy="653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Ульяновский государственный университет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92727" y="6008908"/>
            <a:ext cx="5121729" cy="653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Ульяновский аграрный государственный университет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7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629" y="217714"/>
            <a:ext cx="7957457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самоопределение выпускников ОГКОУ «Школа-интерната №88 «Улыбка»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68386" y="1115783"/>
            <a:ext cx="2481942" cy="751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СУЗы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73673" y="1904997"/>
            <a:ext cx="5121729" cy="4789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Ульяновский авиационный колледж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2725" y="2465607"/>
            <a:ext cx="5121729" cy="653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Ульяновский профессионально-педагогический колледж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73672" y="3167736"/>
            <a:ext cx="5121729" cy="3755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Ульяновский автомеханический техникум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73671" y="3622215"/>
            <a:ext cx="5121729" cy="5116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Ульяновский социально-педагогический колледж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73670" y="4229087"/>
            <a:ext cx="5121729" cy="4245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Ульяновский многопрофильный техникум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73669" y="4716213"/>
            <a:ext cx="5121729" cy="653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Ульяновский техникум </a:t>
            </a:r>
            <a:r>
              <a:rPr lang="ru-RU" dirty="0">
                <a:solidFill>
                  <a:schemeClr val="tx1"/>
                </a:solidFill>
              </a:rPr>
              <a:t>легкой промышленности и дизайна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92725" y="5450997"/>
            <a:ext cx="5121729" cy="653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Ульяновский техникум олимпийского </a:t>
            </a:r>
            <a:r>
              <a:rPr lang="ru-RU" dirty="0">
                <a:solidFill>
                  <a:schemeClr val="tx1"/>
                </a:solidFill>
              </a:rPr>
              <a:t>резерва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73668" y="6204856"/>
            <a:ext cx="5121729" cy="653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Ульяновский техникум экономики и права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8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78" t="26523" r="1301" b="-1"/>
          <a:stretch/>
        </p:blipFill>
        <p:spPr>
          <a:xfrm>
            <a:off x="81643" y="2068286"/>
            <a:ext cx="8980714" cy="38072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реализации профессионального маршрута обучающихся с ОВЗ и инвалидностью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96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0"/>
            <a:ext cx="9160933" cy="68707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940" y="-12701"/>
            <a:ext cx="10306050" cy="6870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077" y="-72092"/>
            <a:ext cx="10522324" cy="70148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761" y="-72092"/>
            <a:ext cx="10771094" cy="7180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355" y="-72092"/>
            <a:ext cx="10705602" cy="71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9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187146"/>
              </p:ext>
            </p:extLst>
          </p:nvPr>
        </p:nvGraphicFramePr>
        <p:xfrm>
          <a:off x="609600" y="802889"/>
          <a:ext cx="7642302" cy="5283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552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7827" y="108857"/>
            <a:ext cx="7434944" cy="866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Нормативно-правовое регулирование преподавание предметной области «Технология»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0027" y="1090711"/>
            <a:ext cx="2629569" cy="95410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2012 г.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образовании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Российской Федерации»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0188" y="1102271"/>
            <a:ext cx="2756585" cy="95410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Российской Федерации от 30 марта 2016 г.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336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865" y="1090711"/>
            <a:ext cx="2629569" cy="95410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от 07 мая 2018 года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863" y="2204640"/>
            <a:ext cx="2629569" cy="224676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образовательный стандарт начального общего образования обучающихся с ограниченными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 здоровья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(утвержден приказом Министерства образования и науки Российской Федерации от 19 декабря 2014 г. № 1598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025" y="2222783"/>
            <a:ext cx="2629569" cy="224676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обучающихся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умственной отсталостью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(интеллектуальными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приказом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науки Российской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19 декабря 2014 г. № 1599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0187" y="2211898"/>
            <a:ext cx="2756585" cy="224676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основного общего образования (утвержден приказом Министерства образования и науки Российской Федерации от 17 декабря 2010 г. № 1897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863" y="4594921"/>
            <a:ext cx="2629569" cy="18158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среднего общего образования (утвержден приказом Министерства образования и науки Российской Федерации от 17 мая 2012 г. № 413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0187" y="4594921"/>
            <a:ext cx="2756585" cy="193899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СанПиП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2.4.2.3286-15  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Санитарно-эпидемиологические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 и организации обучения и воспитания в организациях,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осуществляющих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образовательную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адаптированным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общеобразовательным программам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с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 возможностями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здоровья»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27007" y="4594921"/>
            <a:ext cx="2652588" cy="18158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Концепции преподавания предметной области «Технология»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 Российской Федерации, реализующих основные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824" t="25902" r="9417"/>
          <a:stretch/>
        </p:blipFill>
        <p:spPr>
          <a:xfrm>
            <a:off x="0" y="1825625"/>
            <a:ext cx="9050118" cy="484119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7491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ТЕХНОЛОГИЯ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85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561" t="3618" r="6903"/>
          <a:stretch/>
        </p:blipFill>
        <p:spPr>
          <a:xfrm>
            <a:off x="119742" y="365126"/>
            <a:ext cx="8856392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2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225" y="1102270"/>
            <a:ext cx="1926775" cy="95410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с нарушениями зрения:</a:t>
            </a:r>
          </a:p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4283" y="1102270"/>
            <a:ext cx="1937660" cy="95410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с нарушениями опорно-двигательного аппарата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862" y="1102270"/>
            <a:ext cx="1931081" cy="95410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с нарушениями слуха:</a:t>
            </a:r>
          </a:p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862" y="2597094"/>
            <a:ext cx="1931081" cy="18158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Веб-дизайн;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Зубной техник;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связи;</a:t>
            </a:r>
          </a:p>
          <a:p>
            <a:pPr lvl="0" algn="just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Сурдопереводчик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Графический дизайнер</a:t>
            </a: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4225" y="2573225"/>
            <a:ext cx="1926775" cy="18158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Массажист;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работник;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call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-центра</a:t>
            </a:r>
          </a:p>
          <a:p>
            <a:pPr lvl="0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4282" y="2573225"/>
            <a:ext cx="1937661" cy="18158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Администратор базы банных;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рекламе в социальных сетях;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1С;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-центра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55226" y="1102269"/>
            <a:ext cx="1937660" cy="95410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с нарушениями опорно-двигательного аппарата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55225" y="2573225"/>
            <a:ext cx="1937661" cy="18158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ЭВМ;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зеленого хозяйства;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Повар;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Автослесарь;</a:t>
            </a:r>
          </a:p>
          <a:p>
            <a:pPr lvl="0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Автомеханик</a:t>
            </a: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936171" y="2056376"/>
            <a:ext cx="199231" cy="54071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181913" y="2056376"/>
            <a:ext cx="199231" cy="54071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5271970" y="2056376"/>
            <a:ext cx="199231" cy="54071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324439" y="2056376"/>
            <a:ext cx="199231" cy="54071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ФОТО 2019-2020\Неделя трудового\20191127_131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268"/>
            <a:ext cx="4787977" cy="269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ОТО 2019-2020\Неделя трудового\20191127_1319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30" y="90152"/>
            <a:ext cx="5037070" cy="283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фото с телефона\Дети\IMG-31caacead1dde07b7813769120db67c4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6"/>
          <a:stretch/>
        </p:blipFill>
        <p:spPr bwMode="auto">
          <a:xfrm>
            <a:off x="2534271" y="3181579"/>
            <a:ext cx="3787826" cy="33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879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 предметной области «Технология»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987" t="25944" r="6674"/>
          <a:stretch/>
        </p:blipFill>
        <p:spPr>
          <a:xfrm>
            <a:off x="0" y="1690689"/>
            <a:ext cx="9046029" cy="435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реализации программ ПО «Технология» для обучающихся с ОВЗ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971" t="26918" r="6004"/>
          <a:stretch/>
        </p:blipFill>
        <p:spPr>
          <a:xfrm>
            <a:off x="295263" y="1690689"/>
            <a:ext cx="8641909" cy="41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4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87135" y="21431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направленность преподавания предметной области «Технология»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161" t="26449" r="7439"/>
          <a:stretch/>
        </p:blipFill>
        <p:spPr>
          <a:xfrm>
            <a:off x="228599" y="1791380"/>
            <a:ext cx="8915401" cy="438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742" t="26439" r="7845" b="43804"/>
          <a:stretch/>
        </p:blipFill>
        <p:spPr>
          <a:xfrm>
            <a:off x="0" y="70533"/>
            <a:ext cx="8839200" cy="1760083"/>
          </a:xfrm>
          <a:prstGeom prst="round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09599" y="1997304"/>
            <a:ext cx="3439885" cy="12300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Швейная и скорняжная мастерская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25487" y="3473230"/>
            <a:ext cx="3439885" cy="12300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Мастерская </a:t>
            </a:r>
            <a:r>
              <a:rPr lang="ru-RU" dirty="0"/>
              <a:t>декоративно-прикладного творчества</a:t>
            </a:r>
          </a:p>
        </p:txBody>
      </p:sp>
      <p:sp>
        <p:nvSpPr>
          <p:cNvPr id="8" name="Объект 6"/>
          <p:cNvSpPr txBox="1">
            <a:spLocks/>
          </p:cNvSpPr>
          <p:nvPr/>
        </p:nvSpPr>
        <p:spPr>
          <a:xfrm>
            <a:off x="5061858" y="4818528"/>
            <a:ext cx="3439885" cy="12300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М</a:t>
            </a:r>
            <a:r>
              <a:rPr lang="ru-RU" dirty="0" smtClean="0"/>
              <a:t>астерская </a:t>
            </a:r>
            <a:r>
              <a:rPr lang="ru-RU" dirty="0"/>
              <a:t>информационных и коммуникационных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31078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p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8"/>
          <a:stretch/>
        </p:blipFill>
        <p:spPr>
          <a:xfrm>
            <a:off x="305470" y="1521617"/>
            <a:ext cx="2883530" cy="2190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8756" y="152400"/>
            <a:ext cx="7456715" cy="12300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Швейная и скорняжная мастерская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22143" r="25464"/>
          <a:stretch/>
        </p:blipFill>
        <p:spPr>
          <a:xfrm>
            <a:off x="305470" y="4103912"/>
            <a:ext cx="2939143" cy="2329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6" r="33829"/>
          <a:stretch/>
        </p:blipFill>
        <p:spPr>
          <a:xfrm rot="16200000">
            <a:off x="5746424" y="2556488"/>
            <a:ext cx="3167745" cy="2811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0629" y="2906482"/>
            <a:ext cx="3167743" cy="21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34" y="908720"/>
            <a:ext cx="4608512" cy="25922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6712"/>
            <a:ext cx="4608512" cy="259228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0599" y="75685"/>
            <a:ext cx="7184571" cy="13208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Н</a:t>
            </a:r>
            <a:r>
              <a:rPr lang="en-US" sz="3600" dirty="0" smtClean="0">
                <a:solidFill>
                  <a:srgbClr val="FF0000"/>
                </a:solidFill>
              </a:rPr>
              <a:t>E</a:t>
            </a:r>
            <a:r>
              <a:rPr lang="ru-RU" sz="3600" dirty="0" smtClean="0">
                <a:solidFill>
                  <a:srgbClr val="FF0000"/>
                </a:solidFill>
              </a:rPr>
              <a:t>ДЕЛЯ ТРУДОВОГО ОБУЧЕНИЯ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774837"/>
            <a:ext cx="4608511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3"/>
          <a:stretch/>
        </p:blipFill>
        <p:spPr>
          <a:xfrm>
            <a:off x="4601815" y="3774271"/>
            <a:ext cx="4542185" cy="29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3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1" y="609600"/>
            <a:ext cx="3775504" cy="2524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433" y="609599"/>
            <a:ext cx="3405384" cy="2524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portniha.ru/6757-medium_6757-gladilnayasistemamiemaxima23/gladilnaja-sistema-mie-maxi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8" y="3399546"/>
            <a:ext cx="2570233" cy="257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stmir.ru/image/cache/catalog/tovar/knit_mashines/silver280.b-800x8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7"/>
          <a:stretch/>
        </p:blipFill>
        <p:spPr bwMode="auto">
          <a:xfrm>
            <a:off x="3079471" y="3396563"/>
            <a:ext cx="2799924" cy="257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sk.knitism.ru/gallery/goods/35634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83" y="3394027"/>
            <a:ext cx="3050617" cy="258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leska-nitki.ru/images_weaving/gal_tab_2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" y="1930399"/>
            <a:ext cx="4638121" cy="260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originals/f9/35/e7/f935e741d690bea453074ded311d8f2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9" b="15999"/>
          <a:stretch/>
        </p:blipFill>
        <p:spPr bwMode="auto">
          <a:xfrm>
            <a:off x="4885624" y="206830"/>
            <a:ext cx="3881437" cy="267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Станок для ткачества тесьмы (лентоткацкий станок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93" y="3064329"/>
            <a:ext cx="3619500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0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avatars.mds.yandex.net/get-pdb/2264533/62f5a7a4-10d0-4535-85a6-cb79682f89c8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0" y="1962849"/>
            <a:ext cx="6117771" cy="40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35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6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Мастерская </a:t>
            </a:r>
            <a:r>
              <a:rPr lang="ru-RU" dirty="0"/>
              <a:t>декоративно-прикладного творчества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193" y="2112789"/>
            <a:ext cx="6296524" cy="2057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059" y="4352946"/>
            <a:ext cx="2770610" cy="21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ФОТО ДЛЯ МОЕЙ ПРЕЗЕНТАЦИИ\IMG_3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" y="534739"/>
            <a:ext cx="4469140" cy="297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ФОТО ДЛЯ МОЕЙ ПРЕЗЕНТАЦИИ\IMG_3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532" y="3514165"/>
            <a:ext cx="4733364" cy="315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271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0" y="338498"/>
            <a:ext cx="4042064" cy="26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0" y="3680763"/>
            <a:ext cx="4042064" cy="269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5" y="557663"/>
            <a:ext cx="4118210" cy="274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3087" y="4121493"/>
            <a:ext cx="3283527" cy="218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5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6"/>
          <p:cNvSpPr txBox="1">
            <a:spLocks/>
          </p:cNvSpPr>
          <p:nvPr/>
        </p:nvSpPr>
        <p:spPr>
          <a:xfrm>
            <a:off x="538842" y="200368"/>
            <a:ext cx="6489226" cy="12300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М</a:t>
            </a:r>
            <a:r>
              <a:rPr lang="ru-RU" dirty="0" smtClean="0"/>
              <a:t>астерская </a:t>
            </a:r>
            <a:r>
              <a:rPr lang="ru-RU" dirty="0"/>
              <a:t>информационных и коммуникационных технологий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32" y="1570575"/>
            <a:ext cx="3080657" cy="1737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627095"/>
            <a:ext cx="3103789" cy="2760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981" y="1570575"/>
            <a:ext cx="2830287" cy="191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68614" y="3627095"/>
            <a:ext cx="2203019" cy="3001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025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7" t="18104" r="16673"/>
          <a:stretch/>
        </p:blipFill>
        <p:spPr>
          <a:xfrm>
            <a:off x="609599" y="1804058"/>
            <a:ext cx="3667498" cy="3044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/>
          <a:stretch/>
        </p:blipFill>
        <p:spPr>
          <a:xfrm>
            <a:off x="4615542" y="408379"/>
            <a:ext cx="4089705" cy="304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brightnessContrast bright="34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2" y="3653642"/>
            <a:ext cx="4284025" cy="28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5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фото на стенд\Корр\DSC_0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7" y="333084"/>
            <a:ext cx="4964615" cy="330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main\win7\Desktop\IMG_12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 r="8440"/>
          <a:stretch/>
        </p:blipFill>
        <p:spPr bwMode="auto">
          <a:xfrm>
            <a:off x="3829930" y="3190543"/>
            <a:ext cx="4992489" cy="382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48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ФОТО 2020- 2021\оборудование отдельно\IMG_82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/>
          <a:stretch/>
        </p:blipFill>
        <p:spPr bwMode="auto">
          <a:xfrm>
            <a:off x="473298" y="193183"/>
            <a:ext cx="3887918" cy="32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ФОТО 2020- 2021\оборудование отдельно\IMG_81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r="9091"/>
          <a:stretch/>
        </p:blipFill>
        <p:spPr bwMode="auto">
          <a:xfrm>
            <a:off x="4639235" y="193183"/>
            <a:ext cx="3939989" cy="32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ФОТО 2020- 2021\оборудование отдельно\IMG_82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488462" y="3622180"/>
            <a:ext cx="3872754" cy="29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ФОТО 2020- 2021\оборудование отдельно\IMG_81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9213"/>
          <a:stretch/>
        </p:blipFill>
        <p:spPr bwMode="auto">
          <a:xfrm>
            <a:off x="4639234" y="3622180"/>
            <a:ext cx="3939989" cy="29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747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0145" y="0"/>
            <a:ext cx="6347713" cy="674914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Абилимпикс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8824"/>
            <a:ext cx="3455865" cy="230391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619" y="674914"/>
            <a:ext cx="3371732" cy="2247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88" y="2998935"/>
            <a:ext cx="3208274" cy="2226208"/>
          </a:xfrm>
          <a:prstGeom prst="rect">
            <a:avLst/>
          </a:prstGeom>
        </p:spPr>
      </p:pic>
      <p:pic>
        <p:nvPicPr>
          <p:cNvPr id="8" name="Объект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29428"/>
            <a:ext cx="2656114" cy="3541486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7"/>
          <a:stretch/>
        </p:blipFill>
        <p:spPr>
          <a:xfrm>
            <a:off x="6204001" y="3229428"/>
            <a:ext cx="2638840" cy="42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9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ФОТО 2019-2020\ФОТО С ХОРОШОГО РАЗОБРАТЬ\Встреча с родителями\IMG_7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6" y="310029"/>
            <a:ext cx="3921807" cy="26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ФОТО 2019-2020\ФОТО С ХОРОШОГО РАЗОБРАТЬ\Встреча с родителями\IMG_76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44" y="310029"/>
            <a:ext cx="3977300" cy="26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ФОТО 2019-2020\ФОТО С ХОРОШОГО РАЗОБРАТЬ\Встреча с родителями\IMG_7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71" y="3210694"/>
            <a:ext cx="4914145" cy="327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95970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12684</TotalTime>
  <Words>719</Words>
  <Application>Microsoft Office PowerPoint</Application>
  <PresentationFormat>Экран (4:3)</PresentationFormat>
  <Paragraphs>176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Грань</vt:lpstr>
      <vt:lpstr>Профориентационная работа в образовательных организациях, реализующих адаптированные основные образовательные программы –  как основа адаптации обучающихся к самостоятельной жизни </vt:lpstr>
      <vt:lpstr>Направления профориентационной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«Абилимпикс»</vt:lpstr>
      <vt:lpstr>Презентация PowerPoint</vt:lpstr>
      <vt:lpstr>Презентация PowerPoint</vt:lpstr>
      <vt:lpstr>Кабинет химии</vt:lpstr>
      <vt:lpstr>Кабинет химии</vt:lpstr>
      <vt:lpstr>Кабинет биологии</vt:lpstr>
      <vt:lpstr>Кабинет биологии</vt:lpstr>
      <vt:lpstr>Презентация PowerPoint</vt:lpstr>
      <vt:lpstr>Кабинет физики</vt:lpstr>
      <vt:lpstr>Кабинет физики</vt:lpstr>
      <vt:lpstr>Кабинет педагога - психолога</vt:lpstr>
      <vt:lpstr>Кабинет учителя-логопеда</vt:lpstr>
      <vt:lpstr>Кабинет технологии</vt:lpstr>
      <vt:lpstr>Презентация PowerPoint</vt:lpstr>
      <vt:lpstr>Кабинет технологии</vt:lpstr>
      <vt:lpstr>Презентация PowerPoint</vt:lpstr>
      <vt:lpstr>Презентация PowerPoint</vt:lpstr>
      <vt:lpstr>Презентация PowerPoint</vt:lpstr>
      <vt:lpstr>Фото- видеостудия</vt:lpstr>
      <vt:lpstr>Презентация PowerPoint</vt:lpstr>
      <vt:lpstr>Презентация PowerPoint</vt:lpstr>
      <vt:lpstr>Экологическая студия</vt:lpstr>
      <vt:lpstr>Презентация PowerPoint</vt:lpstr>
      <vt:lpstr>Профессиональное самоопределение выпускников ОГКОУ «Школа-интерната №88 «Улыбка» </vt:lpstr>
      <vt:lpstr>Профессиональное самоопределение выпускников ОГКОУ «Школа-интерната №88 «Улыбка» </vt:lpstr>
      <vt:lpstr>Проблемы реализации профессионального маршрута обучающихся с ОВЗ и инвалидностью</vt:lpstr>
      <vt:lpstr>Презентация PowerPoint</vt:lpstr>
      <vt:lpstr>Презентация PowerPoint</vt:lpstr>
      <vt:lpstr>Нормативно-правовое регулирование преподавание предметной области «Технология»</vt:lpstr>
      <vt:lpstr>Что такое ТЕХНОЛОГИЯ</vt:lpstr>
      <vt:lpstr>Презентация PowerPoint</vt:lpstr>
      <vt:lpstr>Презентация PowerPoint</vt:lpstr>
      <vt:lpstr>Содержанию предметной области «Технология»</vt:lpstr>
      <vt:lpstr>Принципы реализации программ ПО «Технология» для обучающихся с ОВЗ</vt:lpstr>
      <vt:lpstr>Коррекционно-развивающая направленность преподавания предметной области «Технология»</vt:lpstr>
      <vt:lpstr>Презентация PowerPoint</vt:lpstr>
      <vt:lpstr>Презентация PowerPoint</vt:lpstr>
      <vt:lpstr>НEДЕЛЯ ТРУДОВОГО ОБУЧЕНИЯ</vt:lpstr>
      <vt:lpstr>Презентация PowerPoint</vt:lpstr>
      <vt:lpstr>Презентация PowerPoint</vt:lpstr>
      <vt:lpstr>Презентация PowerPoint</vt:lpstr>
      <vt:lpstr>Мастерская декоративно-прикладного творчества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Ristok</dc:creator>
  <cp:lastModifiedBy>Пользователь Windows</cp:lastModifiedBy>
  <cp:revision>41</cp:revision>
  <cp:lastPrinted>2020-02-04T13:03:23Z</cp:lastPrinted>
  <dcterms:created xsi:type="dcterms:W3CDTF">2020-02-04T12:59:47Z</dcterms:created>
  <dcterms:modified xsi:type="dcterms:W3CDTF">2021-03-31T18:44:52Z</dcterms:modified>
</cp:coreProperties>
</file>