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42" r:id="rId3"/>
    <p:sldId id="350" r:id="rId4"/>
    <p:sldId id="346" r:id="rId5"/>
    <p:sldId id="351" r:id="rId6"/>
    <p:sldId id="344" r:id="rId7"/>
    <p:sldId id="352" r:id="rId8"/>
    <p:sldId id="347" r:id="rId9"/>
    <p:sldId id="348" r:id="rId10"/>
    <p:sldId id="349" r:id="rId11"/>
    <p:sldId id="354" r:id="rId12"/>
    <p:sldId id="353" r:id="rId13"/>
    <p:sldId id="355" r:id="rId14"/>
    <p:sldId id="34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C3"/>
    <a:srgbClr val="C4F1FC"/>
    <a:srgbClr val="FFF2C9"/>
    <a:srgbClr val="A0E9FA"/>
    <a:srgbClr val="A0FAA0"/>
    <a:srgbClr val="FB9F9F"/>
    <a:srgbClr val="E6E6E6"/>
    <a:srgbClr val="FFCB25"/>
    <a:srgbClr val="F1995D"/>
    <a:srgbClr val="C5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2000" b="1" i="0" u="none" strike="noStrike" kern="1200" spc="0" baseline="0" dirty="0" smtClean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b="1" i="0" u="none" strike="noStrike" baseline="0" dirty="0">
                <a:effectLst/>
              </a:rPr>
              <a:t>Сегодня в России доля МСБ в ВВП (%) 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6384668692045795"/>
          <c:y val="2.4927611294950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2000" b="1" i="0" u="none" strike="noStrike" kern="1200" spc="0" baseline="0" dirty="0" smtClean="0">
              <a:solidFill>
                <a:srgbClr val="123E7B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755230302901831E-2"/>
          <c:y val="0.17768512052892801"/>
          <c:w val="0.92841983381732629"/>
          <c:h val="0.69024174491297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(кол.чел.)</c:v>
                </c:pt>
              </c:strCache>
            </c:strRef>
          </c:tx>
          <c:spPr>
            <a:solidFill>
              <a:srgbClr val="29FF80"/>
            </a:solidFill>
            <a:ln>
              <a:noFill/>
            </a:ln>
            <a:effectLst>
              <a:outerShdw blurRad="50800" dist="241300" dir="2880000" sx="98000" sy="98000" algn="tl" rotWithShape="0">
                <a:prstClr val="black">
                  <a:alpha val="53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8-4965-B17E-C4F6F0D17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179536"/>
        <c:axId val="1261390144"/>
      </c:barChart>
      <c:catAx>
        <c:axId val="13361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61390144"/>
        <c:crosses val="autoZero"/>
        <c:auto val="1"/>
        <c:lblAlgn val="ctr"/>
        <c:lblOffset val="100"/>
        <c:noMultiLvlLbl val="0"/>
      </c:catAx>
      <c:valAx>
        <c:axId val="12613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17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spc="0" baseline="0" dirty="0" smtClean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b="1" i="0" u="none" strike="noStrike" baseline="0" dirty="0">
                <a:effectLst/>
              </a:rPr>
              <a:t>Объём работников МСБ в общей численности занятого населения (</a:t>
            </a:r>
            <a:r>
              <a:rPr lang="ru-RU" sz="2000" b="1" i="0" u="none" strike="noStrike" baseline="0" dirty="0" err="1">
                <a:effectLst/>
              </a:rPr>
              <a:t>млн.чел</a:t>
            </a:r>
            <a:r>
              <a:rPr lang="ru-RU" sz="2000" b="1" i="0" u="none" strike="noStrike" baseline="0" dirty="0">
                <a:effectLst/>
              </a:rPr>
              <a:t>.) 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2257994695650207"/>
          <c:y val="2.073257701299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spc="0" baseline="0" dirty="0" smtClean="0">
              <a:solidFill>
                <a:srgbClr val="123E7B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755230302901831E-2"/>
          <c:y val="0.34242852072814683"/>
          <c:w val="0.92841983381732629"/>
          <c:h val="0.53920952487040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(кол.чел.)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241300" dir="2880000" sx="98000" sy="98000" algn="tl" rotWithShape="0">
                <a:prstClr val="black">
                  <a:alpha val="53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A-4DFC-8A6A-EB3FDB02C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179536"/>
        <c:axId val="1261390144"/>
      </c:barChart>
      <c:catAx>
        <c:axId val="13361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61390144"/>
        <c:crosses val="autoZero"/>
        <c:auto val="1"/>
        <c:lblAlgn val="ctr"/>
        <c:lblOffset val="100"/>
        <c:noMultiLvlLbl val="0"/>
      </c:catAx>
      <c:valAx>
        <c:axId val="12613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17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2000" b="1" i="0" u="none" strike="noStrike" kern="1200" spc="0" baseline="0" dirty="0" smtClean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b="1" i="0" u="none" strike="noStrike" baseline="0" dirty="0">
                <a:effectLst/>
              </a:rPr>
              <a:t>Обучающиеся по программе социально-экономического профиля (%)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6384668692045795"/>
          <c:y val="2.4927611294950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2000" b="1" i="0" u="none" strike="noStrike" kern="1200" spc="0" baseline="0" dirty="0" smtClean="0">
              <a:solidFill>
                <a:srgbClr val="123E7B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755230302901831E-2"/>
          <c:y val="0.35135238450421891"/>
          <c:w val="0.92841983381732629"/>
          <c:h val="0.51657451867045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(кол.чел.)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41300" dir="2880000" sx="98000" sy="98000" algn="tl" rotWithShape="0">
                <a:prstClr val="black">
                  <a:alpha val="53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2017/18 год</c:v>
                </c:pt>
                <c:pt idx="1">
                  <c:v>2018/19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A-4C70-B6DC-7E2E97B37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179536"/>
        <c:axId val="1261390144"/>
      </c:barChart>
      <c:catAx>
        <c:axId val="13361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61390144"/>
        <c:crosses val="autoZero"/>
        <c:auto val="1"/>
        <c:lblAlgn val="ctr"/>
        <c:lblOffset val="100"/>
        <c:tickLblSkip val="1"/>
        <c:noMultiLvlLbl val="0"/>
      </c:catAx>
      <c:valAx>
        <c:axId val="12613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17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spc="0" baseline="0" dirty="0" smtClean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b="1" i="0" baseline="0" dirty="0">
                <a:effectLst/>
              </a:rPr>
              <a:t>Обучающиеся по программе технологического профиля (%)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2257994695650207"/>
          <c:y val="2.073257701299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spc="0" baseline="0" dirty="0" smtClean="0">
              <a:solidFill>
                <a:srgbClr val="123E7B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71004450841796E-2"/>
          <c:y val="0.27208356796710431"/>
          <c:w val="0.92841983381732629"/>
          <c:h val="0.55080381728945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(кол.чел.)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241300" dir="2880000" sx="98000" sy="98000" algn="tl" rotWithShape="0">
                <a:prstClr val="black">
                  <a:alpha val="53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2017/18 год</c:v>
                </c:pt>
                <c:pt idx="1">
                  <c:v>2018/19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16.100000000000001</c:v>
                </c:pt>
                <c:pt idx="1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A-4E8C-9FFD-669F315DA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179536"/>
        <c:axId val="1261390144"/>
      </c:barChart>
      <c:catAx>
        <c:axId val="13361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123E7B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61390144"/>
        <c:crosses val="autoZero"/>
        <c:auto val="1"/>
        <c:lblAlgn val="ctr"/>
        <c:lblOffset val="100"/>
        <c:noMultiLvlLbl val="0"/>
      </c:catAx>
      <c:valAx>
        <c:axId val="12613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17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6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1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1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1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3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0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65CB-7138-4E4B-B2CE-B0560DC0A48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ABB1FFD-663D-4F0B-A8AE-EC999C78AF88}"/>
              </a:ext>
            </a:extLst>
          </p:cNvPr>
          <p:cNvSpPr/>
          <p:nvPr/>
        </p:nvSpPr>
        <p:spPr>
          <a:xfrm>
            <a:off x="3786830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9F2A87B-C790-4B40-BDBB-6F168E9A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2F7897-9CEA-416A-BDEA-B2EC2DFAB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F7324754-D1CE-4D9C-823F-1B6631FC9B08}"/>
              </a:ext>
            </a:extLst>
          </p:cNvPr>
          <p:cNvSpPr txBox="1">
            <a:spLocks/>
          </p:cNvSpPr>
          <p:nvPr/>
        </p:nvSpPr>
        <p:spPr>
          <a:xfrm>
            <a:off x="3680597" y="64093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7 октября 2018 г.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0AABF2-BA1D-4BAE-9A3C-A5172298B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03" y="125106"/>
            <a:ext cx="2047424" cy="1938225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C96DCC70-B543-4EE8-B3D2-6D22976C9C08}"/>
              </a:ext>
            </a:extLst>
          </p:cNvPr>
          <p:cNvSpPr txBox="1">
            <a:spLocks/>
          </p:cNvSpPr>
          <p:nvPr/>
        </p:nvSpPr>
        <p:spPr>
          <a:xfrm>
            <a:off x="8446010" y="4851325"/>
            <a:ext cx="3745990" cy="14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Докладчик: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Министр образования и науки Ульяновской области               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Н.В.Семенова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D3791B0-C278-4097-927E-232EA969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90" y="212982"/>
            <a:ext cx="8597900" cy="44159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Реализация Программы всеобщего предпринимательского образования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целях развития предпринимательских компетенций у школьников и студентов, обучающихся в образовательных организациях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9216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BAD2C4-5C5E-4556-A64E-F4982F3C2191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F58778B7-BD8C-4DD3-B97E-4BE81D3B2ADB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предпринимательского образования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4108760-B423-4CE8-9D86-973DB2A4A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0239"/>
              </p:ext>
            </p:extLst>
          </p:nvPr>
        </p:nvGraphicFramePr>
        <p:xfrm>
          <a:off x="0" y="711337"/>
          <a:ext cx="12192000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77">
                  <a:extLst>
                    <a:ext uri="{9D8B030D-6E8A-4147-A177-3AD203B41FA5}">
                      <a16:colId xmlns:a16="http://schemas.microsoft.com/office/drawing/2014/main" val="585530389"/>
                    </a:ext>
                  </a:extLst>
                </a:gridCol>
                <a:gridCol w="5907192">
                  <a:extLst>
                    <a:ext uri="{9D8B030D-6E8A-4147-A177-3AD203B41FA5}">
                      <a16:colId xmlns:a16="http://schemas.microsoft.com/office/drawing/2014/main" val="3556604268"/>
                    </a:ext>
                  </a:extLst>
                </a:gridCol>
                <a:gridCol w="2915532">
                  <a:extLst>
                    <a:ext uri="{9D8B030D-6E8A-4147-A177-3AD203B41FA5}">
                      <a16:colId xmlns:a16="http://schemas.microsoft.com/office/drawing/2014/main" val="1452624666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572089727"/>
                    </a:ext>
                  </a:extLst>
                </a:gridCol>
              </a:tblGrid>
              <a:tr h="29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Мероприятия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Сроки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Ответственные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1281527582"/>
                  </a:ext>
                </a:extLst>
              </a:tr>
              <a:tr h="955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Создание рабочей группы по внедрению всеобщего предпринимательского образования 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До 26.10.2018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Управление образования </a:t>
                      </a:r>
                      <a:r>
                        <a:rPr lang="ru-RU" sz="2000" dirty="0" err="1">
                          <a:effectLst/>
                          <a:latin typeface="Century Gothic" panose="020B0502020202020204" pitchFamily="34" charset="0"/>
                        </a:rPr>
                        <a:t>мо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140666261"/>
                  </a:ext>
                </a:extLst>
              </a:tr>
              <a:tr h="161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Обсуждение реализации программы на ближайших педагогических советах, родительских собраниях, заседаниях органов школьного самоуправления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До 31.10.2018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Управление образования </a:t>
                      </a:r>
                      <a:r>
                        <a:rPr lang="ru-RU" sz="2000" dirty="0" err="1">
                          <a:effectLst/>
                          <a:latin typeface="Century Gothic" panose="020B0502020202020204" pitchFamily="34" charset="0"/>
                        </a:rPr>
                        <a:t>мо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 Директора общеобразовательных организаций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828253078"/>
                  </a:ext>
                </a:extLst>
              </a:tr>
              <a:tr h="161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Предусмотреть возможность повышения квалификации учителями, осуществляющими преподавание курса «Основы предпринимательской деятельности» 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В течение учебного года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Директора общеобразовательных организаций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648258664"/>
                  </a:ext>
                </a:extLst>
              </a:tr>
              <a:tr h="1283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Участие в методических семинарах по внедрению курса, организуемых региональным Институтом развития образования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В соответствии с планом ИРО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Директора общеобразовательных организаций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251402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11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BAD2C4-5C5E-4556-A64E-F4982F3C2191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F58778B7-BD8C-4DD3-B97E-4BE81D3B2ADB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предпринимательского образования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4108760-B423-4CE8-9D86-973DB2A4A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12088"/>
              </p:ext>
            </p:extLst>
          </p:nvPr>
        </p:nvGraphicFramePr>
        <p:xfrm>
          <a:off x="-1" y="765644"/>
          <a:ext cx="12192000" cy="6122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79">
                  <a:extLst>
                    <a:ext uri="{9D8B030D-6E8A-4147-A177-3AD203B41FA5}">
                      <a16:colId xmlns:a16="http://schemas.microsoft.com/office/drawing/2014/main" val="585530389"/>
                    </a:ext>
                  </a:extLst>
                </a:gridCol>
                <a:gridCol w="5993690">
                  <a:extLst>
                    <a:ext uri="{9D8B030D-6E8A-4147-A177-3AD203B41FA5}">
                      <a16:colId xmlns:a16="http://schemas.microsoft.com/office/drawing/2014/main" val="3556604268"/>
                    </a:ext>
                  </a:extLst>
                </a:gridCol>
                <a:gridCol w="2915532">
                  <a:extLst>
                    <a:ext uri="{9D8B030D-6E8A-4147-A177-3AD203B41FA5}">
                      <a16:colId xmlns:a16="http://schemas.microsoft.com/office/drawing/2014/main" val="1452624666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572089727"/>
                    </a:ext>
                  </a:extLst>
                </a:gridCol>
              </a:tblGrid>
              <a:tr h="40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Мероприятия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Сроки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Ответственные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1281527582"/>
                  </a:ext>
                </a:extLst>
              </a:tr>
              <a:tr h="22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Внесение изменений в локальные акты образовательных организаций (предусмотреть изменение образовательной программы в части перечня курсов внеурочной деятельности в рамках ФГОС)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До 16.11.2018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Директора общеобразовательных организаций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140666261"/>
                  </a:ext>
                </a:extLst>
              </a:tr>
              <a:tr h="175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Проведение мониторинга внедрения курса предпринимательского образования на уровне муниципальных образований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До 30.01.2019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Управление образования </a:t>
                      </a:r>
                      <a:r>
                        <a:rPr lang="ru-RU" sz="2000" dirty="0" err="1">
                          <a:effectLst/>
                          <a:latin typeface="Century Gothic" panose="020B0502020202020204" pitchFamily="34" charset="0"/>
                        </a:rPr>
                        <a:t>мо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828253078"/>
                  </a:ext>
                </a:extLst>
              </a:tr>
              <a:tr h="175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Создание муниципальных методических объединений учителей, осуществляющих преподавание курса «Основы предпринимательской деятельности»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До 28.02.2019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Управление образования </a:t>
                      </a:r>
                      <a:r>
                        <a:rPr lang="ru-RU" sz="2000" dirty="0" err="1">
                          <a:effectLst/>
                          <a:latin typeface="Century Gothic" panose="020B0502020202020204" pitchFamily="34" charset="0"/>
                        </a:rPr>
                        <a:t>мо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96" marR="30796" marT="0" marB="0"/>
                </a:tc>
                <a:extLst>
                  <a:ext uri="{0D108BD9-81ED-4DB2-BD59-A6C34878D82A}">
                    <a16:rowId xmlns:a16="http://schemas.microsoft.com/office/drawing/2014/main" val="64825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37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BAD2C4-5C5E-4556-A64E-F4982F3C2191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F58778B7-BD8C-4DD3-B97E-4BE81D3B2ADB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Профессиональное образование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2DC63-F254-45B8-9EB0-095EE04E6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0" y="1080219"/>
            <a:ext cx="3074928" cy="1095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884AB1-BAFF-421D-9002-ED3A705B2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7" y="5357988"/>
            <a:ext cx="2587168" cy="12241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4E6143-29AF-40F1-826F-A677D3D2A0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4" y="3187300"/>
            <a:ext cx="2147420" cy="149782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2F28EB-EEDD-46F2-B474-47A09A2006FA}"/>
              </a:ext>
            </a:extLst>
          </p:cNvPr>
          <p:cNvSpPr/>
          <p:nvPr/>
        </p:nvSpPr>
        <p:spPr>
          <a:xfrm>
            <a:off x="3483560" y="966053"/>
            <a:ext cx="8829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С сентября 2017 года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 каждой профессиональной образовательной организации Ульяновской области реализуется модуль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«Основы предпринимательской деятельности»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 объёме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36 часов в соответствии с ФГОС СПО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869371-A1DA-497F-9392-3D223280C4C0}"/>
              </a:ext>
            </a:extLst>
          </p:cNvPr>
          <p:cNvSpPr/>
          <p:nvPr/>
        </p:nvSpPr>
        <p:spPr>
          <a:xfrm>
            <a:off x="3483560" y="3187300"/>
            <a:ext cx="8829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На базе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УПОО «Ульяновский техникум экономики и права Центросоюза РФ»,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организовано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повышение квалификации педагогических работников профессиональных образовательных организаций Ульяновской области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FF5334-414C-445A-BF65-BEEF1D73FB7E}"/>
              </a:ext>
            </a:extLst>
          </p:cNvPr>
          <p:cNvSpPr/>
          <p:nvPr/>
        </p:nvSpPr>
        <p:spPr>
          <a:xfrm>
            <a:off x="3483560" y="5566515"/>
            <a:ext cx="8829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Компетенция предпринимательство включена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(с 2016 года)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 перечень компетенций регионального чемпионата </a:t>
            </a:r>
          </a:p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«Молодые профессионалы» (</a:t>
            </a:r>
            <a:r>
              <a:rPr lang="ru-RU" sz="2000" b="1" dirty="0" err="1">
                <a:solidFill>
                  <a:srgbClr val="123E7B"/>
                </a:solidFill>
                <a:latin typeface="Century Gothic" panose="020B0502020202020204" pitchFamily="34" charset="0"/>
              </a:rPr>
              <a:t>WorldskillsRussia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215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FC77608-6E49-4DE6-880D-185F453EA8F1}"/>
              </a:ext>
            </a:extLst>
          </p:cNvPr>
          <p:cNvCxnSpPr>
            <a:cxnSpLocks/>
          </p:cNvCxnSpPr>
          <p:nvPr/>
        </p:nvCxnSpPr>
        <p:spPr>
          <a:xfrm>
            <a:off x="0" y="1067432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2">
            <a:extLst>
              <a:ext uri="{FF2B5EF4-FFF2-40B4-BE49-F238E27FC236}">
                <a16:creationId xmlns:a16="http://schemas.microsoft.com/office/drawing/2014/main" id="{03DBB776-6C34-436C-B39C-FD7D4D82C172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85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Структура и примерное содержание учебной дисциплины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«Основы предпринимательской деятельности»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A813492-A244-4005-924D-D5588CC25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77131"/>
              </p:ext>
            </p:extLst>
          </p:nvPr>
        </p:nvGraphicFramePr>
        <p:xfrm>
          <a:off x="167640" y="1067423"/>
          <a:ext cx="11871960" cy="562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7825">
                  <a:extLst>
                    <a:ext uri="{9D8B030D-6E8A-4147-A177-3AD203B41FA5}">
                      <a16:colId xmlns:a16="http://schemas.microsoft.com/office/drawing/2014/main" val="1993062781"/>
                    </a:ext>
                  </a:extLst>
                </a:gridCol>
                <a:gridCol w="3244135">
                  <a:extLst>
                    <a:ext uri="{9D8B030D-6E8A-4147-A177-3AD203B41FA5}">
                      <a16:colId xmlns:a16="http://schemas.microsoft.com/office/drawing/2014/main" val="3005597914"/>
                    </a:ext>
                  </a:extLst>
                </a:gridCol>
              </a:tblGrid>
              <a:tr h="55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Виды учебной работы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Объем часов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18131"/>
                  </a:ext>
                </a:extLst>
              </a:tr>
              <a:tr h="55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Максимальная учебная нагрузка (всего)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635"/>
                  </a:ext>
                </a:extLst>
              </a:tr>
              <a:tr h="55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Обязательная аудиторская учебная нагрузка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992303"/>
                  </a:ext>
                </a:extLst>
              </a:tr>
              <a:tr h="55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том числе: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8090308"/>
                  </a:ext>
                </a:extLst>
              </a:tr>
              <a:tr h="55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Практические занятия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4755174"/>
                  </a:ext>
                </a:extLst>
              </a:tr>
              <a:tr h="55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Самостоятельная работа обучающегося (всего)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048412"/>
                  </a:ext>
                </a:extLst>
              </a:tr>
              <a:tr h="555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том числе: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246239"/>
                  </a:ext>
                </a:extLst>
              </a:tr>
              <a:tr h="173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Другие виды самостоятельной работы (реферат, расчетно-графическая работа, домашняя работа и т.п.)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84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6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361CB3-C2A5-4ABE-9DC5-35CCACB043A9}"/>
              </a:ext>
            </a:extLst>
          </p:cNvPr>
          <p:cNvSpPr/>
          <p:nvPr/>
        </p:nvSpPr>
        <p:spPr>
          <a:xfrm>
            <a:off x="3786829" y="-12701"/>
            <a:ext cx="841566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815AE4E8-0B70-4515-B1D2-A4BEE8E5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9" y="674996"/>
            <a:ext cx="8597900" cy="523875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3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9F2A87B-C790-4B40-BDBB-6F168E9A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2F7897-9CEA-416A-BDEA-B2EC2DFAB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73FB19BF-955E-4F63-BFEE-604684BDCB3A}"/>
              </a:ext>
            </a:extLst>
          </p:cNvPr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17 октября 2018 г.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558B8AD1-8786-4048-99DB-84C7A3E95632}"/>
              </a:ext>
            </a:extLst>
          </p:cNvPr>
          <p:cNvSpPr txBox="1">
            <a:spLocks/>
          </p:cNvSpPr>
          <p:nvPr/>
        </p:nvSpPr>
        <p:spPr>
          <a:xfrm>
            <a:off x="6582773" y="2422577"/>
            <a:ext cx="6105093" cy="1470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Министр образования и науки                   Ульяновской области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Наталья Владимировна Семенова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Телефон: +7 (960) 377-03-00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Е-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mail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s73nv@mail.ru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017281-678F-465F-8C73-22F9E486C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13" y="2422577"/>
            <a:ext cx="2657120" cy="227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69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361CB3-C2A5-4ABE-9DC5-35CCACB043A9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E7F53E29-6B6F-4149-94B0-2329BAAD85A4}"/>
              </a:ext>
            </a:extLst>
          </p:cNvPr>
          <p:cNvSpPr txBox="1">
            <a:spLocks/>
          </p:cNvSpPr>
          <p:nvPr/>
        </p:nvSpPr>
        <p:spPr>
          <a:xfrm>
            <a:off x="256525" y="3868130"/>
            <a:ext cx="4661095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Century Gothic" panose="020B0502020202020204" pitchFamily="34" charset="0"/>
              </a:rPr>
              <a:t>В.В. Путин, 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Президент Российской Федерации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6A5F4D-F7F8-46CF-9E19-C90C02834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11931"/>
          <a:stretch/>
        </p:blipFill>
        <p:spPr>
          <a:xfrm>
            <a:off x="267637" y="254109"/>
            <a:ext cx="4366146" cy="337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CE43FB8B-406B-450D-B869-7987966CCD4D}"/>
              </a:ext>
            </a:extLst>
          </p:cNvPr>
          <p:cNvSpPr txBox="1">
            <a:spLocks/>
          </p:cNvSpPr>
          <p:nvPr/>
        </p:nvSpPr>
        <p:spPr>
          <a:xfrm>
            <a:off x="267637" y="4517221"/>
            <a:ext cx="4716430" cy="208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«Малые и средние компании в силу мобильности и гибкости могут быстро занимать востребованные ниши, формировать новые точки экономического роста, решать проблемы занятости»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CFF6446-FB42-49C6-BBFE-5D479DEAE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910060"/>
              </p:ext>
            </p:extLst>
          </p:nvPr>
        </p:nvGraphicFramePr>
        <p:xfrm>
          <a:off x="5297106" y="19812"/>
          <a:ext cx="6627258" cy="302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82F6D4F-F1BC-4B23-8A1B-BF6A0293B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100109"/>
              </p:ext>
            </p:extLst>
          </p:nvPr>
        </p:nvGraphicFramePr>
        <p:xfrm>
          <a:off x="5297105" y="3237470"/>
          <a:ext cx="6702777" cy="367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8354E23-DE9E-45A8-B9A8-1478B568B80E}"/>
              </a:ext>
            </a:extLst>
          </p:cNvPr>
          <p:cNvCxnSpPr>
            <a:cxnSpLocks/>
          </p:cNvCxnSpPr>
          <p:nvPr/>
        </p:nvCxnSpPr>
        <p:spPr>
          <a:xfrm flipV="1">
            <a:off x="4946821" y="0"/>
            <a:ext cx="0" cy="6858001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D6FD9C2-EF4F-4F01-8FDA-1F3DD6B21D26}"/>
              </a:ext>
            </a:extLst>
          </p:cNvPr>
          <p:cNvCxnSpPr>
            <a:cxnSpLocks/>
          </p:cNvCxnSpPr>
          <p:nvPr/>
        </p:nvCxnSpPr>
        <p:spPr>
          <a:xfrm>
            <a:off x="4917620" y="3180437"/>
            <a:ext cx="727438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>
            <a:extLst>
              <a:ext uri="{FF2B5EF4-FFF2-40B4-BE49-F238E27FC236}">
                <a16:creationId xmlns:a16="http://schemas.microsoft.com/office/drawing/2014/main" id="{94D7317C-38ED-4809-A751-0F963236082E}"/>
              </a:ext>
            </a:extLst>
          </p:cNvPr>
          <p:cNvSpPr txBox="1">
            <a:spLocks/>
          </p:cNvSpPr>
          <p:nvPr/>
        </p:nvSpPr>
        <p:spPr>
          <a:xfrm>
            <a:off x="6421838" y="5349301"/>
            <a:ext cx="1861937" cy="42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19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млн.чел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6012E127-0C23-4E3E-B241-8C14EDE6FAD5}"/>
              </a:ext>
            </a:extLst>
          </p:cNvPr>
          <p:cNvSpPr txBox="1">
            <a:spLocks/>
          </p:cNvSpPr>
          <p:nvPr/>
        </p:nvSpPr>
        <p:spPr>
          <a:xfrm>
            <a:off x="9985146" y="543491"/>
            <a:ext cx="837449" cy="42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50%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4624433B-2426-4AE8-8DBF-B086E4D2EAD6}"/>
              </a:ext>
            </a:extLst>
          </p:cNvPr>
          <p:cNvSpPr txBox="1">
            <a:spLocks/>
          </p:cNvSpPr>
          <p:nvPr/>
        </p:nvSpPr>
        <p:spPr>
          <a:xfrm>
            <a:off x="9574235" y="4385451"/>
            <a:ext cx="1861937" cy="42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млн.чел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AB32D42F-9A59-4EC9-8C24-7A8EDD308CB6}"/>
              </a:ext>
            </a:extLst>
          </p:cNvPr>
          <p:cNvSpPr txBox="1">
            <a:spLocks/>
          </p:cNvSpPr>
          <p:nvPr/>
        </p:nvSpPr>
        <p:spPr>
          <a:xfrm>
            <a:off x="6934081" y="1572505"/>
            <a:ext cx="837449" cy="42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21%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6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FC77608-6E49-4DE6-880D-185F453EA8F1}"/>
              </a:ext>
            </a:extLst>
          </p:cNvPr>
          <p:cNvCxnSpPr>
            <a:cxnSpLocks/>
          </p:cNvCxnSpPr>
          <p:nvPr/>
        </p:nvCxnSpPr>
        <p:spPr>
          <a:xfrm>
            <a:off x="0" y="1067432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2">
            <a:extLst>
              <a:ext uri="{FF2B5EF4-FFF2-40B4-BE49-F238E27FC236}">
                <a16:creationId xmlns:a16="http://schemas.microsoft.com/office/drawing/2014/main" id="{03DBB776-6C34-436C-B39C-FD7D4D82C172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85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Внедрению предпринимательских компетенций в образовательную деятельность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1FC7BA5-A85D-4F7E-82D3-BAC339C39188}"/>
              </a:ext>
            </a:extLst>
          </p:cNvPr>
          <p:cNvSpPr/>
          <p:nvPr/>
        </p:nvSpPr>
        <p:spPr>
          <a:xfrm>
            <a:off x="187054" y="1251753"/>
            <a:ext cx="11817889" cy="707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D0D85A-C8B4-42B7-9D44-8E9927F55002}"/>
              </a:ext>
            </a:extLst>
          </p:cNvPr>
          <p:cNvSpPr/>
          <p:nvPr/>
        </p:nvSpPr>
        <p:spPr>
          <a:xfrm>
            <a:off x="200121" y="1251745"/>
            <a:ext cx="11304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Дошкольное образование: </a:t>
            </a:r>
          </a:p>
          <a:p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сюжетно-ролевые игры, участие дошкольников в конкурсах проектов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90AEE3F-1988-4552-92B5-3B4B728BF623}"/>
              </a:ext>
            </a:extLst>
          </p:cNvPr>
          <p:cNvSpPr/>
          <p:nvPr/>
        </p:nvSpPr>
        <p:spPr>
          <a:xfrm>
            <a:off x="187055" y="5943087"/>
            <a:ext cx="11817889" cy="70788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41BAAC-147F-417D-AF24-E908C4B49CAA}"/>
              </a:ext>
            </a:extLst>
          </p:cNvPr>
          <p:cNvSpPr/>
          <p:nvPr/>
        </p:nvSpPr>
        <p:spPr>
          <a:xfrm>
            <a:off x="200122" y="5943079"/>
            <a:ext cx="11804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Среднее общее образование: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подготовка конкурентоспособных выпускников, способных жить и трудиться в высокотехнологичном мире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BA9C8EB-C91F-45C9-BDDF-BC9ACB4F2EEC}"/>
              </a:ext>
            </a:extLst>
          </p:cNvPr>
          <p:cNvSpPr/>
          <p:nvPr/>
        </p:nvSpPr>
        <p:spPr>
          <a:xfrm>
            <a:off x="187053" y="2561832"/>
            <a:ext cx="11817889" cy="11436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838E09-B95F-444A-9101-5874D3ACBEE8}"/>
              </a:ext>
            </a:extLst>
          </p:cNvPr>
          <p:cNvSpPr/>
          <p:nvPr/>
        </p:nvSpPr>
        <p:spPr>
          <a:xfrm>
            <a:off x="187053" y="2611378"/>
            <a:ext cx="11563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Начальная школа: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вся образовательная деятельность в соответствии с ФГОС направлена на формирование навыков</a:t>
            </a:r>
            <a:r>
              <a:rPr lang="ru-RU" sz="20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: ставить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цели, планировать свою деятельность, оценивать ситуацию, делать выводы, принимать решение </a:t>
            </a:r>
          </a:p>
          <a:p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3041EB9-F606-4248-AEA3-757205B7274A}"/>
              </a:ext>
            </a:extLst>
          </p:cNvPr>
          <p:cNvSpPr/>
          <p:nvPr/>
        </p:nvSpPr>
        <p:spPr>
          <a:xfrm>
            <a:off x="187053" y="4505222"/>
            <a:ext cx="11817889" cy="1015655"/>
          </a:xfrm>
          <a:prstGeom prst="roundRect">
            <a:avLst/>
          </a:prstGeom>
          <a:solidFill>
            <a:srgbClr val="FDC3C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C101D66-3702-42B1-B1A6-D958182735D5}"/>
              </a:ext>
            </a:extLst>
          </p:cNvPr>
          <p:cNvSpPr/>
          <p:nvPr/>
        </p:nvSpPr>
        <p:spPr>
          <a:xfrm>
            <a:off x="200120" y="4505215"/>
            <a:ext cx="11563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Основное общее образование: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 5 – 9 классах в рамках изучения различных дисциплин, таких как: </a:t>
            </a:r>
            <a:r>
              <a:rPr lang="ru-RU" sz="20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обществознание, история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, литература, география, </a:t>
            </a:r>
            <a:r>
              <a:rPr lang="ru-RU" sz="20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экономика, технология</a:t>
            </a:r>
            <a:endParaRPr lang="ru-RU" sz="2000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692C7A8-7FE7-4C26-A863-5428416A37E9}"/>
              </a:ext>
            </a:extLst>
          </p:cNvPr>
          <p:cNvSpPr/>
          <p:nvPr/>
        </p:nvSpPr>
        <p:spPr>
          <a:xfrm>
            <a:off x="1977029" y="2016928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EA3BD8CC-AA29-4656-9A5B-0657AB79EFB6}"/>
              </a:ext>
            </a:extLst>
          </p:cNvPr>
          <p:cNvSpPr/>
          <p:nvPr/>
        </p:nvSpPr>
        <p:spPr>
          <a:xfrm>
            <a:off x="1977029" y="3874970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4D857254-8094-4296-BB81-BB11D2271887}"/>
              </a:ext>
            </a:extLst>
          </p:cNvPr>
          <p:cNvSpPr/>
          <p:nvPr/>
        </p:nvSpPr>
        <p:spPr>
          <a:xfrm>
            <a:off x="1977029" y="5384837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2F1064BD-F93C-4AB4-A52A-1179AAF6E361}"/>
              </a:ext>
            </a:extLst>
          </p:cNvPr>
          <p:cNvSpPr/>
          <p:nvPr/>
        </p:nvSpPr>
        <p:spPr>
          <a:xfrm>
            <a:off x="9829443" y="2009177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F32901B1-F187-496A-9DB5-A3F8E761E60A}"/>
              </a:ext>
            </a:extLst>
          </p:cNvPr>
          <p:cNvSpPr/>
          <p:nvPr/>
        </p:nvSpPr>
        <p:spPr>
          <a:xfrm>
            <a:off x="9836830" y="3863635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B7DB65C4-D2DC-44B1-B2E5-423E58EF69A8}"/>
              </a:ext>
            </a:extLst>
          </p:cNvPr>
          <p:cNvSpPr/>
          <p:nvPr/>
        </p:nvSpPr>
        <p:spPr>
          <a:xfrm>
            <a:off x="9836830" y="5373502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A0CD484D-C76D-4709-8A6B-E2C89937F400}"/>
              </a:ext>
            </a:extLst>
          </p:cNvPr>
          <p:cNvSpPr/>
          <p:nvPr/>
        </p:nvSpPr>
        <p:spPr>
          <a:xfrm>
            <a:off x="6076523" y="2017439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01DE07CD-E2CB-4016-B2E2-A05CE1CF4DBC}"/>
              </a:ext>
            </a:extLst>
          </p:cNvPr>
          <p:cNvSpPr/>
          <p:nvPr/>
        </p:nvSpPr>
        <p:spPr>
          <a:xfrm>
            <a:off x="6085630" y="3874970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99BB7B08-2290-4E49-B5A8-A4E151B8A35C}"/>
              </a:ext>
            </a:extLst>
          </p:cNvPr>
          <p:cNvSpPr/>
          <p:nvPr/>
        </p:nvSpPr>
        <p:spPr>
          <a:xfrm>
            <a:off x="6085630" y="5384837"/>
            <a:ext cx="383059" cy="4645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7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1CBD8CA-9F49-42BF-B3F6-1FF581A960A0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5121943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9A24CBBB-2B08-4FAD-AD47-8FFBDC9C147B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Профильное образование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7732AA-AE64-44ED-88CC-3A0F7EE81C4C}"/>
              </a:ext>
            </a:extLst>
          </p:cNvPr>
          <p:cNvSpPr/>
          <p:nvPr/>
        </p:nvSpPr>
        <p:spPr>
          <a:xfrm>
            <a:off x="95448" y="884565"/>
            <a:ext cx="48513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 образовательных организациях региона в рамках сотрудничества с региональным отделением Центрального Банка Российской Федерации с 2017 года реализуется курс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 «Основы финансовой грамотности»,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который включает мероприятия по освоению обучающимися в том числе и предпринимательских компетенций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F273B9-E60D-47CC-AF0E-059B0A81A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b="18946"/>
          <a:stretch/>
        </p:blipFill>
        <p:spPr>
          <a:xfrm>
            <a:off x="169048" y="4476134"/>
            <a:ext cx="4731092" cy="2214302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0F6CF5C-F9D3-4781-878A-3FDAB325DB75}"/>
              </a:ext>
            </a:extLst>
          </p:cNvPr>
          <p:cNvCxnSpPr>
            <a:cxnSpLocks/>
          </p:cNvCxnSpPr>
          <p:nvPr/>
        </p:nvCxnSpPr>
        <p:spPr>
          <a:xfrm flipH="1" flipV="1">
            <a:off x="5121943" y="-5228"/>
            <a:ext cx="10" cy="6858001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7BC26F1-CAAA-4A44-8217-579E74DA6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835130"/>
              </p:ext>
            </p:extLst>
          </p:nvPr>
        </p:nvGraphicFramePr>
        <p:xfrm>
          <a:off x="5297106" y="19811"/>
          <a:ext cx="6627258" cy="340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A2FFE66-2ED9-41A4-A5FB-0D38927F9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255185"/>
              </p:ext>
            </p:extLst>
          </p:nvPr>
        </p:nvGraphicFramePr>
        <p:xfrm>
          <a:off x="5320175" y="3429000"/>
          <a:ext cx="6702777" cy="367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3722D1B-866C-4CEC-8B64-10C50550A851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5121943" y="3429000"/>
            <a:ext cx="7070056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75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1CBD8CA-9F49-42BF-B3F6-1FF581A960A0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88A1658-708D-467F-9DF2-98C41A509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977931"/>
              </p:ext>
            </p:extLst>
          </p:nvPr>
        </p:nvGraphicFramePr>
        <p:xfrm>
          <a:off x="0" y="12357"/>
          <a:ext cx="12191998" cy="7118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865">
                  <a:extLst>
                    <a:ext uri="{9D8B030D-6E8A-4147-A177-3AD203B41FA5}">
                      <a16:colId xmlns:a16="http://schemas.microsoft.com/office/drawing/2014/main" val="1796794423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3541677660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364378005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4039042600"/>
                    </a:ext>
                  </a:extLst>
                </a:gridCol>
                <a:gridCol w="1083732">
                  <a:extLst>
                    <a:ext uri="{9D8B030D-6E8A-4147-A177-3AD203B41FA5}">
                      <a16:colId xmlns:a16="http://schemas.microsoft.com/office/drawing/2014/main" val="3024505226"/>
                    </a:ext>
                  </a:extLst>
                </a:gridCol>
              </a:tblGrid>
              <a:tr h="2344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Технологический профиль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Социально-экономический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78724"/>
                  </a:ext>
                </a:extLst>
              </a:tr>
              <a:tr h="49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Кол-во </a:t>
                      </a:r>
                      <a:r>
                        <a:rPr lang="ru-RU" sz="1400" dirty="0" err="1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класов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Кол-во уч-ся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Кол-во класов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Кол-во уч-ся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491828111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Базарносызганский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2799933835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Барышский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667590697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Вешкаймский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649270558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город Димитровград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566336181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город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Новоульяновск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2367129704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город Ульяновск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1337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924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851075690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Инзенский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4020435634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Карсунский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635623599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Кузоватовский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149661587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Майнский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1439745194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Мелекесский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4081163418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Николаевский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4123443497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Новомалыклинский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2238918121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Новоспасский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135365782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Павловский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216663582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Радищевский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530796668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Сенгилеевский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1482309767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Старокулаткинский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2314077042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Старомайнский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743631224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Сурский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1176842786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Тереньгульский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077550778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Ульяновский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966972018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Цильнинский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1126246416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Чердаклинский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1605800617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ЧУ 'Симбирская гимназия 'ДАР'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221638333"/>
                  </a:ext>
                </a:extLst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2129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1211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78" marR="52278" marT="0" marB="0"/>
                </a:tc>
                <a:extLst>
                  <a:ext uri="{0D108BD9-81ED-4DB2-BD59-A6C34878D82A}">
                    <a16:rowId xmlns:a16="http://schemas.microsoft.com/office/drawing/2014/main" val="331423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91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AD9CE4-D5E5-4D3E-B36B-23E34B14C9A5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5F2201E-B359-49B8-A7EA-0BC81A622F6B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2">
            <a:extLst>
              <a:ext uri="{FF2B5EF4-FFF2-40B4-BE49-F238E27FC236}">
                <a16:creationId xmlns:a16="http://schemas.microsoft.com/office/drawing/2014/main" id="{D3C0A1C1-068A-4F0D-801D-31C20FBA36DE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региональных профориентационных проектов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BA85D5-656D-46F0-B2E3-4EBDAAB7E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3"/>
          <a:stretch/>
        </p:blipFill>
        <p:spPr>
          <a:xfrm>
            <a:off x="250189" y="4148186"/>
            <a:ext cx="4864820" cy="255170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1FE67F-AC1E-4E29-B976-9756C07EB523}"/>
              </a:ext>
            </a:extLst>
          </p:cNvPr>
          <p:cNvSpPr/>
          <p:nvPr/>
        </p:nvSpPr>
        <p:spPr>
          <a:xfrm>
            <a:off x="157345" y="874479"/>
            <a:ext cx="51848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 рамках регионального проекта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«Уроки успеха»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учащиеся посещают как градообразующие предприятия Ульяновской области, так и предприятия среднего и малого бизнеса; изучают историю предприятий и перспективы их развития, знакомятся с реальными историями успеха представителей предпринимательского сообщества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C30DEE4-2E67-4DED-B6B6-2065BB1D01E5}"/>
              </a:ext>
            </a:extLst>
          </p:cNvPr>
          <p:cNvCxnSpPr>
            <a:cxnSpLocks/>
          </p:cNvCxnSpPr>
          <p:nvPr/>
        </p:nvCxnSpPr>
        <p:spPr>
          <a:xfrm flipV="1">
            <a:off x="5342241" y="770863"/>
            <a:ext cx="0" cy="6087129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38E41D-0B8B-4DD1-8846-BD4AAD7C47A6}"/>
              </a:ext>
            </a:extLst>
          </p:cNvPr>
          <p:cNvSpPr/>
          <p:nvPr/>
        </p:nvSpPr>
        <p:spPr>
          <a:xfrm>
            <a:off x="5513989" y="4044578"/>
            <a:ext cx="6678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В целях популяризации предпринимательской деятельности и создания позитивного образа предпринимателя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в обществе учащиеся общеобразовательных организаций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в 2017 году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приняли участие в общероссийском проекте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«От общества потребителей к обществу созидателей»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инициированным Общероссийской общественной организацией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«Деловая Россия»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C0713B-9629-4432-AD89-F44518AA6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/>
          <a:stretch/>
        </p:blipFill>
        <p:spPr>
          <a:xfrm flipH="1">
            <a:off x="5643537" y="884565"/>
            <a:ext cx="6291895" cy="30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AD9CE4-D5E5-4D3E-B36B-23E34B14C9A5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5F2201E-B359-49B8-A7EA-0BC81A622F6B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2">
            <a:extLst>
              <a:ext uri="{FF2B5EF4-FFF2-40B4-BE49-F238E27FC236}">
                <a16:creationId xmlns:a16="http://schemas.microsoft.com/office/drawing/2014/main" id="{D3C0A1C1-068A-4F0D-801D-31C20FBA36DE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«Лига школьного предпринимательства»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CBB6A-F5F8-42D0-A20F-5BF8DD88E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6232"/>
          <a:stretch/>
        </p:blipFill>
        <p:spPr>
          <a:xfrm>
            <a:off x="232036" y="975501"/>
            <a:ext cx="5491598" cy="303746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CE5012-3347-48F1-9971-D6958AFE38AB}"/>
              </a:ext>
            </a:extLst>
          </p:cNvPr>
          <p:cNvSpPr/>
          <p:nvPr/>
        </p:nvSpPr>
        <p:spPr>
          <a:xfrm>
            <a:off x="232036" y="4158206"/>
            <a:ext cx="5563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Лига школьного предпринимательства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 – инновационный образовательный проект, благодаря которому учащиеся школ могут обучиться основам предпринимательской деятельности, на практике ознакомиться с работой действующих предприятий и проработать свой первый бизнес-проект.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EEDEDA7-A424-44CD-A31E-73F79FC6E5A1}"/>
              </a:ext>
            </a:extLst>
          </p:cNvPr>
          <p:cNvCxnSpPr>
            <a:cxnSpLocks/>
          </p:cNvCxnSpPr>
          <p:nvPr/>
        </p:nvCxnSpPr>
        <p:spPr>
          <a:xfrm flipV="1">
            <a:off x="6096000" y="770871"/>
            <a:ext cx="0" cy="6087129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39B9B5-1992-4435-8438-0D31376E444E}"/>
              </a:ext>
            </a:extLst>
          </p:cNvPr>
          <p:cNvSpPr/>
          <p:nvPr/>
        </p:nvSpPr>
        <p:spPr>
          <a:xfrm>
            <a:off x="6267750" y="874455"/>
            <a:ext cx="592424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Обучение длится с октября по апрель по двум модулям:</a:t>
            </a:r>
          </a:p>
          <a:p>
            <a:endParaRPr lang="ru-RU" sz="2000" dirty="0">
              <a:solidFill>
                <a:srgbClr val="123E7B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1. Выбор бизнес-идеи, ее обоснование участниками проекта.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Обучение проходит в форме деловых игр и тренингов, заочных вебинаров и встреч с ульяновскими предпринимателями, а также включает экскурсии на предприятия малого бизнеса.</a:t>
            </a:r>
          </a:p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2. Курс обучения по Истории симбирского предпринимательства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, в том числе проведение олимпиад, конкурсов эссе на данную тему, детальная проработка бизнес-идеи и подготовка к защите проектов. </a:t>
            </a:r>
          </a:p>
          <a:p>
            <a:endParaRPr lang="ru-RU" sz="2000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В 2017-2018 учебном году в третьем сезоне проекта приняли участие 497 обучаю-</a:t>
            </a:r>
            <a:r>
              <a:rPr lang="ru-RU" sz="2000" b="1" dirty="0" err="1">
                <a:solidFill>
                  <a:srgbClr val="123E7B"/>
                </a:solidFill>
                <a:latin typeface="Century Gothic" panose="020B0502020202020204" pitchFamily="34" charset="0"/>
              </a:rPr>
              <a:t>щихся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 из 64 школ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3605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67DA152-607A-4268-9908-1B2854B1D2C4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C5634A4A-F938-4E5B-BF21-4CDEAF664851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«Лига школьного предпринимательства»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0447575-AB90-4D31-936A-067BF490E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70969"/>
              </p:ext>
            </p:extLst>
          </p:nvPr>
        </p:nvGraphicFramePr>
        <p:xfrm>
          <a:off x="182881" y="884564"/>
          <a:ext cx="11719560" cy="5873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78767">
                  <a:extLst>
                    <a:ext uri="{9D8B030D-6E8A-4147-A177-3AD203B41FA5}">
                      <a16:colId xmlns:a16="http://schemas.microsoft.com/office/drawing/2014/main" val="3172152816"/>
                    </a:ext>
                  </a:extLst>
                </a:gridCol>
                <a:gridCol w="2846931">
                  <a:extLst>
                    <a:ext uri="{9D8B030D-6E8A-4147-A177-3AD203B41FA5}">
                      <a16:colId xmlns:a16="http://schemas.microsoft.com/office/drawing/2014/main" val="3316890372"/>
                    </a:ext>
                  </a:extLst>
                </a:gridCol>
                <a:gridCol w="2846931">
                  <a:extLst>
                    <a:ext uri="{9D8B030D-6E8A-4147-A177-3AD203B41FA5}">
                      <a16:colId xmlns:a16="http://schemas.microsoft.com/office/drawing/2014/main" val="3366139732"/>
                    </a:ext>
                  </a:extLst>
                </a:gridCol>
                <a:gridCol w="2846931">
                  <a:extLst>
                    <a:ext uri="{9D8B030D-6E8A-4147-A177-3AD203B41FA5}">
                      <a16:colId xmlns:a16="http://schemas.microsoft.com/office/drawing/2014/main" val="4028637187"/>
                    </a:ext>
                  </a:extLst>
                </a:gridCol>
              </a:tblGrid>
              <a:tr h="883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Муниципальное образование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школ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команд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участников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442432"/>
                  </a:ext>
                </a:extLst>
              </a:tr>
              <a:tr h="353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КОНФЕРЕНЦИЯ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656790"/>
                  </a:ext>
                </a:extLst>
              </a:tr>
              <a:tr h="560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г.Ульяновск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20011"/>
                  </a:ext>
                </a:extLst>
              </a:tr>
              <a:tr h="353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КОНФЕРЕНЦИЯ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04808"/>
                  </a:ext>
                </a:extLst>
              </a:tr>
              <a:tr h="560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г.Ульяновск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52718"/>
                  </a:ext>
                </a:extLst>
              </a:tr>
              <a:tr h="74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Старомайнский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район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335164"/>
                  </a:ext>
                </a:extLst>
              </a:tr>
              <a:tr h="74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Чердаклинский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район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663601"/>
                  </a:ext>
                </a:extLst>
              </a:tr>
              <a:tr h="353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КОНФЕРЕНЦИЯ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54918"/>
                  </a:ext>
                </a:extLst>
              </a:tr>
              <a:tr h="57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г.Димитровград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147284"/>
                  </a:ext>
                </a:extLst>
              </a:tr>
              <a:tr h="74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Мелекесский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район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20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28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225F3-B5F8-4F81-860C-10B50617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7"/>
          <a:stretch/>
        </p:blipFill>
        <p:spPr>
          <a:xfrm flipH="1">
            <a:off x="3604590" y="5227"/>
            <a:ext cx="8587409" cy="68527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3381"/>
            <a:ext cx="3164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2019E-C94E-4A64-BB29-09EC4ED7D153}"/>
              </a:ext>
            </a:extLst>
          </p:cNvPr>
          <p:cNvSpPr/>
          <p:nvPr/>
        </p:nvSpPr>
        <p:spPr>
          <a:xfrm>
            <a:off x="3776339" y="0"/>
            <a:ext cx="841566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CCC4BBA-6787-4FA0-8A16-EDC0822B13DC}"/>
              </a:ext>
            </a:extLst>
          </p:cNvPr>
          <p:cNvCxnSpPr>
            <a:cxnSpLocks/>
          </p:cNvCxnSpPr>
          <p:nvPr/>
        </p:nvCxnSpPr>
        <p:spPr>
          <a:xfrm>
            <a:off x="0" y="770870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73C78591-D5FE-4A5F-B222-9F155A584284}"/>
              </a:ext>
            </a:extLst>
          </p:cNvPr>
          <p:cNvSpPr txBox="1">
            <a:spLocks/>
          </p:cNvSpPr>
          <p:nvPr/>
        </p:nvSpPr>
        <p:spPr>
          <a:xfrm>
            <a:off x="-1" y="113695"/>
            <a:ext cx="12192000" cy="543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Внедрения всеобщего предпринимательского образования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7EA13F-2568-4508-8EB6-CE49C56374F5}"/>
              </a:ext>
            </a:extLst>
          </p:cNvPr>
          <p:cNvSpPr/>
          <p:nvPr/>
        </p:nvSpPr>
        <p:spPr>
          <a:xfrm>
            <a:off x="108469" y="874455"/>
            <a:ext cx="11951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Разработаны примерные рабочие программы внеурочной деятельности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«Основы предпринимательской деятельности»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для преподавания курса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в 5-9 классах и в 10-11 классах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Организованы курсы повышения квалификации по теме </a:t>
            </a:r>
            <a:r>
              <a:rPr lang="ru-RU" sz="20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«Теория и методика преподавания основ предпринимательской деятельности в общеобразовательной организации», </a:t>
            </a:r>
            <a:r>
              <a:rPr lang="ru-RU" sz="2000" dirty="0">
                <a:solidFill>
                  <a:srgbClr val="123E7B"/>
                </a:solidFill>
                <a:latin typeface="Century Gothic" panose="020B0502020202020204" pitchFamily="34" charset="0"/>
              </a:rPr>
              <a:t>рассчитанной на 36 часов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4DA20D1-1326-4604-9012-E8779EA20E40}"/>
              </a:ext>
            </a:extLst>
          </p:cNvPr>
          <p:cNvCxnSpPr>
            <a:cxnSpLocks/>
          </p:cNvCxnSpPr>
          <p:nvPr/>
        </p:nvCxnSpPr>
        <p:spPr>
          <a:xfrm>
            <a:off x="0" y="2925064"/>
            <a:ext cx="121920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FD91CAC-FA3D-4B4F-BE5A-B8E89FF1A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22203"/>
              </p:ext>
            </p:extLst>
          </p:nvPr>
        </p:nvGraphicFramePr>
        <p:xfrm>
          <a:off x="-2" y="2925056"/>
          <a:ext cx="12192003" cy="39952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9137">
                  <a:extLst>
                    <a:ext uri="{9D8B030D-6E8A-4147-A177-3AD203B41FA5}">
                      <a16:colId xmlns:a16="http://schemas.microsoft.com/office/drawing/2014/main" val="3980846391"/>
                    </a:ext>
                  </a:extLst>
                </a:gridCol>
                <a:gridCol w="1491838">
                  <a:extLst>
                    <a:ext uri="{9D8B030D-6E8A-4147-A177-3AD203B41FA5}">
                      <a16:colId xmlns:a16="http://schemas.microsoft.com/office/drawing/2014/main" val="2149204726"/>
                    </a:ext>
                  </a:extLst>
                </a:gridCol>
                <a:gridCol w="1491838">
                  <a:extLst>
                    <a:ext uri="{9D8B030D-6E8A-4147-A177-3AD203B41FA5}">
                      <a16:colId xmlns:a16="http://schemas.microsoft.com/office/drawing/2014/main" val="3544266747"/>
                    </a:ext>
                  </a:extLst>
                </a:gridCol>
                <a:gridCol w="1491838">
                  <a:extLst>
                    <a:ext uri="{9D8B030D-6E8A-4147-A177-3AD203B41FA5}">
                      <a16:colId xmlns:a16="http://schemas.microsoft.com/office/drawing/2014/main" val="372927191"/>
                    </a:ext>
                  </a:extLst>
                </a:gridCol>
                <a:gridCol w="1491838">
                  <a:extLst>
                    <a:ext uri="{9D8B030D-6E8A-4147-A177-3AD203B41FA5}">
                      <a16:colId xmlns:a16="http://schemas.microsoft.com/office/drawing/2014/main" val="2497484008"/>
                    </a:ext>
                  </a:extLst>
                </a:gridCol>
                <a:gridCol w="1491838">
                  <a:extLst>
                    <a:ext uri="{9D8B030D-6E8A-4147-A177-3AD203B41FA5}">
                      <a16:colId xmlns:a16="http://schemas.microsoft.com/office/drawing/2014/main" val="647435844"/>
                    </a:ext>
                  </a:extLst>
                </a:gridCol>
                <a:gridCol w="1491838">
                  <a:extLst>
                    <a:ext uri="{9D8B030D-6E8A-4147-A177-3AD203B41FA5}">
                      <a16:colId xmlns:a16="http://schemas.microsoft.com/office/drawing/2014/main" val="996356045"/>
                    </a:ext>
                  </a:extLst>
                </a:gridCol>
                <a:gridCol w="1491838">
                  <a:extLst>
                    <a:ext uri="{9D8B030D-6E8A-4147-A177-3AD203B41FA5}">
                      <a16:colId xmlns:a16="http://schemas.microsoft.com/office/drawing/2014/main" val="134187261"/>
                    </a:ext>
                  </a:extLst>
                </a:gridCol>
              </a:tblGrid>
              <a:tr h="3211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Параллели (часа в год)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98149"/>
                  </a:ext>
                </a:extLst>
              </a:tr>
              <a:tr h="321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 классы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 классы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 классы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 классы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 классы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 классы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 классы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934810"/>
                  </a:ext>
                </a:extLst>
              </a:tr>
              <a:tr h="65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2018/2019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 (</a:t>
                      </a:r>
                      <a:r>
                        <a:rPr lang="ru-RU" sz="1800" dirty="0" err="1">
                          <a:effectLst/>
                        </a:rPr>
                        <a:t>соц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эконом.)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248604"/>
                  </a:ext>
                </a:extLst>
              </a:tr>
              <a:tr h="65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2019/2020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959282"/>
                  </a:ext>
                </a:extLst>
              </a:tr>
              <a:tr h="65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2020/2021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33097"/>
                  </a:ext>
                </a:extLst>
              </a:tr>
              <a:tr h="65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2021/2022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77592"/>
                  </a:ext>
                </a:extLst>
              </a:tr>
              <a:tr h="65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2022/2023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2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392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11941</TotalTime>
  <Words>1093</Words>
  <Application>Microsoft Office PowerPoint</Application>
  <PresentationFormat>Широкоэкранный</PresentationFormat>
  <Paragraphs>338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Реализация Программы всеобщего предпринимательского образования  в целях развития предпринимательских компетенций у школьников и студентов, обучающихся в образовательных организациях Ульяновской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</dc:title>
  <dc:creator>Ден</dc:creator>
  <cp:lastModifiedBy>user</cp:lastModifiedBy>
  <cp:revision>324</cp:revision>
  <dcterms:created xsi:type="dcterms:W3CDTF">2018-04-13T08:22:32Z</dcterms:created>
  <dcterms:modified xsi:type="dcterms:W3CDTF">2018-10-17T09:27:24Z</dcterms:modified>
</cp:coreProperties>
</file>