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257" r:id="rId2"/>
    <p:sldId id="282" r:id="rId3"/>
    <p:sldId id="283" r:id="rId4"/>
    <p:sldId id="277" r:id="rId5"/>
    <p:sldId id="270" r:id="rId6"/>
  </p:sldIdLst>
  <p:sldSz cx="10691813" cy="7559675"/>
  <p:notesSz cx="6797675" cy="9926638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7DEA"/>
    <a:srgbClr val="2393F9"/>
    <a:srgbClr val="E9E9E9"/>
    <a:srgbClr val="26218F"/>
    <a:srgbClr val="F7B85B"/>
    <a:srgbClr val="0B3DBB"/>
    <a:srgbClr val="ED7D31"/>
    <a:srgbClr val="B2D729"/>
    <a:srgbClr val="FFFFFF"/>
    <a:srgbClr val="5663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704" autoAdjust="0"/>
    <p:restoredTop sz="94660"/>
  </p:normalViewPr>
  <p:slideViewPr>
    <p:cSldViewPr>
      <p:cViewPr>
        <p:scale>
          <a:sx n="85" d="100"/>
          <a:sy n="85" d="100"/>
        </p:scale>
        <p:origin x="-384" y="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439425" cy="614394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612E8-CF91-4FDB-9E17-AD84E025A068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0C6A4-6FDC-401C-A008-08477100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6977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34EE1-10EC-491E-9BAC-A52AAEDEA0B1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6C689-1779-4D7A-992D-A7E352A1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0404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C689-1779-4D7A-992D-A7E352A187F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47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E20D97-5BC0-4099-A19D-9DAAC2BC0423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40049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43841E-6CE8-4F37-BB73-BE53C595BB00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43841E-6CE8-4F37-BB73-BE53C595BB00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835A-99B7-4279-AD6B-3A257B4C0941}" type="datetime1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47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F69E-24DC-4490-ABE0-3967812256EA}" type="datetime1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15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D407-9629-4C0F-8EF1-F2E6B8BCFE90}" type="datetime1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72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4591" y="1763925"/>
            <a:ext cx="9622632" cy="498903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8EC9-4249-47FC-9B86-7C0A31995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9C64-4668-4644-AB43-F60009F0049C}" type="datetime1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73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C071-B4DC-436E-A131-E9789B57D586}" type="datetime1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68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C9A3-08B0-4316-AEEF-571A67831540}" type="datetime1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74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F280-28A0-461E-BA95-D93B9638C20A}" type="datetime1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48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6911-9611-43CA-955F-C5211585DE1B}" type="datetime1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02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1D99-6CFC-4F37-B527-C0514FF0F6EF}" type="datetime1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43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2B0-D998-4253-B0E8-D3F1EFF8ABBB}" type="datetime1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43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96CF-1376-464E-8FE4-4075AC793F92}" type="datetime1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8DCC-7141-4767-8E99-BE783604E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29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B9B-D91B-4AF1-AE27-8B037DE3554B}" type="datetime1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8DCC-7141-4767-8E99-BE783604E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84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989" y="2399860"/>
            <a:ext cx="10079832" cy="1709999"/>
          </a:xfrm>
        </p:spPr>
        <p:txBody>
          <a:bodyPr>
            <a:noAutofit/>
          </a:bodyPr>
          <a:lstStyle/>
          <a:p>
            <a:pPr marL="0" indent="0" algn="ctr" defTabSz="1300480">
              <a:buNone/>
              <a:defRPr/>
            </a:pPr>
            <a:r>
              <a:rPr lang="ru-RU" sz="3600" b="1" kern="0" dirty="0" smtClean="0">
                <a:solidFill>
                  <a:srgbClr val="FFFFFF"/>
                </a:solidFill>
                <a:latin typeface="Core Sans D 45 Medium" panose="020B0603030302020204" pitchFamily="34" charset="-52"/>
                <a:cs typeface="Times New Roman" pitchFamily="18" charset="0"/>
                <a:sym typeface="Arial"/>
              </a:rPr>
              <a:t>Об инновационных формах и методах работы по профессиональному самоопределению абитуриентов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990" y="6572747"/>
            <a:ext cx="10259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e Sans D 25 Light"/>
                <a:ea typeface="Arial" charset="0"/>
                <a:cs typeface="Arial" pitchFamily="34" charset="0"/>
              </a:rPr>
              <a:t>Расширение образовательных возможностей и профессиональных горизонтов учащихся </a:t>
            </a:r>
            <a:endParaRPr lang="ru-RU" sz="2100" dirty="0">
              <a:solidFill>
                <a:srgbClr val="FFFFFF"/>
              </a:solidFill>
              <a:latin typeface="Core Sans D 47 Cn Medium" panose="020B0606030302020204" pitchFamily="34" charset="-52"/>
            </a:endParaRPr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1" y="-1"/>
            <a:ext cx="10691812" cy="1259880"/>
          </a:xfrm>
          <a:solidFill>
            <a:srgbClr val="0B3DBB"/>
          </a:solidFill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dirty="0" smtClean="0">
                <a:ln w="11430"/>
                <a:solidFill>
                  <a:srgbClr val="FFFFFF"/>
                </a:solidFill>
                <a:latin typeface="Core Sans D 25 Light"/>
              </a:rPr>
              <a:t>	</a:t>
            </a:r>
            <a:r>
              <a:rPr lang="ru-RU" sz="2400" dirty="0" smtClean="0">
                <a:ln w="11430"/>
                <a:solidFill>
                  <a:schemeClr val="bg1"/>
                </a:solidFill>
                <a:latin typeface="Core Sans D 25 Light"/>
              </a:rPr>
              <a:t>Ульяновский государственный университет </a:t>
            </a:r>
            <a:endParaRPr lang="ru-RU" sz="2400" dirty="0">
              <a:ln w="11430"/>
              <a:solidFill>
                <a:schemeClr val="bg1"/>
              </a:solidFill>
              <a:latin typeface="Core Sans D 25 Ligh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989" y="299895"/>
            <a:ext cx="599990" cy="53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1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" y="0"/>
            <a:ext cx="10691812" cy="842944"/>
          </a:xfrm>
          <a:solidFill>
            <a:srgbClr val="0B3DBB"/>
          </a:solidFill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dirty="0" smtClean="0">
                <a:ln w="11430"/>
                <a:solidFill>
                  <a:srgbClr val="FFFFFF"/>
                </a:solidFill>
                <a:latin typeface="Core Sans D 25 Light"/>
              </a:rPr>
              <a:t>	</a:t>
            </a:r>
            <a:r>
              <a:rPr lang="ru-RU" sz="2400" dirty="0" smtClean="0">
                <a:ln w="11430"/>
                <a:solidFill>
                  <a:schemeClr val="bg1"/>
                </a:solidFill>
                <a:latin typeface="Core Sans D 25 Light"/>
              </a:rPr>
              <a:t>Ульяновский государственный университет </a:t>
            </a:r>
            <a:endParaRPr lang="ru-RU" sz="2400" dirty="0">
              <a:ln w="11430"/>
              <a:solidFill>
                <a:schemeClr val="bg1"/>
              </a:solidFill>
              <a:latin typeface="Core Sans D 25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99885"/>
            <a:ext cx="10691813" cy="382305"/>
          </a:xfrm>
          <a:prstGeom prst="rect">
            <a:avLst/>
          </a:prstGeom>
          <a:noFill/>
        </p:spPr>
        <p:txBody>
          <a:bodyPr wrap="square" lIns="104287" tIns="52144" rIns="104287" bIns="5214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e Sans D 25 Light"/>
                <a:ea typeface="Arial" charset="0"/>
                <a:cs typeface="Arial" pitchFamily="34" charset="0"/>
              </a:rPr>
              <a:t>Расширение образовательных возможностей и профессиональных горизонтов учащихся </a:t>
            </a:r>
            <a:endParaRPr lang="ru-RU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e Sans D 25 Light"/>
              <a:ea typeface="Arial" charset="0"/>
              <a:cs typeface="Arial" pitchFamily="34" charset="0"/>
            </a:endParaRPr>
          </a:p>
        </p:txBody>
      </p:sp>
      <p:sp>
        <p:nvSpPr>
          <p:cNvPr id="4101" name="Овал 5"/>
          <p:cNvSpPr>
            <a:spLocks noChangeArrowheads="1"/>
          </p:cNvSpPr>
          <p:nvPr/>
        </p:nvSpPr>
        <p:spPr bwMode="auto">
          <a:xfrm>
            <a:off x="4419655" y="3620596"/>
            <a:ext cx="1347614" cy="1191698"/>
          </a:xfrm>
          <a:prstGeom prst="ellipse">
            <a:avLst/>
          </a:prstGeom>
          <a:noFill/>
          <a:ln w="57150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>
              <a:defRPr/>
            </a:pPr>
            <a:r>
              <a:rPr lang="ru-RU" sz="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e Sans D 25 Light"/>
                <a:ea typeface="Arial" charset="0"/>
                <a:cs typeface="Arial" pitchFamily="34" charset="0"/>
              </a:rPr>
              <a:t>Создание образовательной среды для привлечения талантов</a:t>
            </a:r>
          </a:p>
        </p:txBody>
      </p:sp>
      <p:sp>
        <p:nvSpPr>
          <p:cNvPr id="2056" name="Прямоугольник 6"/>
          <p:cNvSpPr>
            <a:spLocks noChangeArrowheads="1"/>
          </p:cNvSpPr>
          <p:nvPr/>
        </p:nvSpPr>
        <p:spPr bwMode="auto">
          <a:xfrm>
            <a:off x="4083678" y="2999850"/>
            <a:ext cx="2019565" cy="265510"/>
          </a:xfrm>
          <a:prstGeom prst="rect">
            <a:avLst/>
          </a:prstGeom>
          <a:solidFill>
            <a:srgbClr val="067DEA"/>
          </a:solidFill>
          <a:ln w="28575" algn="ctr">
            <a:solidFill>
              <a:srgbClr val="26218F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400" b="1" dirty="0" err="1">
                <a:solidFill>
                  <a:schemeClr val="bg1"/>
                </a:solidFill>
                <a:latin typeface="Core Sans D 25 Light"/>
              </a:rPr>
              <a:t>Университарий</a:t>
            </a:r>
            <a:endParaRPr lang="ru-RU" sz="1400" b="1" dirty="0">
              <a:solidFill>
                <a:schemeClr val="bg1"/>
              </a:solidFill>
              <a:latin typeface="Core Sans D 25 Light"/>
            </a:endParaRPr>
          </a:p>
        </p:txBody>
      </p:sp>
      <p:sp>
        <p:nvSpPr>
          <p:cNvPr id="2057" name="Скругленный прямоугольник 8"/>
          <p:cNvSpPr>
            <a:spLocks noChangeArrowheads="1"/>
          </p:cNvSpPr>
          <p:nvPr/>
        </p:nvSpPr>
        <p:spPr bwMode="auto">
          <a:xfrm>
            <a:off x="7703303" y="2827879"/>
            <a:ext cx="2093813" cy="722719"/>
          </a:xfrm>
          <a:prstGeom prst="roundRect">
            <a:avLst>
              <a:gd name="adj" fmla="val 16667"/>
            </a:avLst>
          </a:prstGeom>
          <a:solidFill>
            <a:srgbClr val="067D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ore Sans D 25 Light"/>
              </a:rPr>
              <a:t>Физика, математика, информатика</a:t>
            </a:r>
            <a:r>
              <a:rPr lang="ru-RU" sz="1100" b="1" dirty="0" smtClean="0">
                <a:solidFill>
                  <a:schemeClr val="bg1"/>
                </a:solidFill>
                <a:latin typeface="Core Sans D 25 Light"/>
              </a:rPr>
              <a:t>,</a:t>
            </a:r>
            <a:endParaRPr lang="ru-RU" sz="1100" b="1" dirty="0">
              <a:solidFill>
                <a:schemeClr val="bg1"/>
              </a:solidFill>
              <a:latin typeface="Core Sans D 25 Light"/>
            </a:endParaRPr>
          </a:p>
        </p:txBody>
      </p:sp>
      <p:sp>
        <p:nvSpPr>
          <p:cNvPr id="2058" name="Прямоугольник 9"/>
          <p:cNvSpPr>
            <a:spLocks noChangeArrowheads="1"/>
          </p:cNvSpPr>
          <p:nvPr/>
        </p:nvSpPr>
        <p:spPr bwMode="auto">
          <a:xfrm>
            <a:off x="2736065" y="3858585"/>
            <a:ext cx="1347614" cy="941235"/>
          </a:xfrm>
          <a:prstGeom prst="rect">
            <a:avLst/>
          </a:prstGeom>
          <a:noFill/>
          <a:ln w="952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25 Light"/>
              </a:rPr>
              <a:t>Программы работы с </a:t>
            </a:r>
            <a:r>
              <a:rPr lang="ru-RU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25 Light"/>
              </a:rPr>
              <a:t>профильнымим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25 Light"/>
              </a:rPr>
              <a:t> классами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Core Sans D 25 Light"/>
            </a:endParaRPr>
          </a:p>
        </p:txBody>
      </p:sp>
      <p:sp>
        <p:nvSpPr>
          <p:cNvPr id="2059" name="Скругленный прямоугольник 10"/>
          <p:cNvSpPr>
            <a:spLocks noChangeArrowheads="1"/>
          </p:cNvSpPr>
          <p:nvPr/>
        </p:nvSpPr>
        <p:spPr bwMode="auto">
          <a:xfrm>
            <a:off x="365989" y="2759854"/>
            <a:ext cx="2019565" cy="53196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Лицеи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11,20,40, гимназии 33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, 34, школы 6,69,72,74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Core Sans D 17 Cn Thin"/>
            </a:endParaRPr>
          </a:p>
        </p:txBody>
      </p:sp>
      <p:sp>
        <p:nvSpPr>
          <p:cNvPr id="2060" name="Прямоугольник 15"/>
          <p:cNvSpPr>
            <a:spLocks noChangeArrowheads="1"/>
          </p:cNvSpPr>
          <p:nvPr/>
        </p:nvSpPr>
        <p:spPr bwMode="auto">
          <a:xfrm>
            <a:off x="8765849" y="6479792"/>
            <a:ext cx="1433000" cy="237990"/>
          </a:xfrm>
          <a:prstGeom prst="rect">
            <a:avLst/>
          </a:prstGeom>
          <a:noFill/>
          <a:ln w="952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2017 г.</a:t>
            </a:r>
          </a:p>
        </p:txBody>
      </p:sp>
      <p:sp>
        <p:nvSpPr>
          <p:cNvPr id="2061" name="Прямоугольник 16"/>
          <p:cNvSpPr>
            <a:spLocks noChangeArrowheads="1"/>
          </p:cNvSpPr>
          <p:nvPr/>
        </p:nvSpPr>
        <p:spPr bwMode="auto">
          <a:xfrm>
            <a:off x="8763204" y="6716211"/>
            <a:ext cx="1433000" cy="237990"/>
          </a:xfrm>
          <a:prstGeom prst="rect">
            <a:avLst/>
          </a:prstGeom>
          <a:noFill/>
          <a:ln w="952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2017 г.</a:t>
            </a:r>
          </a:p>
        </p:txBody>
      </p:sp>
      <p:sp>
        <p:nvSpPr>
          <p:cNvPr id="2062" name="Прямоугольник 17"/>
          <p:cNvSpPr>
            <a:spLocks noChangeArrowheads="1"/>
          </p:cNvSpPr>
          <p:nvPr/>
        </p:nvSpPr>
        <p:spPr bwMode="auto">
          <a:xfrm>
            <a:off x="7922337" y="6723211"/>
            <a:ext cx="840867" cy="237990"/>
          </a:xfrm>
          <a:prstGeom prst="rect">
            <a:avLst/>
          </a:prstGeom>
          <a:solidFill>
            <a:srgbClr val="067D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 sz="1100" dirty="0"/>
          </a:p>
        </p:txBody>
      </p:sp>
      <p:sp>
        <p:nvSpPr>
          <p:cNvPr id="2063" name="Прямоугольник 18"/>
          <p:cNvSpPr>
            <a:spLocks noChangeArrowheads="1"/>
          </p:cNvSpPr>
          <p:nvPr/>
        </p:nvSpPr>
        <p:spPr bwMode="auto">
          <a:xfrm>
            <a:off x="7925863" y="6479792"/>
            <a:ext cx="840866" cy="237990"/>
          </a:xfrm>
          <a:prstGeom prst="rect">
            <a:avLst/>
          </a:prstGeom>
          <a:noFill/>
          <a:ln w="952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 sz="1100" dirty="0"/>
          </a:p>
        </p:txBody>
      </p:sp>
      <p:sp>
        <p:nvSpPr>
          <p:cNvPr id="2064" name="Прямоугольник 19"/>
          <p:cNvSpPr>
            <a:spLocks noChangeArrowheads="1"/>
          </p:cNvSpPr>
          <p:nvPr/>
        </p:nvSpPr>
        <p:spPr bwMode="auto">
          <a:xfrm>
            <a:off x="5429437" y="5207776"/>
            <a:ext cx="1347614" cy="715720"/>
          </a:xfrm>
          <a:prstGeom prst="rect">
            <a:avLst/>
          </a:prstGeom>
          <a:noFill/>
          <a:ln w="952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e Sans D 25 Light"/>
              </a:rPr>
              <a:t>Довузовская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25 Light"/>
              </a:rPr>
              <a:t> подготовка</a:t>
            </a:r>
          </a:p>
        </p:txBody>
      </p:sp>
      <p:sp>
        <p:nvSpPr>
          <p:cNvPr id="2065" name="Прямоугольник 20"/>
          <p:cNvSpPr>
            <a:spLocks noChangeArrowheads="1"/>
          </p:cNvSpPr>
          <p:nvPr/>
        </p:nvSpPr>
        <p:spPr bwMode="auto">
          <a:xfrm>
            <a:off x="3072041" y="5214776"/>
            <a:ext cx="1570360" cy="713969"/>
          </a:xfrm>
          <a:prstGeom prst="rect">
            <a:avLst/>
          </a:prstGeom>
          <a:noFill/>
          <a:ln w="952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25 Light"/>
              </a:rPr>
              <a:t>Развитие кружковой работы</a:t>
            </a:r>
          </a:p>
        </p:txBody>
      </p:sp>
      <p:sp>
        <p:nvSpPr>
          <p:cNvPr id="2066" name="Прямоугольник 20"/>
          <p:cNvSpPr>
            <a:spLocks noChangeArrowheads="1"/>
          </p:cNvSpPr>
          <p:nvPr/>
        </p:nvSpPr>
        <p:spPr bwMode="auto">
          <a:xfrm>
            <a:off x="6103244" y="3858585"/>
            <a:ext cx="1347614" cy="713969"/>
          </a:xfrm>
          <a:prstGeom prst="rect">
            <a:avLst/>
          </a:prstGeom>
          <a:solidFill>
            <a:srgbClr val="067D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ore Sans D 25 Light"/>
              </a:rPr>
              <a:t>Курсы для талантливых школьников</a:t>
            </a:r>
            <a:endParaRPr lang="ru-RU" sz="1200" b="1" dirty="0">
              <a:solidFill>
                <a:schemeClr val="bg1"/>
              </a:solidFill>
              <a:latin typeface="Core Sans D 25 Light"/>
            </a:endParaRPr>
          </a:p>
        </p:txBody>
      </p:sp>
      <p:sp>
        <p:nvSpPr>
          <p:cNvPr id="2067" name="Стрелка вправо 2"/>
          <p:cNvSpPr>
            <a:spLocks noChangeArrowheads="1"/>
          </p:cNvSpPr>
          <p:nvPr/>
        </p:nvSpPr>
        <p:spPr bwMode="auto">
          <a:xfrm>
            <a:off x="5767269" y="4215570"/>
            <a:ext cx="335975" cy="120744"/>
          </a:xfrm>
          <a:prstGeom prst="rightArrow">
            <a:avLst>
              <a:gd name="adj1" fmla="val 50000"/>
              <a:gd name="adj2" fmla="val 49889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68" name="Стрелка вверх 3"/>
          <p:cNvSpPr>
            <a:spLocks noChangeArrowheads="1"/>
          </p:cNvSpPr>
          <p:nvPr/>
        </p:nvSpPr>
        <p:spPr bwMode="auto">
          <a:xfrm flipH="1">
            <a:off x="4993225" y="3265360"/>
            <a:ext cx="200471" cy="355235"/>
          </a:xfrm>
          <a:prstGeom prst="upArrow">
            <a:avLst>
              <a:gd name="adj1" fmla="val 50000"/>
              <a:gd name="adj2" fmla="val 50324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69" name="Стрелка влево 4"/>
          <p:cNvSpPr>
            <a:spLocks noChangeArrowheads="1"/>
          </p:cNvSpPr>
          <p:nvPr/>
        </p:nvSpPr>
        <p:spPr bwMode="auto">
          <a:xfrm flipV="1">
            <a:off x="4083679" y="4096574"/>
            <a:ext cx="335976" cy="118995"/>
          </a:xfrm>
          <a:prstGeom prst="leftArrow">
            <a:avLst>
              <a:gd name="adj1" fmla="val 50000"/>
              <a:gd name="adj2" fmla="val 49428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70" name="Стрелка вниз 5"/>
          <p:cNvSpPr>
            <a:spLocks noChangeArrowheads="1"/>
          </p:cNvSpPr>
          <p:nvPr/>
        </p:nvSpPr>
        <p:spPr bwMode="auto">
          <a:xfrm>
            <a:off x="4565919" y="4679822"/>
            <a:ext cx="119998" cy="527954"/>
          </a:xfrm>
          <a:prstGeom prst="downArrow">
            <a:avLst>
              <a:gd name="adj1" fmla="val 50000"/>
              <a:gd name="adj2" fmla="val 50050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71" name="Стрелка вниз 24"/>
          <p:cNvSpPr>
            <a:spLocks noChangeArrowheads="1"/>
          </p:cNvSpPr>
          <p:nvPr/>
        </p:nvSpPr>
        <p:spPr bwMode="auto">
          <a:xfrm>
            <a:off x="5405905" y="4739821"/>
            <a:ext cx="119999" cy="471456"/>
          </a:xfrm>
          <a:prstGeom prst="downArrow">
            <a:avLst>
              <a:gd name="adj1" fmla="val 50000"/>
              <a:gd name="adj2" fmla="val 49661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08739"/>
              </p:ext>
            </p:extLst>
          </p:nvPr>
        </p:nvGraphicFramePr>
        <p:xfrm>
          <a:off x="365989" y="1379877"/>
          <a:ext cx="9923339" cy="119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281"/>
                <a:gridCol w="522281"/>
                <a:gridCol w="522281"/>
                <a:gridCol w="522281"/>
                <a:gridCol w="522281"/>
                <a:gridCol w="522281"/>
                <a:gridCol w="522281"/>
                <a:gridCol w="522281"/>
                <a:gridCol w="522281"/>
                <a:gridCol w="519384"/>
                <a:gridCol w="525178"/>
                <a:gridCol w="522281"/>
                <a:gridCol w="522281"/>
                <a:gridCol w="522281"/>
                <a:gridCol w="522281"/>
                <a:gridCol w="522281"/>
                <a:gridCol w="522281"/>
                <a:gridCol w="522281"/>
                <a:gridCol w="522281"/>
              </a:tblGrid>
              <a:tr h="11906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e Sans D 17 Cn Thin"/>
                          <a:ea typeface="+mn-ea"/>
                          <a:cs typeface="Tunga" pitchFamily="34" charset="0"/>
                        </a:rPr>
                        <a:t>Молодежная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800" b="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e Sans D 17 Cn Thin"/>
                          <a:ea typeface="+mn-ea"/>
                          <a:cs typeface="Tunga" pitchFamily="34" charset="0"/>
                        </a:rPr>
                        <a:t>фин</a:t>
                      </a:r>
                      <a:r>
                        <a:rPr lang="ru-RU" sz="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e Sans D 17 Cn Thin"/>
                          <a:ea typeface="+mn-ea"/>
                          <a:cs typeface="Tunga" pitchFamily="34" charset="0"/>
                        </a:rPr>
                        <a:t>-экономическая академия</a:t>
                      </a:r>
                      <a:endParaRPr lang="ru-RU" sz="8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e Sans D 17 Cn Thin"/>
                        <a:ea typeface="+mn-ea"/>
                        <a:cs typeface="Tunga" pitchFamily="34" charset="0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b="0" kern="1200" dirty="0" smtClean="0">
                          <a:solidFill>
                            <a:schemeClr val="bg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Молодежная медицинская академия</a:t>
                      </a:r>
                      <a:endParaRPr lang="ru-RU" sz="900" b="0" kern="1200" dirty="0">
                        <a:solidFill>
                          <a:schemeClr val="bg1"/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7D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bg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Школа юного эколога</a:t>
                      </a:r>
                      <a:endParaRPr lang="ru-RU" sz="900" b="0" kern="1200" dirty="0">
                        <a:solidFill>
                          <a:schemeClr val="bg1"/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7D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Молодежная академия здорового образа жизни</a:t>
                      </a:r>
                      <a:endParaRPr lang="ru-RU" sz="8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b="0" kern="1200" dirty="0" smtClean="0">
                          <a:solidFill>
                            <a:schemeClr val="bg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Молодежная лингвистическая академия</a:t>
                      </a:r>
                      <a:endParaRPr lang="ru-RU" sz="800" b="0" kern="1200" dirty="0">
                        <a:solidFill>
                          <a:schemeClr val="bg1"/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7D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Малый мехмат</a:t>
                      </a:r>
                      <a:endParaRPr lang="ru-RU" sz="9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b="0" kern="1200" dirty="0" smtClean="0">
                          <a:solidFill>
                            <a:schemeClr val="bg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Молодежная академия ИТ</a:t>
                      </a:r>
                      <a:endParaRPr lang="ru-RU" sz="800" b="0" kern="1200" dirty="0">
                        <a:solidFill>
                          <a:schemeClr val="bg1"/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7D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bg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Школа 3</a:t>
                      </a:r>
                      <a:r>
                        <a:rPr lang="en-US" sz="900" b="0" kern="1200" dirty="0" smtClean="0">
                          <a:solidFill>
                            <a:schemeClr val="bg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900" b="0" kern="1200" dirty="0" smtClean="0">
                          <a:solidFill>
                            <a:schemeClr val="bg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 моделирования</a:t>
                      </a:r>
                      <a:endParaRPr lang="ru-RU" sz="900" b="0" kern="1200" dirty="0">
                        <a:solidFill>
                          <a:schemeClr val="bg1"/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7D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Малый физтех</a:t>
                      </a:r>
                      <a:endParaRPr lang="ru-RU" sz="9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Молодежная правовая академия</a:t>
                      </a:r>
                      <a:endParaRPr lang="ru-RU" sz="9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Школа юного психолога</a:t>
                      </a:r>
                      <a:endParaRPr lang="ru-RU" sz="9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Солярис</a:t>
                      </a:r>
                      <a:endParaRPr lang="ru-RU" sz="12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bg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Детский инженерный центр</a:t>
                      </a:r>
                      <a:endParaRPr lang="ru-RU" sz="900" b="0" kern="1200" dirty="0">
                        <a:solidFill>
                          <a:schemeClr val="bg1"/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7D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bg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Молодежная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bg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авто-академия</a:t>
                      </a:r>
                      <a:endParaRPr lang="ru-RU" sz="900" b="0" kern="1200" dirty="0">
                        <a:solidFill>
                          <a:schemeClr val="bg1"/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7D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Центр Интеллектуальной информатики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Распределенный центр робототехники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Школа юного  дипломата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Инженерная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 школа «Звезда»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bg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Молодежная</a:t>
                      </a:r>
                      <a:r>
                        <a:rPr lang="ru-RU" sz="900" b="0" kern="1200" baseline="0" dirty="0" smtClean="0">
                          <a:solidFill>
                            <a:schemeClr val="bg1"/>
                          </a:solidFill>
                          <a:latin typeface="Core Sans D 17 Cn Thin"/>
                          <a:ea typeface="+mn-ea"/>
                          <a:cs typeface="+mn-cs"/>
                        </a:rPr>
                        <a:t> гуманитарная академия</a:t>
                      </a:r>
                      <a:endParaRPr lang="ru-RU" sz="900" b="0" kern="1200" dirty="0">
                        <a:solidFill>
                          <a:schemeClr val="bg1"/>
                        </a:solidFill>
                        <a:latin typeface="Core Sans D 17 Cn Thin"/>
                        <a:ea typeface="+mn-ea"/>
                        <a:cs typeface="+mn-cs"/>
                      </a:endParaRPr>
                    </a:p>
                  </a:txBody>
                  <a:tcPr marL="106918" marR="106918" marT="50398" marB="50398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7DEA"/>
                    </a:solidFill>
                  </a:tcPr>
                </a:tc>
              </a:tr>
            </a:tbl>
          </a:graphicData>
        </a:graphic>
      </p:graphicFrame>
      <p:sp>
        <p:nvSpPr>
          <p:cNvPr id="2073" name="Стрелка вверх 26"/>
          <p:cNvSpPr>
            <a:spLocks noChangeArrowheads="1"/>
          </p:cNvSpPr>
          <p:nvPr/>
        </p:nvSpPr>
        <p:spPr bwMode="auto">
          <a:xfrm flipH="1">
            <a:off x="4985911" y="2579857"/>
            <a:ext cx="179996" cy="419993"/>
          </a:xfrm>
          <a:prstGeom prst="upArrow">
            <a:avLst>
              <a:gd name="adj1" fmla="val 50000"/>
              <a:gd name="adj2" fmla="val 49862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74" name="Прямоугольник 16"/>
          <p:cNvSpPr>
            <a:spLocks noChangeArrowheads="1"/>
          </p:cNvSpPr>
          <p:nvPr/>
        </p:nvSpPr>
        <p:spPr bwMode="auto">
          <a:xfrm>
            <a:off x="8768772" y="6945452"/>
            <a:ext cx="1433000" cy="246739"/>
          </a:xfrm>
          <a:prstGeom prst="rect">
            <a:avLst/>
          </a:prstGeom>
          <a:noFill/>
          <a:ln w="952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Планируется с 2018 г.</a:t>
            </a:r>
          </a:p>
        </p:txBody>
      </p:sp>
      <p:sp>
        <p:nvSpPr>
          <p:cNvPr id="2075" name="Прямоугольник 16"/>
          <p:cNvSpPr>
            <a:spLocks noChangeArrowheads="1"/>
          </p:cNvSpPr>
          <p:nvPr/>
        </p:nvSpPr>
        <p:spPr bwMode="auto">
          <a:xfrm>
            <a:off x="7926049" y="6969951"/>
            <a:ext cx="842723" cy="23799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 sz="1100" dirty="0"/>
          </a:p>
        </p:txBody>
      </p:sp>
      <p:sp>
        <p:nvSpPr>
          <p:cNvPr id="2076" name="Скругленный прямоугольник 8"/>
          <p:cNvSpPr>
            <a:spLocks noChangeArrowheads="1"/>
          </p:cNvSpPr>
          <p:nvPr/>
        </p:nvSpPr>
        <p:spPr bwMode="auto">
          <a:xfrm>
            <a:off x="7703303" y="3620596"/>
            <a:ext cx="2093813" cy="722718"/>
          </a:xfrm>
          <a:prstGeom prst="roundRect">
            <a:avLst>
              <a:gd name="adj" fmla="val 16667"/>
            </a:avLst>
          </a:prstGeom>
          <a:solidFill>
            <a:srgbClr val="067D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ore Sans D 17 Cn Thin"/>
              </a:rPr>
              <a:t>Курсы в </a:t>
            </a:r>
            <a:r>
              <a:rPr lang="ru-RU" sz="1200" b="1" dirty="0" smtClean="0">
                <a:solidFill>
                  <a:schemeClr val="bg1"/>
                </a:solidFill>
              </a:rPr>
              <a:t>р.п.Новоспасское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077" name="Скругленный прямоугольник 8"/>
          <p:cNvSpPr>
            <a:spLocks noChangeArrowheads="1"/>
          </p:cNvSpPr>
          <p:nvPr/>
        </p:nvSpPr>
        <p:spPr bwMode="auto">
          <a:xfrm>
            <a:off x="7703303" y="4415061"/>
            <a:ext cx="2093813" cy="72271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200" b="1" dirty="0" smtClean="0">
                <a:latin typeface="Core Sans D 17 Cn Thin"/>
              </a:rPr>
              <a:t>Курсы в </a:t>
            </a:r>
            <a:r>
              <a:rPr lang="ru-RU" sz="1200" b="1" dirty="0" smtClean="0">
                <a:latin typeface="Core Sans D 25 Light"/>
              </a:rPr>
              <a:t>г.Инза, Кузоватово, Сенгилей </a:t>
            </a:r>
            <a:endParaRPr lang="ru-RU" sz="1200" b="1" dirty="0">
              <a:latin typeface="Core Sans D 25 Light"/>
            </a:endParaRPr>
          </a:p>
        </p:txBody>
      </p:sp>
      <p:sp>
        <p:nvSpPr>
          <p:cNvPr id="2078" name="Стрелка вправо 2"/>
          <p:cNvSpPr>
            <a:spLocks noChangeArrowheads="1"/>
          </p:cNvSpPr>
          <p:nvPr/>
        </p:nvSpPr>
        <p:spPr bwMode="auto">
          <a:xfrm rot="-2997540">
            <a:off x="7313132" y="3637902"/>
            <a:ext cx="507478" cy="98380"/>
          </a:xfrm>
          <a:prstGeom prst="rightArrow">
            <a:avLst>
              <a:gd name="adj1" fmla="val 50000"/>
              <a:gd name="adj2" fmla="val 49650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79" name="Стрелка вправо 2"/>
          <p:cNvSpPr>
            <a:spLocks noChangeArrowheads="1"/>
          </p:cNvSpPr>
          <p:nvPr/>
        </p:nvSpPr>
        <p:spPr bwMode="auto">
          <a:xfrm rot="3156007">
            <a:off x="6845241" y="4907440"/>
            <a:ext cx="1053455" cy="191191"/>
          </a:xfrm>
          <a:prstGeom prst="rightArrow">
            <a:avLst>
              <a:gd name="adj1" fmla="val 50000"/>
              <a:gd name="adj2" fmla="val 49842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80" name="Стрелка вправо 2"/>
          <p:cNvSpPr>
            <a:spLocks noChangeArrowheads="1"/>
          </p:cNvSpPr>
          <p:nvPr/>
        </p:nvSpPr>
        <p:spPr bwMode="auto">
          <a:xfrm>
            <a:off x="7445871" y="4019833"/>
            <a:ext cx="257432" cy="118739"/>
          </a:xfrm>
          <a:prstGeom prst="rightArrow">
            <a:avLst>
              <a:gd name="adj1" fmla="val 50000"/>
              <a:gd name="adj2" fmla="val 49889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81" name="Скругленный прямоугольник 8"/>
          <p:cNvSpPr>
            <a:spLocks noChangeArrowheads="1"/>
          </p:cNvSpPr>
          <p:nvPr/>
        </p:nvSpPr>
        <p:spPr bwMode="auto">
          <a:xfrm>
            <a:off x="7703303" y="5207778"/>
            <a:ext cx="2093813" cy="732024"/>
          </a:xfrm>
          <a:prstGeom prst="roundRect">
            <a:avLst>
              <a:gd name="adj" fmla="val 16667"/>
            </a:avLst>
          </a:prstGeom>
          <a:solidFill>
            <a:srgbClr val="067D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ore Sans D 17 Cn Thin"/>
              </a:rPr>
              <a:t>Региональный фонд поддержки талантов  </a:t>
            </a:r>
            <a:r>
              <a:rPr lang="ru-RU" sz="1200" b="1" dirty="0">
                <a:solidFill>
                  <a:schemeClr val="bg1"/>
                </a:solidFill>
                <a:latin typeface="Core Sans D 17 Cn Thin"/>
              </a:rPr>
              <a:t>«</a:t>
            </a:r>
            <a:r>
              <a:rPr lang="ru-RU" sz="1200" b="1" dirty="0" err="1" smtClean="0">
                <a:solidFill>
                  <a:schemeClr val="bg1"/>
                </a:solidFill>
                <a:latin typeface="Core Sans D 17 Cn Thin"/>
              </a:rPr>
              <a:t>ПотенциалПлюс</a:t>
            </a:r>
            <a:r>
              <a:rPr lang="ru-RU" sz="1200" b="1" dirty="0" smtClean="0">
                <a:solidFill>
                  <a:schemeClr val="bg1"/>
                </a:solidFill>
                <a:latin typeface="Core Sans D 17 Cn Thin"/>
              </a:rPr>
              <a:t>»</a:t>
            </a:r>
            <a:endParaRPr lang="ru-RU" sz="1200" b="1" dirty="0">
              <a:solidFill>
                <a:schemeClr val="bg1"/>
              </a:solidFill>
              <a:latin typeface="Core Sans D 17 Cn Thin"/>
            </a:endParaRPr>
          </a:p>
        </p:txBody>
      </p:sp>
      <p:sp>
        <p:nvSpPr>
          <p:cNvPr id="2082" name="Стрелка вправо 2"/>
          <p:cNvSpPr>
            <a:spLocks noChangeArrowheads="1"/>
          </p:cNvSpPr>
          <p:nvPr/>
        </p:nvSpPr>
        <p:spPr bwMode="auto">
          <a:xfrm rot="1342115">
            <a:off x="7443047" y="4547835"/>
            <a:ext cx="280780" cy="143976"/>
          </a:xfrm>
          <a:prstGeom prst="rightArrow">
            <a:avLst>
              <a:gd name="adj1" fmla="val 50000"/>
              <a:gd name="adj2" fmla="val 49889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84" name="Скругленный прямоугольник 10"/>
          <p:cNvSpPr>
            <a:spLocks noChangeArrowheads="1"/>
          </p:cNvSpPr>
          <p:nvPr/>
        </p:nvSpPr>
        <p:spPr bwMode="auto">
          <a:xfrm>
            <a:off x="365989" y="3419843"/>
            <a:ext cx="2019565" cy="2459959"/>
          </a:xfrm>
          <a:prstGeom prst="roundRect">
            <a:avLst>
              <a:gd name="adj" fmla="val 16667"/>
            </a:avLst>
          </a:prstGeom>
          <a:solidFill>
            <a:srgbClr val="067D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Core Sans D 17 Cn Thin"/>
              </a:rPr>
              <a:t>Создание условий для реализации индивидуальных траекторий старшеклассников через сопровождение проектно-исследовательской деятельности</a:t>
            </a:r>
          </a:p>
        </p:txBody>
      </p:sp>
      <p:sp>
        <p:nvSpPr>
          <p:cNvPr id="2087" name="Стрелка влево 4"/>
          <p:cNvSpPr>
            <a:spLocks noChangeArrowheads="1"/>
          </p:cNvSpPr>
          <p:nvPr/>
        </p:nvSpPr>
        <p:spPr bwMode="auto">
          <a:xfrm rot="2325450" flipV="1">
            <a:off x="2281187" y="3483987"/>
            <a:ext cx="927489" cy="119310"/>
          </a:xfrm>
          <a:prstGeom prst="leftArrow">
            <a:avLst>
              <a:gd name="adj1" fmla="val 50000"/>
              <a:gd name="adj2" fmla="val 49601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88" name="Стрелка влево 4"/>
          <p:cNvSpPr>
            <a:spLocks noChangeArrowheads="1"/>
          </p:cNvSpPr>
          <p:nvPr/>
        </p:nvSpPr>
        <p:spPr bwMode="auto">
          <a:xfrm flipV="1">
            <a:off x="2405955" y="4319828"/>
            <a:ext cx="335976" cy="118995"/>
          </a:xfrm>
          <a:prstGeom prst="leftArrow">
            <a:avLst>
              <a:gd name="adj1" fmla="val 50000"/>
              <a:gd name="adj2" fmla="val 49428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90" name="Скругленный прямоугольник 10"/>
          <p:cNvSpPr>
            <a:spLocks noChangeArrowheads="1"/>
          </p:cNvSpPr>
          <p:nvPr/>
        </p:nvSpPr>
        <p:spPr bwMode="auto">
          <a:xfrm>
            <a:off x="5839661" y="6236732"/>
            <a:ext cx="768474" cy="100095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Дистанционные курсы </a:t>
            </a:r>
          </a:p>
        </p:txBody>
      </p:sp>
      <p:sp>
        <p:nvSpPr>
          <p:cNvPr id="2091" name="Скругленный прямоугольник 10"/>
          <p:cNvSpPr>
            <a:spLocks noChangeArrowheads="1"/>
          </p:cNvSpPr>
          <p:nvPr/>
        </p:nvSpPr>
        <p:spPr bwMode="auto">
          <a:xfrm>
            <a:off x="4924546" y="6213984"/>
            <a:ext cx="842723" cy="1032456"/>
          </a:xfrm>
          <a:prstGeom prst="roundRect">
            <a:avLst>
              <a:gd name="adj" fmla="val 16667"/>
            </a:avLst>
          </a:prstGeom>
          <a:solidFill>
            <a:srgbClr val="067D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ore Sans D 17 Cn Thin"/>
              </a:rPr>
              <a:t>Курсы в </a:t>
            </a:r>
            <a:r>
              <a:rPr lang="ru-RU" sz="1100" b="1" dirty="0">
                <a:solidFill>
                  <a:schemeClr val="bg1"/>
                </a:solidFill>
                <a:latin typeface="Core Sans D 17 Cn Thin"/>
              </a:rPr>
              <a:t>Заволжском районе</a:t>
            </a:r>
          </a:p>
        </p:txBody>
      </p:sp>
      <p:sp>
        <p:nvSpPr>
          <p:cNvPr id="2092" name="Стрелка вниз 24"/>
          <p:cNvSpPr>
            <a:spLocks noChangeArrowheads="1"/>
          </p:cNvSpPr>
          <p:nvPr/>
        </p:nvSpPr>
        <p:spPr bwMode="auto">
          <a:xfrm>
            <a:off x="6103244" y="5914746"/>
            <a:ext cx="168916" cy="321986"/>
          </a:xfrm>
          <a:prstGeom prst="downArrow">
            <a:avLst>
              <a:gd name="adj1" fmla="val 50000"/>
              <a:gd name="adj2" fmla="val 49407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93" name="Стрелка вниз 24"/>
          <p:cNvSpPr>
            <a:spLocks noChangeArrowheads="1"/>
          </p:cNvSpPr>
          <p:nvPr/>
        </p:nvSpPr>
        <p:spPr bwMode="auto">
          <a:xfrm>
            <a:off x="5405905" y="5939801"/>
            <a:ext cx="172685" cy="276488"/>
          </a:xfrm>
          <a:prstGeom prst="downArrow">
            <a:avLst>
              <a:gd name="adj1" fmla="val 50000"/>
              <a:gd name="adj2" fmla="val 49580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94" name="Стрелка вниз 24"/>
          <p:cNvSpPr>
            <a:spLocks noChangeArrowheads="1"/>
          </p:cNvSpPr>
          <p:nvPr/>
        </p:nvSpPr>
        <p:spPr bwMode="auto">
          <a:xfrm>
            <a:off x="4489262" y="5923497"/>
            <a:ext cx="182839" cy="276488"/>
          </a:xfrm>
          <a:prstGeom prst="downArrow">
            <a:avLst>
              <a:gd name="adj1" fmla="val 50000"/>
              <a:gd name="adj2" fmla="val 49113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95" name="Скругленный прямоугольник 10"/>
          <p:cNvSpPr>
            <a:spLocks noChangeArrowheads="1"/>
          </p:cNvSpPr>
          <p:nvPr/>
        </p:nvSpPr>
        <p:spPr bwMode="auto">
          <a:xfrm>
            <a:off x="3237243" y="6199985"/>
            <a:ext cx="840867" cy="103070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100" b="1" dirty="0" err="1" smtClean="0">
                <a:latin typeface="Core Sans D 17 Cn Thin"/>
              </a:rPr>
              <a:t>Робо</a:t>
            </a:r>
            <a:endParaRPr lang="ru-RU" sz="1100" b="1" dirty="0" smtClean="0">
              <a:latin typeface="Core Sans D 17 Cn Thin"/>
            </a:endParaRPr>
          </a:p>
          <a:p>
            <a:pPr algn="ctr"/>
            <a:r>
              <a:rPr lang="ru-RU" sz="1100" b="1" dirty="0" err="1" smtClean="0">
                <a:latin typeface="Core Sans D 17 Cn Thin"/>
              </a:rPr>
              <a:t>тотех</a:t>
            </a:r>
            <a:endParaRPr lang="ru-RU" sz="1100" b="1" dirty="0" smtClean="0">
              <a:latin typeface="Core Sans D 17 Cn Thin"/>
            </a:endParaRPr>
          </a:p>
          <a:p>
            <a:pPr algn="ctr"/>
            <a:r>
              <a:rPr lang="ru-RU" sz="1100" b="1" dirty="0" err="1" smtClean="0">
                <a:latin typeface="Core Sans D 17 Cn Thin"/>
              </a:rPr>
              <a:t>ника</a:t>
            </a:r>
            <a:endParaRPr lang="ru-RU" sz="1100" b="1" dirty="0">
              <a:latin typeface="Core Sans D 17 Cn Thin"/>
            </a:endParaRPr>
          </a:p>
        </p:txBody>
      </p:sp>
      <p:sp>
        <p:nvSpPr>
          <p:cNvPr id="2096" name="Скругленный прямоугольник 10"/>
          <p:cNvSpPr>
            <a:spLocks noChangeArrowheads="1"/>
          </p:cNvSpPr>
          <p:nvPr/>
        </p:nvSpPr>
        <p:spPr bwMode="auto">
          <a:xfrm>
            <a:off x="4137509" y="6206984"/>
            <a:ext cx="703506" cy="1030705"/>
          </a:xfrm>
          <a:prstGeom prst="roundRect">
            <a:avLst>
              <a:gd name="adj" fmla="val 16667"/>
            </a:avLst>
          </a:prstGeom>
          <a:solidFill>
            <a:srgbClr val="067D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ore Sans D 17 Cn Thin"/>
              </a:rPr>
              <a:t>Курс </a:t>
            </a:r>
            <a:r>
              <a:rPr lang="ru-RU" sz="1100" b="1" dirty="0" err="1" smtClean="0">
                <a:solidFill>
                  <a:schemeClr val="bg1"/>
                </a:solidFill>
                <a:latin typeface="Core Sans D 17 Cn Thin"/>
              </a:rPr>
              <a:t>Аэро</a:t>
            </a:r>
            <a:endParaRPr lang="ru-RU" sz="1100" b="1" dirty="0">
              <a:solidFill>
                <a:schemeClr val="bg1"/>
              </a:solidFill>
              <a:latin typeface="Core Sans D 17 Cn Thin"/>
            </a:endParaRPr>
          </a:p>
        </p:txBody>
      </p:sp>
      <p:sp>
        <p:nvSpPr>
          <p:cNvPr id="2097" name="Скругленный прямоугольник 10"/>
          <p:cNvSpPr>
            <a:spLocks noChangeArrowheads="1"/>
          </p:cNvSpPr>
          <p:nvPr/>
        </p:nvSpPr>
        <p:spPr bwMode="auto">
          <a:xfrm>
            <a:off x="2314704" y="6199985"/>
            <a:ext cx="842723" cy="103070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Конст</a:t>
            </a:r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re Sans D 17 Cn Thin"/>
            </a:endParaRPr>
          </a:p>
          <a:p>
            <a:pPr algn="ctr"/>
            <a:r>
              <a:rPr lang="ru-RU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руиро</a:t>
            </a:r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re Sans D 17 Cn Thin"/>
            </a:endParaRPr>
          </a:p>
          <a:p>
            <a:pPr algn="ctr"/>
            <a:r>
              <a:rPr lang="ru-RU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ва</a:t>
            </a:r>
            <a:r>
              <a:rPr lang="ru-RU" sz="1100" b="1" dirty="0" err="1" smtClean="0">
                <a:solidFill>
                  <a:schemeClr val="bg1"/>
                </a:solidFill>
                <a:latin typeface="Core Sans D 17 Cn Thin"/>
              </a:rPr>
              <a:t>ние</a:t>
            </a:r>
            <a:endParaRPr lang="ru-RU" sz="1100" b="1" dirty="0">
              <a:solidFill>
                <a:schemeClr val="bg1"/>
              </a:solidFill>
              <a:latin typeface="Core Sans D 17 Cn Thin"/>
            </a:endParaRPr>
          </a:p>
        </p:txBody>
      </p:sp>
      <p:sp>
        <p:nvSpPr>
          <p:cNvPr id="2099" name="Стрелка вниз 24"/>
          <p:cNvSpPr>
            <a:spLocks noChangeArrowheads="1"/>
          </p:cNvSpPr>
          <p:nvPr/>
        </p:nvSpPr>
        <p:spPr bwMode="auto">
          <a:xfrm>
            <a:off x="3044197" y="5914746"/>
            <a:ext cx="178197" cy="321986"/>
          </a:xfrm>
          <a:prstGeom prst="downArrow">
            <a:avLst>
              <a:gd name="adj1" fmla="val 50000"/>
              <a:gd name="adj2" fmla="val 50117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56" name="Прямоугольник 18"/>
          <p:cNvSpPr>
            <a:spLocks noChangeArrowheads="1"/>
          </p:cNvSpPr>
          <p:nvPr/>
        </p:nvSpPr>
        <p:spPr bwMode="auto">
          <a:xfrm>
            <a:off x="7929761" y="7192190"/>
            <a:ext cx="840867" cy="237990"/>
          </a:xfrm>
          <a:prstGeom prst="rect">
            <a:avLst/>
          </a:prstGeom>
          <a:noFill/>
          <a:ln w="952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>
              <a:defRPr/>
            </a:pPr>
            <a:endParaRPr lang="ru-RU" sz="1100" dirty="0"/>
          </a:p>
        </p:txBody>
      </p:sp>
      <p:sp>
        <p:nvSpPr>
          <p:cNvPr id="2101" name="Прямоугольник 15"/>
          <p:cNvSpPr>
            <a:spLocks noChangeArrowheads="1"/>
          </p:cNvSpPr>
          <p:nvPr/>
        </p:nvSpPr>
        <p:spPr bwMode="auto">
          <a:xfrm>
            <a:off x="8770629" y="7192191"/>
            <a:ext cx="1431143" cy="237990"/>
          </a:xfrm>
          <a:prstGeom prst="rect">
            <a:avLst/>
          </a:prstGeom>
          <a:noFill/>
          <a:ln w="952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филиалов</a:t>
            </a:r>
          </a:p>
        </p:txBody>
      </p:sp>
      <p:sp>
        <p:nvSpPr>
          <p:cNvPr id="2102" name="Скругленный прямоугольник 10"/>
          <p:cNvSpPr>
            <a:spLocks noChangeArrowheads="1"/>
          </p:cNvSpPr>
          <p:nvPr/>
        </p:nvSpPr>
        <p:spPr bwMode="auto">
          <a:xfrm>
            <a:off x="6691666" y="6236732"/>
            <a:ext cx="759192" cy="99395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Подготовка 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Core Sans D 17 Cn Thin"/>
            </a:endParaRPr>
          </a:p>
          <a:p>
            <a:pPr algn="ctr"/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к </a:t>
            </a:r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re Sans D 17 Cn Thin"/>
            </a:endParaRPr>
          </a:p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ЕГЭ 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Core Sans D 17 Cn Thin"/>
            </a:endParaRPr>
          </a:p>
        </p:txBody>
      </p:sp>
      <p:sp>
        <p:nvSpPr>
          <p:cNvPr id="2103" name="Стрелка вниз 24"/>
          <p:cNvSpPr>
            <a:spLocks noChangeArrowheads="1"/>
          </p:cNvSpPr>
          <p:nvPr/>
        </p:nvSpPr>
        <p:spPr bwMode="auto">
          <a:xfrm>
            <a:off x="6652684" y="5937495"/>
            <a:ext cx="168916" cy="299237"/>
          </a:xfrm>
          <a:prstGeom prst="downArrow">
            <a:avLst>
              <a:gd name="adj1" fmla="val 50000"/>
              <a:gd name="adj2" fmla="val 49405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990" y="179897"/>
            <a:ext cx="599990" cy="539991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8224721" y="7186674"/>
            <a:ext cx="236098" cy="1994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5-конечная звезда 56"/>
          <p:cNvSpPr/>
          <p:nvPr/>
        </p:nvSpPr>
        <p:spPr>
          <a:xfrm>
            <a:off x="1119874" y="1439875"/>
            <a:ext cx="236098" cy="1994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5-конечная звезда 57"/>
          <p:cNvSpPr/>
          <p:nvPr/>
        </p:nvSpPr>
        <p:spPr>
          <a:xfrm>
            <a:off x="665985" y="1439876"/>
            <a:ext cx="236098" cy="1994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5-конечная звезда 60"/>
          <p:cNvSpPr/>
          <p:nvPr/>
        </p:nvSpPr>
        <p:spPr>
          <a:xfrm>
            <a:off x="2225958" y="1439876"/>
            <a:ext cx="236098" cy="1994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5-конечная звезда 61"/>
          <p:cNvSpPr/>
          <p:nvPr/>
        </p:nvSpPr>
        <p:spPr>
          <a:xfrm>
            <a:off x="1625968" y="1410672"/>
            <a:ext cx="236098" cy="1994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24"/>
          <p:cNvSpPr>
            <a:spLocks noChangeArrowheads="1"/>
          </p:cNvSpPr>
          <p:nvPr/>
        </p:nvSpPr>
        <p:spPr bwMode="auto">
          <a:xfrm>
            <a:off x="3657676" y="5930496"/>
            <a:ext cx="172685" cy="276488"/>
          </a:xfrm>
          <a:prstGeom prst="downArrow">
            <a:avLst>
              <a:gd name="adj1" fmla="val 50000"/>
              <a:gd name="adj2" fmla="val 49580"/>
            </a:avLst>
          </a:prstGeom>
          <a:solidFill>
            <a:srgbClr val="26218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64" name="5-конечная звезда 63"/>
          <p:cNvSpPr/>
          <p:nvPr/>
        </p:nvSpPr>
        <p:spPr>
          <a:xfrm>
            <a:off x="5345906" y="1379877"/>
            <a:ext cx="236098" cy="1994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бъект 3"/>
          <p:cNvSpPr txBox="1">
            <a:spLocks/>
          </p:cNvSpPr>
          <p:nvPr/>
        </p:nvSpPr>
        <p:spPr bwMode="auto">
          <a:xfrm>
            <a:off x="7805865" y="4264790"/>
            <a:ext cx="2643832" cy="2174726"/>
          </a:xfrm>
          <a:prstGeom prst="rect">
            <a:avLst/>
          </a:prstGeom>
          <a:solidFill>
            <a:srgbClr val="067DEA"/>
          </a:solidFill>
          <a:ln w="28575">
            <a:noFill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Char char="-"/>
              <a:defRPr/>
            </a:pPr>
            <a:endParaRPr lang="ru-RU" sz="2100" dirty="0" smtClean="0"/>
          </a:p>
        </p:txBody>
      </p:sp>
      <p:sp>
        <p:nvSpPr>
          <p:cNvPr id="52" name="Объект 3"/>
          <p:cNvSpPr txBox="1">
            <a:spLocks/>
          </p:cNvSpPr>
          <p:nvPr/>
        </p:nvSpPr>
        <p:spPr bwMode="auto">
          <a:xfrm>
            <a:off x="2752584" y="5524295"/>
            <a:ext cx="2008651" cy="1529525"/>
          </a:xfrm>
          <a:prstGeom prst="rect">
            <a:avLst/>
          </a:prstGeom>
          <a:solidFill>
            <a:srgbClr val="067DEA"/>
          </a:solidFill>
          <a:ln w="28575">
            <a:noFill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Char char="-"/>
              <a:defRPr/>
            </a:pPr>
            <a:endParaRPr lang="ru-RU" sz="2100" dirty="0" smtClean="0"/>
          </a:p>
        </p:txBody>
      </p:sp>
      <p:sp>
        <p:nvSpPr>
          <p:cNvPr id="51" name="Объект 3"/>
          <p:cNvSpPr txBox="1">
            <a:spLocks/>
          </p:cNvSpPr>
          <p:nvPr/>
        </p:nvSpPr>
        <p:spPr bwMode="auto">
          <a:xfrm>
            <a:off x="5105911" y="5174891"/>
            <a:ext cx="2571844" cy="2105156"/>
          </a:xfrm>
          <a:prstGeom prst="rect">
            <a:avLst/>
          </a:prstGeom>
          <a:solidFill>
            <a:srgbClr val="067DEA"/>
          </a:solidFill>
          <a:ln w="28575">
            <a:noFill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Char char="-"/>
              <a:defRPr/>
            </a:pPr>
            <a:endParaRPr lang="ru-RU" sz="2100" dirty="0" smtClean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10691813" cy="839887"/>
          </a:xfrm>
          <a:solidFill>
            <a:srgbClr val="0B3DBB"/>
          </a:solidFill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 smtClean="0">
                <a:ln w="11430"/>
                <a:solidFill>
                  <a:srgbClr val="0000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 </a:t>
            </a:r>
            <a:r>
              <a:rPr lang="ru-RU" sz="1800" dirty="0" smtClean="0">
                <a:ln w="11430"/>
                <a:solidFill>
                  <a:srgbClr val="FFFFFF"/>
                </a:solidFill>
                <a:latin typeface="Core Sans D 25 Light"/>
              </a:rPr>
              <a:t>Ульяновский государственный университет – опорный вуз региона</a:t>
            </a:r>
            <a:endParaRPr lang="ru-RU" sz="1800" b="1" dirty="0">
              <a:ln w="11430"/>
              <a:solidFill>
                <a:srgbClr val="00009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987" y="119898"/>
            <a:ext cx="599990" cy="539991"/>
          </a:xfrm>
          <a:prstGeom prst="rect">
            <a:avLst/>
          </a:prstGeom>
        </p:spPr>
      </p:pic>
      <p:sp>
        <p:nvSpPr>
          <p:cNvPr id="63" name="Объект 3"/>
          <p:cNvSpPr txBox="1">
            <a:spLocks/>
          </p:cNvSpPr>
          <p:nvPr/>
        </p:nvSpPr>
        <p:spPr bwMode="auto">
          <a:xfrm>
            <a:off x="299014" y="1259876"/>
            <a:ext cx="3119948" cy="3360215"/>
          </a:xfrm>
          <a:prstGeom prst="rect">
            <a:avLst/>
          </a:prstGeom>
          <a:solidFill>
            <a:srgbClr val="067DEA"/>
          </a:solidFill>
          <a:ln w="28575">
            <a:noFill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Core Sans D 47 Cn Medium"/>
              </a:rPr>
              <a:t>    Молодежная медицинская академия</a:t>
            </a:r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Core Sans D 47 Cn Medium"/>
            </a:endParaRPr>
          </a:p>
          <a:p>
            <a:pPr marL="0" indent="0">
              <a:buNone/>
              <a:defRPr/>
            </a:pPr>
            <a:endParaRPr lang="ru-RU" sz="2100" dirty="0" smtClean="0"/>
          </a:p>
        </p:txBody>
      </p:sp>
      <p:sp>
        <p:nvSpPr>
          <p:cNvPr id="68" name="Объект 3"/>
          <p:cNvSpPr txBox="1">
            <a:spLocks/>
          </p:cNvSpPr>
          <p:nvPr/>
        </p:nvSpPr>
        <p:spPr bwMode="auto">
          <a:xfrm>
            <a:off x="3545936" y="1259876"/>
            <a:ext cx="3119948" cy="1799972"/>
          </a:xfrm>
          <a:prstGeom prst="rect">
            <a:avLst/>
          </a:prstGeom>
          <a:solidFill>
            <a:srgbClr val="067DEA"/>
          </a:solidFill>
          <a:ln w="28575">
            <a:noFill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ru-RU" sz="1050" b="1" dirty="0" smtClean="0">
                <a:solidFill>
                  <a:srgbClr val="FFFFFF"/>
                </a:solidFill>
                <a:latin typeface="Core Sans D 17 Cn Thin"/>
              </a:rPr>
              <a:t>объединение школ юных исследователей – новые формы организационно-методической среды выявления, привлечения и профессионального определения талантливых школьников:</a:t>
            </a:r>
          </a:p>
          <a:p>
            <a:pPr marL="360000" indent="0">
              <a:buNone/>
              <a:defRPr/>
            </a:pPr>
            <a:r>
              <a:rPr lang="ru-RU" sz="1050" b="1" dirty="0" smtClean="0">
                <a:solidFill>
                  <a:srgbClr val="FFFFFF"/>
                </a:solidFill>
                <a:latin typeface="Core Sans D 17 Cn Thin"/>
              </a:rPr>
              <a:t>- Активизация деятельности школ</a:t>
            </a:r>
            <a:endParaRPr lang="ru-RU" sz="1050" b="1" dirty="0">
              <a:solidFill>
                <a:srgbClr val="FFFFFF"/>
              </a:solidFill>
              <a:latin typeface="Core Sans D 17 Cn Thin"/>
            </a:endParaRPr>
          </a:p>
          <a:p>
            <a:pPr marL="360000" indent="0">
              <a:buNone/>
              <a:defRPr/>
            </a:pPr>
            <a:r>
              <a:rPr lang="ru-RU" sz="1050" b="1" dirty="0" smtClean="0">
                <a:solidFill>
                  <a:srgbClr val="FFFFFF"/>
                </a:solidFill>
                <a:latin typeface="Core Sans D 17 Cn Thin"/>
              </a:rPr>
              <a:t>- Открытие новых программ: МАИТ, МАА, МЛА, ДИЦ, ЦИИ и др.</a:t>
            </a:r>
          </a:p>
          <a:p>
            <a:pPr marL="360000" indent="0">
              <a:buFontTx/>
              <a:buChar char="-"/>
              <a:defRPr/>
            </a:pPr>
            <a:r>
              <a:rPr lang="ru-RU" sz="1050" b="1" dirty="0" smtClean="0">
                <a:solidFill>
                  <a:srgbClr val="FFFFFF"/>
                </a:solidFill>
                <a:latin typeface="Core Sans D 17 Cn Thin"/>
              </a:rPr>
              <a:t> Создание филиалов молодежных академий в районах области</a:t>
            </a:r>
          </a:p>
          <a:p>
            <a:pPr marL="0" indent="0">
              <a:buFontTx/>
              <a:buChar char="-"/>
              <a:defRPr/>
            </a:pPr>
            <a:endParaRPr lang="ru-RU" sz="2100" dirty="0" smtClean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69476" y="2764813"/>
            <a:ext cx="2940109" cy="595406"/>
          </a:xfrm>
          <a:prstGeom prst="roundRect">
            <a:avLst>
              <a:gd name="adj" fmla="val 102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36000" indent="-171450"/>
            <a:endParaRPr lang="ru-RU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re Sans D 17 Cn Thin"/>
            </a:endParaRPr>
          </a:p>
          <a:p>
            <a:pPr marL="36000" indent="-171450" algn="ctr"/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Работа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в проектных офисах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/>
            </a:r>
            <a:b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</a:b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в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Димитровграде и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Инзе </a:t>
            </a:r>
            <a:endParaRPr lang="ru-RU" sz="900" b="1" dirty="0" smtClean="0">
              <a:solidFill>
                <a:schemeClr val="accent6">
                  <a:lumMod val="50000"/>
                </a:schemeClr>
              </a:solidFill>
              <a:latin typeface="Core Sans D 17 Cn Thin"/>
            </a:endParaRPr>
          </a:p>
          <a:p>
            <a:pPr algn="ctr"/>
            <a:endParaRPr lang="ru-RU" sz="900" b="1" dirty="0" smtClean="0">
              <a:solidFill>
                <a:schemeClr val="accent6">
                  <a:lumMod val="50000"/>
                </a:schemeClr>
              </a:solidFill>
              <a:latin typeface="Core Sans D 17 Cn Thin"/>
            </a:endParaRPr>
          </a:p>
          <a:p>
            <a:pPr algn="ctr"/>
            <a:endParaRPr lang="ru-RU" sz="1300" b="1" dirty="0" smtClean="0">
              <a:solidFill>
                <a:schemeClr val="accent6">
                  <a:lumMod val="50000"/>
                </a:schemeClr>
              </a:solidFill>
              <a:latin typeface="Core Sans D 17 Cn Thin"/>
            </a:endParaRPr>
          </a:p>
          <a:p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2885949" y="874985"/>
            <a:ext cx="4439925" cy="320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lIns="104287" tIns="52144" rIns="104287" bIns="5214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E71303"/>
                </a:solidFill>
                <a:latin typeface="Core Sans D 45 Medium"/>
              </a:rPr>
              <a:t>У Н И В Е Р С И Т А Р И Й</a:t>
            </a:r>
            <a:endParaRPr lang="ru-RU" sz="1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e Sans D 47 Cn Medium"/>
              <a:ea typeface="Arial" charset="0"/>
              <a:cs typeface="Arial" pitchFamily="34" charset="0"/>
            </a:endParaRPr>
          </a:p>
        </p:txBody>
      </p:sp>
      <p:pic>
        <p:nvPicPr>
          <p:cNvPr id="31" name="Picture 3" descr="C:\Users\LENA\Desktop\ММА 10 февра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477" y="1683248"/>
            <a:ext cx="1433000" cy="99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C:\Users\LENA\Desktop\ММА 1 март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3214" y="3464938"/>
            <a:ext cx="1524905" cy="99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 descr="C:\Users\LENA\Desktop\ММА 1 марта 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679" y="1683248"/>
            <a:ext cx="1439976" cy="99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7" y="3477698"/>
            <a:ext cx="1392229" cy="101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Скругленный прямоугольник 46"/>
          <p:cNvSpPr/>
          <p:nvPr/>
        </p:nvSpPr>
        <p:spPr>
          <a:xfrm>
            <a:off x="5225908" y="5294889"/>
            <a:ext cx="2391962" cy="177262"/>
          </a:xfrm>
          <a:prstGeom prst="roundRect">
            <a:avLst>
              <a:gd name="adj" fmla="val 102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Core Sans D 17 Cn Thin"/>
              </a:rPr>
              <a:t>Молодежная правовая академия </a:t>
            </a:r>
          </a:p>
          <a:p>
            <a:pPr algn="ctr"/>
            <a:endParaRPr lang="ru-RU" sz="1300" b="1" dirty="0" smtClean="0">
              <a:solidFill>
                <a:schemeClr val="accent6">
                  <a:lumMod val="50000"/>
                </a:schemeClr>
              </a:solidFill>
              <a:latin typeface="Core Sans D 17 Cn Thin"/>
            </a:endParaRPr>
          </a:p>
          <a:p>
            <a:endParaRPr lang="ru-RU" dirty="0"/>
          </a:p>
        </p:txBody>
      </p:sp>
      <p:sp>
        <p:nvSpPr>
          <p:cNvPr id="32" name="Объект 3"/>
          <p:cNvSpPr txBox="1">
            <a:spLocks/>
          </p:cNvSpPr>
          <p:nvPr/>
        </p:nvSpPr>
        <p:spPr bwMode="auto">
          <a:xfrm>
            <a:off x="3560482" y="3163873"/>
            <a:ext cx="2985404" cy="1815944"/>
          </a:xfrm>
          <a:prstGeom prst="rect">
            <a:avLst/>
          </a:prstGeom>
          <a:solidFill>
            <a:srgbClr val="067DEA"/>
          </a:solidFill>
          <a:ln w="28575">
            <a:noFill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ru-RU" sz="2100" dirty="0" smtClean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49773" y="4573201"/>
            <a:ext cx="1456138" cy="307753"/>
          </a:xfrm>
          <a:prstGeom prst="roundRect">
            <a:avLst>
              <a:gd name="adj" fmla="val 102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ru-RU" sz="6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Созданы филиалы в Новоспасском, Кузоватово и др.</a:t>
            </a:r>
          </a:p>
          <a:p>
            <a:pPr algn="ctr"/>
            <a:endParaRPr lang="ru-RU" sz="7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re Sans D 17 Cn Thin"/>
            </a:endParaRPr>
          </a:p>
          <a:p>
            <a:endParaRPr lang="ru-RU" sz="600" dirty="0"/>
          </a:p>
        </p:txBody>
      </p:sp>
      <p:pic>
        <p:nvPicPr>
          <p:cNvPr id="5" name="Picture 3" descr="D:\Довуз2018\МФЭА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906" y="3477698"/>
            <a:ext cx="1079982" cy="140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Довуз2018\МФЭ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2569" y="3464938"/>
            <a:ext cx="1633339" cy="10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5882" y="1499872"/>
            <a:ext cx="3681276" cy="23399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067DEA"/>
            </a:solidFill>
            <a:miter lim="800000"/>
            <a:headEnd/>
            <a:tailEnd/>
          </a:ln>
        </p:spPr>
      </p:pic>
      <p:sp>
        <p:nvSpPr>
          <p:cNvPr id="29" name="Объект 3"/>
          <p:cNvSpPr txBox="1">
            <a:spLocks/>
          </p:cNvSpPr>
          <p:nvPr/>
        </p:nvSpPr>
        <p:spPr bwMode="auto">
          <a:xfrm>
            <a:off x="305990" y="4880954"/>
            <a:ext cx="2159963" cy="1836879"/>
          </a:xfrm>
          <a:prstGeom prst="rect">
            <a:avLst/>
          </a:prstGeom>
          <a:solidFill>
            <a:srgbClr val="067DEA"/>
          </a:solidFill>
          <a:ln w="28575">
            <a:noFill/>
          </a:ln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ru-RU" sz="2100" dirty="0" smtClean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7731" y="4935505"/>
            <a:ext cx="2036479" cy="278005"/>
          </a:xfrm>
          <a:prstGeom prst="roundRect">
            <a:avLst>
              <a:gd name="adj" fmla="val 102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Молодежная лингвистическая академия</a:t>
            </a:r>
            <a:endParaRPr lang="ru-RU" sz="800" dirty="0"/>
          </a:p>
        </p:txBody>
      </p:sp>
      <p:pic>
        <p:nvPicPr>
          <p:cNvPr id="6" name="Picture 5" descr="http://new.ulsu.ru/media/medialibrary/2017/10/p109067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9759" y="1499872"/>
            <a:ext cx="1679972" cy="10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Довуз2018\Реклама\маит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8330" y="1510421"/>
            <a:ext cx="1919968" cy="10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6795626" y="3528520"/>
            <a:ext cx="3599940" cy="239996"/>
          </a:xfrm>
          <a:prstGeom prst="roundRect">
            <a:avLst>
              <a:gd name="adj" fmla="val 102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Core Sans D 17 Cn Thin"/>
              </a:rPr>
              <a:t>Кружок робототехники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837769" y="2624459"/>
            <a:ext cx="839986" cy="539991"/>
          </a:xfrm>
          <a:prstGeom prst="roundRect">
            <a:avLst>
              <a:gd name="adj" fmla="val 102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Core Sans D 17 Cn Thin"/>
              </a:rPr>
              <a:t>Подписание Соглашения 24.10.2017</a:t>
            </a:r>
            <a:endParaRPr lang="ru-RU" sz="900" b="1" dirty="0">
              <a:solidFill>
                <a:schemeClr val="tx1"/>
              </a:solidFill>
              <a:latin typeface="Core Sans D 17 Cn Thin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429715" y="2623882"/>
            <a:ext cx="839986" cy="539991"/>
          </a:xfrm>
          <a:prstGeom prst="roundRect">
            <a:avLst>
              <a:gd name="adj" fmla="val 102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Core Sans D 17 Cn Thin"/>
              </a:rPr>
              <a:t>Занятие в школе  №74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717220" y="1259876"/>
            <a:ext cx="3719938" cy="239996"/>
          </a:xfrm>
          <a:prstGeom prst="roundRect">
            <a:avLst>
              <a:gd name="adj" fmla="val 10264"/>
            </a:avLst>
          </a:prstGeom>
          <a:solidFill>
            <a:srgbClr val="067DE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ru-RU" sz="900" b="1" dirty="0" smtClean="0">
                <a:solidFill>
                  <a:srgbClr val="FFFFFF"/>
                </a:solidFill>
                <a:latin typeface="Core Sans D 17 Cn Thin"/>
              </a:rPr>
              <a:t>Молодежная академия информационных технологий</a:t>
            </a:r>
            <a:endParaRPr lang="ru-RU" sz="900" dirty="0">
              <a:solidFill>
                <a:srgbClr val="FFFFFF"/>
              </a:solidFill>
            </a:endParaRPr>
          </a:p>
        </p:txBody>
      </p:sp>
      <p:pic>
        <p:nvPicPr>
          <p:cNvPr id="8" name="Picture 3" descr="C:\Users\LENA\Desktop\Школа3Д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7546" y="5849803"/>
            <a:ext cx="1679972" cy="1019983"/>
          </a:xfrm>
          <a:prstGeom prst="rect">
            <a:avLst/>
          </a:prstGeom>
          <a:noFill/>
        </p:spPr>
      </p:pic>
      <p:sp>
        <p:nvSpPr>
          <p:cNvPr id="53" name="Скругленный прямоугольник 52"/>
          <p:cNvSpPr/>
          <p:nvPr/>
        </p:nvSpPr>
        <p:spPr>
          <a:xfrm>
            <a:off x="2885949" y="5574035"/>
            <a:ext cx="1703167" cy="148006"/>
          </a:xfrm>
          <a:prstGeom prst="roundRect">
            <a:avLst>
              <a:gd name="adj" fmla="val 102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Школа 3</a:t>
            </a:r>
            <a:r>
              <a:rPr lang="en-US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D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 моделирования</a:t>
            </a:r>
            <a:endParaRPr lang="ru-RU" sz="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61164" y="5557805"/>
            <a:ext cx="1368581" cy="8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Довуз2018\Реклама\МПА 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5908" y="6118551"/>
            <a:ext cx="1491312" cy="10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5465904" y="5557805"/>
            <a:ext cx="659989" cy="446411"/>
          </a:xfrm>
          <a:prstGeom prst="roundRect">
            <a:avLst>
              <a:gd name="adj" fmla="val 102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Core Sans D 17 Cn Thin"/>
              </a:rPr>
              <a:t>Создан филиал в </a:t>
            </a:r>
            <a:r>
              <a:rPr lang="ru-RU" sz="800" b="1" dirty="0" err="1" smtClean="0">
                <a:solidFill>
                  <a:schemeClr val="tx1"/>
                </a:solidFill>
                <a:latin typeface="Core Sans D 17 Cn Thin"/>
              </a:rPr>
              <a:t>г.Инза</a:t>
            </a:r>
            <a:endParaRPr lang="ru-RU" sz="800" b="1" dirty="0">
              <a:solidFill>
                <a:schemeClr val="tx1"/>
              </a:solidFill>
              <a:latin typeface="Core Sans D 17 Cn Thin"/>
            </a:endParaRPr>
          </a:p>
        </p:txBody>
      </p:sp>
      <p:pic>
        <p:nvPicPr>
          <p:cNvPr id="11" name="Picture 3" descr="D:\Довуз2018\Реклама\МЛА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85" y="5294889"/>
            <a:ext cx="1799970" cy="13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кругленный прямоугольник 53"/>
          <p:cNvSpPr/>
          <p:nvPr/>
        </p:nvSpPr>
        <p:spPr>
          <a:xfrm>
            <a:off x="3592568" y="3199552"/>
            <a:ext cx="2833319" cy="187755"/>
          </a:xfrm>
          <a:prstGeom prst="roundRect">
            <a:avLst>
              <a:gd name="adj" fmla="val 102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Молодежная финансово-экономическая академия</a:t>
            </a:r>
            <a:endParaRPr lang="ru-RU" sz="800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5863" y="4699545"/>
            <a:ext cx="2390427" cy="1660250"/>
          </a:xfrm>
          <a:prstGeom prst="rect">
            <a:avLst/>
          </a:prstGeom>
          <a:ln w="57150">
            <a:solidFill>
              <a:srgbClr val="26218F"/>
            </a:solidFill>
          </a:ln>
          <a:effectLst>
            <a:softEdge rad="112500"/>
          </a:effectLst>
        </p:spPr>
      </p:pic>
      <p:sp>
        <p:nvSpPr>
          <p:cNvPr id="58" name="Скругленный прямоугольник 57"/>
          <p:cNvSpPr/>
          <p:nvPr/>
        </p:nvSpPr>
        <p:spPr>
          <a:xfrm>
            <a:off x="8225858" y="4383532"/>
            <a:ext cx="2018012" cy="189669"/>
          </a:xfrm>
          <a:prstGeom prst="roundRect">
            <a:avLst>
              <a:gd name="adj" fmla="val 102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/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Школа юного эколога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10691813" cy="839887"/>
          </a:xfrm>
          <a:solidFill>
            <a:srgbClr val="0B3DBB"/>
          </a:solidFill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 smtClean="0">
                <a:ln w="11430"/>
                <a:solidFill>
                  <a:srgbClr val="0000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 </a:t>
            </a:r>
            <a:r>
              <a:rPr lang="ru-RU" sz="1600" b="1" dirty="0" smtClean="0">
                <a:ln w="11430"/>
                <a:solidFill>
                  <a:srgbClr val="E9E9E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e Sans D 45 Medium"/>
              </a:rPr>
              <a:t>Ульяновский государственный университет – опорный вуз региона</a:t>
            </a:r>
            <a:endParaRPr lang="ru-RU" sz="1600" b="1" dirty="0">
              <a:ln w="11430"/>
              <a:solidFill>
                <a:srgbClr val="E9E9E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e Sans D 45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9886"/>
            <a:ext cx="10691813" cy="382305"/>
          </a:xfrm>
          <a:prstGeom prst="rect">
            <a:avLst/>
          </a:prstGeom>
          <a:noFill/>
        </p:spPr>
        <p:txBody>
          <a:bodyPr wrap="square" lIns="104287" tIns="52144" rIns="104287" bIns="5214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e Sans D 25 Light"/>
                <a:ea typeface="Arial" charset="0"/>
                <a:cs typeface="Arial" pitchFamily="34" charset="0"/>
              </a:rPr>
              <a:t>Расширение образовательных возможностей и профессиональных горизонтов учащихся </a:t>
            </a:r>
            <a:endParaRPr lang="ru-RU" sz="41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3077" name="Овал 5"/>
          <p:cNvSpPr>
            <a:spLocks noChangeArrowheads="1"/>
          </p:cNvSpPr>
          <p:nvPr/>
        </p:nvSpPr>
        <p:spPr bwMode="auto">
          <a:xfrm>
            <a:off x="4547490" y="3284609"/>
            <a:ext cx="1177329" cy="1072704"/>
          </a:xfrm>
          <a:prstGeom prst="ellipse">
            <a:avLst/>
          </a:prstGeom>
          <a:noFill/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Отбор молодых талантов</a:t>
            </a: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3157427" y="2509393"/>
            <a:ext cx="3957456" cy="397233"/>
          </a:xfrm>
          <a:prstGeom prst="rect">
            <a:avLst/>
          </a:prstGeom>
          <a:noFill/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Всероссийская олимпиада  школьников</a:t>
            </a:r>
          </a:p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(МОН РФ)</a:t>
            </a:r>
          </a:p>
          <a:p>
            <a:endParaRPr lang="ru-RU" sz="1100" dirty="0"/>
          </a:p>
        </p:txBody>
      </p:sp>
      <p:sp>
        <p:nvSpPr>
          <p:cNvPr id="3079" name="Скругленный прямоугольник 7"/>
          <p:cNvSpPr>
            <a:spLocks noChangeArrowheads="1"/>
          </p:cNvSpPr>
          <p:nvPr/>
        </p:nvSpPr>
        <p:spPr bwMode="auto">
          <a:xfrm>
            <a:off x="3905930" y="1559874"/>
            <a:ext cx="2357396" cy="7139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ore Sans D 17 Cn Thin"/>
              </a:rPr>
              <a:t>Отборочные туры: математика, обществознание, экономика, право и др.</a:t>
            </a:r>
          </a:p>
          <a:p>
            <a:pPr algn="ctr"/>
            <a:endParaRPr lang="ru-RU" sz="1100" dirty="0"/>
          </a:p>
        </p:txBody>
      </p:sp>
      <p:sp>
        <p:nvSpPr>
          <p:cNvPr id="3080" name="Скругленный прямоугольник 8"/>
          <p:cNvSpPr>
            <a:spLocks noChangeArrowheads="1"/>
          </p:cNvSpPr>
          <p:nvPr/>
        </p:nvSpPr>
        <p:spPr bwMode="auto">
          <a:xfrm>
            <a:off x="6524605" y="1557433"/>
            <a:ext cx="1683589" cy="7227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Core Sans D 17 Cn Thin"/>
              </a:rPr>
              <a:t>Заключительный этап по Физической культуре</a:t>
            </a:r>
          </a:p>
          <a:p>
            <a:pPr algn="ctr">
              <a:defRPr/>
            </a:pPr>
            <a:endParaRPr lang="ru-RU" sz="1100" dirty="0"/>
          </a:p>
        </p:txBody>
      </p:sp>
      <p:sp>
        <p:nvSpPr>
          <p:cNvPr id="3081" name="Прямоугольник 9"/>
          <p:cNvSpPr>
            <a:spLocks noChangeArrowheads="1"/>
          </p:cNvSpPr>
          <p:nvPr/>
        </p:nvSpPr>
        <p:spPr bwMode="auto">
          <a:xfrm>
            <a:off x="2736065" y="3463102"/>
            <a:ext cx="1431144" cy="715719"/>
          </a:xfrm>
          <a:prstGeom prst="rect">
            <a:avLst/>
          </a:prstGeom>
          <a:noFill/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МИО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«Звезда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»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(в партнерстве с 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СМР и МОН УО)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Core Sans D 17 Cn Thin"/>
            </a:endParaRPr>
          </a:p>
          <a:p>
            <a:pPr algn="ctr"/>
            <a:endParaRPr lang="ru-RU" sz="1100" dirty="0"/>
          </a:p>
        </p:txBody>
      </p:sp>
      <p:sp>
        <p:nvSpPr>
          <p:cNvPr id="3082" name="Скругленный прямоугольник 10"/>
          <p:cNvSpPr>
            <a:spLocks noChangeArrowheads="1"/>
          </p:cNvSpPr>
          <p:nvPr/>
        </p:nvSpPr>
        <p:spPr bwMode="auto">
          <a:xfrm>
            <a:off x="631114" y="2906626"/>
            <a:ext cx="1683590" cy="7139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2016-2017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4 направления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350 участников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083" name="Скругленный прямоугольник 13"/>
          <p:cNvSpPr>
            <a:spLocks noChangeArrowheads="1"/>
          </p:cNvSpPr>
          <p:nvPr/>
        </p:nvSpPr>
        <p:spPr bwMode="auto">
          <a:xfrm>
            <a:off x="631114" y="3701092"/>
            <a:ext cx="1683590" cy="121872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ore Sans D 17 Cn Thin"/>
              </a:rPr>
              <a:t>2017-2018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re Sans D 17 Cn Thin"/>
              </a:rPr>
              <a:t>8 направлений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Core Sans D 17 Cn Thin"/>
              </a:rPr>
              <a:t>7096 </a:t>
            </a:r>
            <a:r>
              <a:rPr lang="ru-RU" sz="1400" dirty="0">
                <a:solidFill>
                  <a:schemeClr val="bg1"/>
                </a:solidFill>
                <a:latin typeface="Core Sans D 17 Cn Thin"/>
              </a:rPr>
              <a:t>участников</a:t>
            </a:r>
          </a:p>
        </p:txBody>
      </p:sp>
      <p:sp>
        <p:nvSpPr>
          <p:cNvPr id="4108" name="Скругленный прямоугольник 14"/>
          <p:cNvSpPr>
            <a:spLocks noChangeArrowheads="1"/>
          </p:cNvSpPr>
          <p:nvPr/>
        </p:nvSpPr>
        <p:spPr bwMode="auto">
          <a:xfrm>
            <a:off x="1805965" y="5099815"/>
            <a:ext cx="1345757" cy="7157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Core Sans D 17 Cn Thin"/>
              </a:rPr>
              <a:t>Чемпионаты </a:t>
            </a:r>
            <a:r>
              <a:rPr lang="en-US" sz="1200" dirty="0">
                <a:solidFill>
                  <a:schemeClr val="bg1"/>
                </a:solidFill>
                <a:latin typeface="Core Sans D 17 Cn Thin"/>
              </a:rPr>
              <a:t>“</a:t>
            </a:r>
            <a:r>
              <a:rPr lang="en-US" sz="1200" dirty="0" err="1">
                <a:solidFill>
                  <a:schemeClr val="bg1"/>
                </a:solidFill>
                <a:latin typeface="Core Sans D 17 Cn Thin"/>
              </a:rPr>
              <a:t>WorldSkills</a:t>
            </a:r>
            <a:r>
              <a:rPr lang="en-US" sz="1200" dirty="0">
                <a:solidFill>
                  <a:schemeClr val="bg1"/>
                </a:solidFill>
                <a:latin typeface="Core Sans D 17 Cn Thin"/>
              </a:rPr>
              <a:t>” </a:t>
            </a:r>
            <a:r>
              <a:rPr lang="ru-RU" sz="1200" dirty="0">
                <a:solidFill>
                  <a:schemeClr val="bg1"/>
                </a:solidFill>
                <a:latin typeface="Core Sans D 17 Cn Thin"/>
              </a:rPr>
              <a:t>и </a:t>
            </a:r>
            <a:r>
              <a:rPr lang="en-US" sz="1200" dirty="0">
                <a:solidFill>
                  <a:schemeClr val="bg1"/>
                </a:solidFill>
                <a:latin typeface="Core Sans D 17 Cn Thin"/>
              </a:rPr>
              <a:t>“</a:t>
            </a:r>
            <a:r>
              <a:rPr lang="en-US" sz="1200" dirty="0" err="1">
                <a:solidFill>
                  <a:schemeClr val="bg1"/>
                </a:solidFill>
                <a:latin typeface="Core Sans D 17 Cn Thin"/>
              </a:rPr>
              <a:t>JuniorSkills</a:t>
            </a:r>
            <a:r>
              <a:rPr lang="en-US" sz="1200" dirty="0">
                <a:solidFill>
                  <a:schemeClr val="bg1"/>
                </a:solidFill>
                <a:latin typeface="Core Sans D 17 Cn Thin"/>
              </a:rPr>
              <a:t>” </a:t>
            </a:r>
            <a:endParaRPr lang="ru-RU" sz="1200" dirty="0">
              <a:solidFill>
                <a:schemeClr val="bg1"/>
              </a:solidFill>
              <a:latin typeface="Core Sans D 17 Cn Thin"/>
            </a:endParaRPr>
          </a:p>
        </p:txBody>
      </p:sp>
      <p:sp>
        <p:nvSpPr>
          <p:cNvPr id="3122" name="Прямоугольник 9"/>
          <p:cNvSpPr>
            <a:spLocks noChangeArrowheads="1"/>
          </p:cNvSpPr>
          <p:nvPr/>
        </p:nvSpPr>
        <p:spPr bwMode="auto">
          <a:xfrm>
            <a:off x="6019714" y="3463102"/>
            <a:ext cx="1431143" cy="715719"/>
          </a:xfrm>
          <a:prstGeom prst="rect">
            <a:avLst/>
          </a:prstGeom>
          <a:noFill/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Олимпиада «Ломоносов» </a:t>
            </a:r>
          </a:p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(МГУ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3123" name="Прямоугольник 9"/>
          <p:cNvSpPr>
            <a:spLocks noChangeArrowheads="1"/>
          </p:cNvSpPr>
          <p:nvPr/>
        </p:nvSpPr>
        <p:spPr bwMode="auto">
          <a:xfrm>
            <a:off x="3576932" y="4574302"/>
            <a:ext cx="1433000" cy="1065503"/>
          </a:xfrm>
          <a:prstGeom prst="rect">
            <a:avLst/>
          </a:prstGeom>
          <a:noFill/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Региональные конкурсы  </a:t>
            </a:r>
          </a:p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(МОН Ульяновской области)</a:t>
            </a:r>
          </a:p>
          <a:p>
            <a:pPr algn="ctr"/>
            <a:endParaRPr lang="ru-RU" sz="900" dirty="0"/>
          </a:p>
        </p:txBody>
      </p:sp>
      <p:sp>
        <p:nvSpPr>
          <p:cNvPr id="3125" name="Скругленный прямоугольник 13"/>
          <p:cNvSpPr>
            <a:spLocks noChangeArrowheads="1"/>
          </p:cNvSpPr>
          <p:nvPr/>
        </p:nvSpPr>
        <p:spPr bwMode="auto">
          <a:xfrm>
            <a:off x="6785882" y="5939801"/>
            <a:ext cx="1347614" cy="715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ore Sans D 17 Cn Thin"/>
              </a:rPr>
              <a:t>16 профильных олимпиад и конкурсов</a:t>
            </a:r>
          </a:p>
        </p:txBody>
      </p:sp>
      <p:sp>
        <p:nvSpPr>
          <p:cNvPr id="3126" name="Скругленный прямоугольник 13"/>
          <p:cNvSpPr>
            <a:spLocks noChangeArrowheads="1"/>
          </p:cNvSpPr>
          <p:nvPr/>
        </p:nvSpPr>
        <p:spPr bwMode="auto">
          <a:xfrm>
            <a:off x="5405905" y="5939801"/>
            <a:ext cx="1264084" cy="715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ore Sans D 17 Cn Thin"/>
              </a:rPr>
              <a:t>11 предметных олимпиад</a:t>
            </a:r>
          </a:p>
          <a:p>
            <a:pPr algn="ctr"/>
            <a:endParaRPr lang="ru-RU" sz="1000" dirty="0"/>
          </a:p>
        </p:txBody>
      </p:sp>
      <p:sp>
        <p:nvSpPr>
          <p:cNvPr id="3127" name="Скругленный прямоугольник 13"/>
          <p:cNvSpPr>
            <a:spLocks noChangeArrowheads="1"/>
          </p:cNvSpPr>
          <p:nvPr/>
        </p:nvSpPr>
        <p:spPr bwMode="auto">
          <a:xfrm>
            <a:off x="2465954" y="5939801"/>
            <a:ext cx="1264085" cy="715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ore Sans D 17 Cn Thin"/>
              </a:rPr>
              <a:t>Интеллектуальные игры эрудитов </a:t>
            </a:r>
          </a:p>
          <a:p>
            <a:pPr algn="ctr"/>
            <a:endParaRPr lang="ru-RU" sz="1100" dirty="0"/>
          </a:p>
        </p:txBody>
      </p:sp>
      <p:sp>
        <p:nvSpPr>
          <p:cNvPr id="3128" name="Прямоугольник 9"/>
          <p:cNvSpPr>
            <a:spLocks noChangeArrowheads="1"/>
          </p:cNvSpPr>
          <p:nvPr/>
        </p:nvSpPr>
        <p:spPr bwMode="auto">
          <a:xfrm>
            <a:off x="5514823" y="4574303"/>
            <a:ext cx="1511055" cy="1125502"/>
          </a:xfrm>
          <a:prstGeom prst="rect">
            <a:avLst/>
          </a:prstGeom>
          <a:noFill/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Университетские олимпиады</a:t>
            </a:r>
          </a:p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(</a:t>
            </a:r>
            <a:r>
              <a:rPr lang="ru-RU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УлГУ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e Sans D 17 Cn Thin"/>
              </a:rPr>
              <a:t>)</a:t>
            </a:r>
          </a:p>
        </p:txBody>
      </p:sp>
      <p:sp>
        <p:nvSpPr>
          <p:cNvPr id="3129" name="Скругленный прямоугольник 13"/>
          <p:cNvSpPr>
            <a:spLocks noChangeArrowheads="1"/>
          </p:cNvSpPr>
          <p:nvPr/>
        </p:nvSpPr>
        <p:spPr bwMode="auto">
          <a:xfrm>
            <a:off x="3845931" y="5939801"/>
            <a:ext cx="1262228" cy="715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Core Sans D 17 Cn Thin"/>
              </a:rPr>
              <a:t>Конкурс проектных работ школьников</a:t>
            </a:r>
          </a:p>
          <a:p>
            <a:pPr algn="ctr"/>
            <a:endParaRPr lang="ru-RU" sz="1000" dirty="0"/>
          </a:p>
        </p:txBody>
      </p:sp>
      <p:sp>
        <p:nvSpPr>
          <p:cNvPr id="3130" name="Скругленный прямоугольник 13"/>
          <p:cNvSpPr>
            <a:spLocks noChangeArrowheads="1"/>
          </p:cNvSpPr>
          <p:nvPr/>
        </p:nvSpPr>
        <p:spPr bwMode="auto">
          <a:xfrm>
            <a:off x="7745865" y="2759854"/>
            <a:ext cx="2339961" cy="21599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0B3DBB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ore Sans D 17 Cn Thin"/>
              </a:rPr>
              <a:t>История 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ore Sans D 17 Cn Thin"/>
              </a:rPr>
              <a:t>История российской государственности  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ore Sans D 17 Cn Thin"/>
              </a:rPr>
              <a:t>Математика 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ore Sans D 17 Cn Thin"/>
              </a:rPr>
              <a:t>Физика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ore Sans D 17 Cn Thin"/>
              </a:rPr>
              <a:t>Международные отношения 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ore Sans D 17 Cn Thin"/>
              </a:rPr>
              <a:t>Обществознание</a:t>
            </a:r>
          </a:p>
          <a:p>
            <a:pPr algn="ctr"/>
            <a:endParaRPr lang="ru-RU" sz="1200" b="1" dirty="0" smtClean="0">
              <a:latin typeface="Core Sans D 17 Cn Thin"/>
            </a:endParaRPr>
          </a:p>
          <a:p>
            <a:pPr algn="ctr"/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ore Sans D 17 Cn Thin"/>
            </a:endParaRPr>
          </a:p>
          <a:p>
            <a:pPr algn="ctr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ore Sans D 17 Cn Thin"/>
            </a:endParaRPr>
          </a:p>
        </p:txBody>
      </p:sp>
      <p:sp>
        <p:nvSpPr>
          <p:cNvPr id="3132" name="Стрелка вправо 24"/>
          <p:cNvSpPr>
            <a:spLocks noChangeArrowheads="1"/>
          </p:cNvSpPr>
          <p:nvPr/>
        </p:nvSpPr>
        <p:spPr bwMode="auto">
          <a:xfrm>
            <a:off x="5724819" y="3779836"/>
            <a:ext cx="294896" cy="129495"/>
          </a:xfrm>
          <a:prstGeom prst="rightArrow">
            <a:avLst>
              <a:gd name="adj1" fmla="val 50000"/>
              <a:gd name="adj2" fmla="val 503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33" name="Стрелка вправо 25"/>
          <p:cNvSpPr>
            <a:spLocks noChangeArrowheads="1"/>
          </p:cNvSpPr>
          <p:nvPr/>
        </p:nvSpPr>
        <p:spPr bwMode="auto">
          <a:xfrm>
            <a:off x="7445870" y="3719838"/>
            <a:ext cx="299996" cy="59999"/>
          </a:xfrm>
          <a:prstGeom prst="rightArrow">
            <a:avLst>
              <a:gd name="adj1" fmla="val 50000"/>
              <a:gd name="adj2" fmla="val 496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36" name="Стрелка влево 28"/>
          <p:cNvSpPr>
            <a:spLocks noChangeArrowheads="1"/>
          </p:cNvSpPr>
          <p:nvPr/>
        </p:nvSpPr>
        <p:spPr bwMode="auto">
          <a:xfrm>
            <a:off x="4167209" y="3779836"/>
            <a:ext cx="380281" cy="118121"/>
          </a:xfrm>
          <a:prstGeom prst="lef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37" name="Стрелка влево 29"/>
          <p:cNvSpPr>
            <a:spLocks noChangeArrowheads="1"/>
          </p:cNvSpPr>
          <p:nvPr/>
        </p:nvSpPr>
        <p:spPr bwMode="auto">
          <a:xfrm>
            <a:off x="2314704" y="3463101"/>
            <a:ext cx="421361" cy="159243"/>
          </a:xfrm>
          <a:prstGeom prst="lef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38" name="Стрелка влево 30"/>
          <p:cNvSpPr>
            <a:spLocks noChangeArrowheads="1"/>
          </p:cNvSpPr>
          <p:nvPr/>
        </p:nvSpPr>
        <p:spPr bwMode="auto">
          <a:xfrm>
            <a:off x="3125943" y="5339811"/>
            <a:ext cx="421361" cy="159244"/>
          </a:xfrm>
          <a:prstGeom prst="lef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39" name="Стрелка влево 31"/>
          <p:cNvSpPr>
            <a:spLocks noChangeArrowheads="1"/>
          </p:cNvSpPr>
          <p:nvPr/>
        </p:nvSpPr>
        <p:spPr bwMode="auto">
          <a:xfrm>
            <a:off x="2314704" y="4017828"/>
            <a:ext cx="421361" cy="159244"/>
          </a:xfrm>
          <a:prstGeom prst="lef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40" name="Стрелка вверх 32"/>
          <p:cNvSpPr>
            <a:spLocks noChangeArrowheads="1"/>
          </p:cNvSpPr>
          <p:nvPr/>
        </p:nvSpPr>
        <p:spPr bwMode="auto">
          <a:xfrm>
            <a:off x="5009932" y="2906626"/>
            <a:ext cx="167060" cy="377983"/>
          </a:xfrm>
          <a:prstGeom prst="upArrow">
            <a:avLst>
              <a:gd name="adj1" fmla="val 50000"/>
              <a:gd name="adj2" fmla="val 5044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41" name="Стрелка вверх 34"/>
          <p:cNvSpPr>
            <a:spLocks noChangeArrowheads="1"/>
          </p:cNvSpPr>
          <p:nvPr/>
        </p:nvSpPr>
        <p:spPr bwMode="auto">
          <a:xfrm>
            <a:off x="6608135" y="2271402"/>
            <a:ext cx="167060" cy="237990"/>
          </a:xfrm>
          <a:prstGeom prst="upArrow">
            <a:avLst>
              <a:gd name="adj1" fmla="val 50000"/>
              <a:gd name="adj2" fmla="val 503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42" name="Стрелка вверх 35"/>
          <p:cNvSpPr>
            <a:spLocks noChangeArrowheads="1"/>
          </p:cNvSpPr>
          <p:nvPr/>
        </p:nvSpPr>
        <p:spPr bwMode="auto">
          <a:xfrm>
            <a:off x="5009932" y="2271402"/>
            <a:ext cx="167060" cy="237990"/>
          </a:xfrm>
          <a:prstGeom prst="upArrow">
            <a:avLst>
              <a:gd name="adj1" fmla="val 50000"/>
              <a:gd name="adj2" fmla="val 503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43" name="Стрелка вниз 36"/>
          <p:cNvSpPr>
            <a:spLocks noChangeArrowheads="1"/>
          </p:cNvSpPr>
          <p:nvPr/>
        </p:nvSpPr>
        <p:spPr bwMode="auto">
          <a:xfrm>
            <a:off x="4724107" y="4255818"/>
            <a:ext cx="168916" cy="31848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44" name="Стрелка вниз 37"/>
          <p:cNvSpPr>
            <a:spLocks noChangeArrowheads="1"/>
          </p:cNvSpPr>
          <p:nvPr/>
        </p:nvSpPr>
        <p:spPr bwMode="auto">
          <a:xfrm>
            <a:off x="4325923" y="5699805"/>
            <a:ext cx="167060" cy="237990"/>
          </a:xfrm>
          <a:prstGeom prst="downArrow">
            <a:avLst>
              <a:gd name="adj1" fmla="val 50000"/>
              <a:gd name="adj2" fmla="val 503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45" name="Стрелка вниз 38"/>
          <p:cNvSpPr>
            <a:spLocks noChangeArrowheads="1"/>
          </p:cNvSpPr>
          <p:nvPr/>
        </p:nvSpPr>
        <p:spPr bwMode="auto">
          <a:xfrm>
            <a:off x="5429437" y="4255818"/>
            <a:ext cx="168915" cy="3184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46" name="Стрелка вниз 39"/>
          <p:cNvSpPr>
            <a:spLocks noChangeArrowheads="1"/>
          </p:cNvSpPr>
          <p:nvPr/>
        </p:nvSpPr>
        <p:spPr bwMode="auto">
          <a:xfrm>
            <a:off x="6845881" y="5699805"/>
            <a:ext cx="168916" cy="237990"/>
          </a:xfrm>
          <a:prstGeom prst="down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47" name="Стрелка вниз 40"/>
          <p:cNvSpPr>
            <a:spLocks noChangeArrowheads="1"/>
          </p:cNvSpPr>
          <p:nvPr/>
        </p:nvSpPr>
        <p:spPr bwMode="auto">
          <a:xfrm>
            <a:off x="5945896" y="5699805"/>
            <a:ext cx="167060" cy="237990"/>
          </a:xfrm>
          <a:prstGeom prst="downArrow">
            <a:avLst>
              <a:gd name="adj1" fmla="val 50000"/>
              <a:gd name="adj2" fmla="val 503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3148" name="Стрелка вниз 41"/>
          <p:cNvSpPr>
            <a:spLocks noChangeArrowheads="1"/>
          </p:cNvSpPr>
          <p:nvPr/>
        </p:nvSpPr>
        <p:spPr bwMode="auto">
          <a:xfrm>
            <a:off x="3545936" y="5699805"/>
            <a:ext cx="168915" cy="237990"/>
          </a:xfrm>
          <a:prstGeom prst="down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43" name="Скругленный прямоугольник 8"/>
          <p:cNvSpPr>
            <a:spLocks noChangeArrowheads="1"/>
          </p:cNvSpPr>
          <p:nvPr/>
        </p:nvSpPr>
        <p:spPr bwMode="auto">
          <a:xfrm>
            <a:off x="1978728" y="1557433"/>
            <a:ext cx="1683590" cy="7227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Core Sans D 17 Cn Thin"/>
              </a:rPr>
              <a:t>Заключительный этап по Информатике </a:t>
            </a:r>
          </a:p>
        </p:txBody>
      </p:sp>
      <p:sp>
        <p:nvSpPr>
          <p:cNvPr id="3150" name="Стрелка вверх 35"/>
          <p:cNvSpPr>
            <a:spLocks noChangeArrowheads="1"/>
          </p:cNvSpPr>
          <p:nvPr/>
        </p:nvSpPr>
        <p:spPr bwMode="auto">
          <a:xfrm>
            <a:off x="3324487" y="2271402"/>
            <a:ext cx="167060" cy="237990"/>
          </a:xfrm>
          <a:prstGeom prst="upArrow">
            <a:avLst>
              <a:gd name="adj1" fmla="val 50000"/>
              <a:gd name="adj2" fmla="val 503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987" y="119898"/>
            <a:ext cx="599990" cy="539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5976" y="4019834"/>
            <a:ext cx="8279862" cy="1166270"/>
          </a:xfrm>
        </p:spPr>
        <p:txBody>
          <a:bodyPr>
            <a:normAutofit fontScale="77500" lnSpcReduction="20000"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Core Sans D 67 Cn Heavy" panose="020B0906030302020204" pitchFamily="34" charset="-52"/>
                <a:cs typeface="Times New Roman" pitchFamily="18" charset="0"/>
              </a:rPr>
              <a:t>БЛАГОДАРИМ ЗА ВНИМАНИЕ!</a:t>
            </a:r>
            <a:endParaRPr lang="ru-RU" sz="6000" dirty="0">
              <a:solidFill>
                <a:schemeClr val="bg1"/>
              </a:solidFill>
              <a:latin typeface="Core Sans D 67 Cn Heavy" panose="020B0906030302020204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918" y="2084745"/>
            <a:ext cx="1439976" cy="14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0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1691</TotalTime>
  <Words>411</Words>
  <Application>Microsoft Office PowerPoint</Application>
  <PresentationFormat>Произвольный</PresentationFormat>
  <Paragraphs>114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Ульяновский государственный университет </vt:lpstr>
      <vt:lpstr> Ульяновский государственный университет </vt:lpstr>
      <vt:lpstr>  Ульяновский государственный университет – опорный вуз региона</vt:lpstr>
      <vt:lpstr>  Ульяновский государственный университет – опорный вуз региона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Тизяков</dc:creator>
  <cp:lastModifiedBy>Плптонова</cp:lastModifiedBy>
  <cp:revision>179</cp:revision>
  <cp:lastPrinted>2017-10-31T06:03:42Z</cp:lastPrinted>
  <dcterms:created xsi:type="dcterms:W3CDTF">2017-10-09T15:52:23Z</dcterms:created>
  <dcterms:modified xsi:type="dcterms:W3CDTF">2020-06-01T11:41:56Z</dcterms:modified>
</cp:coreProperties>
</file>