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charts/colors4.xml" ContentType="application/vnd.ms-office.chartcolorstyle+xml"/>
  <Override PartName="/ppt/charts/colors5.xml" ContentType="application/vnd.ms-office.chartcolor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charts/colors3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71" r:id="rId9"/>
    <p:sldId id="261" r:id="rId10"/>
    <p:sldId id="266" r:id="rId11"/>
    <p:sldId id="265" r:id="rId12"/>
    <p:sldId id="263" r:id="rId13"/>
    <p:sldId id="267" r:id="rId14"/>
    <p:sldId id="272" r:id="rId15"/>
    <p:sldId id="274" r:id="rId16"/>
    <p:sldId id="268" r:id="rId17"/>
    <p:sldId id="269" r:id="rId18"/>
    <p:sldId id="270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6" autoAdjust="0"/>
    <p:restoredTop sz="96168" autoAdjust="0"/>
  </p:normalViewPr>
  <p:slideViewPr>
    <p:cSldViewPr snapToGrid="0">
      <p:cViewPr varScale="1">
        <p:scale>
          <a:sx n="75" d="100"/>
          <a:sy n="75" d="100"/>
        </p:scale>
        <p:origin x="-126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Семья</c:v>
                </c:pt>
                <c:pt idx="1">
                  <c:v>Школа</c:v>
                </c:pt>
                <c:pt idx="2">
                  <c:v>Семья и школа</c:v>
                </c:pt>
                <c:pt idx="3">
                  <c:v>Улица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</c:v>
                </c:pt>
                <c:pt idx="1">
                  <c:v>15</c:v>
                </c:pt>
                <c:pt idx="2">
                  <c:v>20</c:v>
                </c:pt>
                <c:pt idx="3">
                  <c:v>0</c:v>
                </c:pt>
              </c:numCache>
            </c:numRef>
          </c:val>
        </c:ser>
        <c:dLbls/>
        <c:gapWidth val="219"/>
        <c:overlap val="-27"/>
        <c:axId val="71093632"/>
        <c:axId val="74749056"/>
      </c:barChart>
      <c:catAx>
        <c:axId val="710936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749056"/>
        <c:crosses val="autoZero"/>
        <c:auto val="1"/>
        <c:lblAlgn val="ctr"/>
        <c:lblOffset val="100"/>
      </c:catAx>
      <c:valAx>
        <c:axId val="747490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1093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Партнер</c:v>
                </c:pt>
                <c:pt idx="1">
                  <c:v>Зависимым человеком</c:v>
                </c:pt>
                <c:pt idx="2">
                  <c:v>Влиятельным человеком</c:v>
                </c:pt>
                <c:pt idx="3">
                  <c:v>Другое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</c:numCache>
            </c:numRef>
          </c:val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09017575334732"/>
          <c:y val="0.17769869926480181"/>
          <c:w val="0.24927512541944916"/>
          <c:h val="0.5949926977359874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"Партнеров"</c:v>
                </c:pt>
                <c:pt idx="1">
                  <c:v>"Контролеров"</c:v>
                </c:pt>
                <c:pt idx="2">
                  <c:v>"Заказчиков"</c:v>
                </c:pt>
                <c:pt idx="3">
                  <c:v>"Ответчиков"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</c:v>
                </c:pt>
                <c:pt idx="1">
                  <c:v>10</c:v>
                </c:pt>
                <c:pt idx="2">
                  <c:v>5</c:v>
                </c:pt>
                <c:pt idx="3">
                  <c:v>30</c:v>
                </c:pt>
              </c:numCache>
            </c:numRef>
          </c:val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790597694275563"/>
          <c:y val="0.14612805995935588"/>
          <c:w val="0.22227090601016639"/>
          <c:h val="0.6265633370414334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Нарушения ребёнком дисциплины</c:v>
                </c:pt>
                <c:pt idx="1">
                  <c:v>Чрезмерные требования педагогов к ребёнку</c:v>
                </c:pt>
                <c:pt idx="2">
                  <c:v>Конфликты ребёнка со сверстниками</c:v>
                </c:pt>
                <c:pt idx="3">
                  <c:v>Нетерпимость учителя к высказыванием ребенком своего мнения</c:v>
                </c:pt>
                <c:pt idx="4">
                  <c:v>Занижение оценок ребенка</c:v>
                </c:pt>
                <c:pt idx="5">
                  <c:v>Недостаточная квалификация педагога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4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</c:ser>
        <c:dLbls/>
        <c:gapWidth val="219"/>
        <c:overlap val="-27"/>
        <c:axId val="83976576"/>
        <c:axId val="83978112"/>
      </c:barChart>
      <c:catAx>
        <c:axId val="839765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978112"/>
        <c:crosses val="autoZero"/>
        <c:auto val="1"/>
        <c:lblAlgn val="ctr"/>
        <c:lblOffset val="100"/>
      </c:catAx>
      <c:valAx>
        <c:axId val="839781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97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Недостаточное внимание взрослых в семье к ребёнку</c:v>
                </c:pt>
                <c:pt idx="1">
                  <c:v>Нарушение ребёнком дисциплины</c:v>
                </c:pt>
                <c:pt idx="2">
                  <c:v>Уклонение родителей  от взаимодействия со школой</c:v>
                </c:pt>
                <c:pt idx="3">
                  <c:v>Отсутствие интереса к школьным делам ребёнка </c:v>
                </c:pt>
                <c:pt idx="4">
                  <c:v>Недостаточная требовательность родителей к поведению ребёнка</c:v>
                </c:pt>
                <c:pt idx="5">
                  <c:v>Конфликты ребенка со свертниками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20</c:v>
                </c:pt>
                <c:pt idx="5">
                  <c:v>15</c:v>
                </c:pt>
              </c:numCache>
            </c:numRef>
          </c:val>
        </c:ser>
        <c:dLbls/>
        <c:gapWidth val="219"/>
        <c:overlap val="-27"/>
        <c:axId val="81626624"/>
        <c:axId val="81628160"/>
      </c:barChart>
      <c:catAx>
        <c:axId val="816266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628160"/>
        <c:crosses val="autoZero"/>
        <c:auto val="1"/>
        <c:lblAlgn val="ctr"/>
        <c:lblOffset val="100"/>
      </c:catAx>
      <c:valAx>
        <c:axId val="816281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626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93356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63708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49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9698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3611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9951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6974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69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7309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4802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0951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1584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Отношения между школой и родителями: партнерство или конкуренция?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05300" y="4336360"/>
            <a:ext cx="4476668" cy="1388165"/>
          </a:xfrm>
        </p:spPr>
        <p:txBody>
          <a:bodyPr/>
          <a:lstStyle/>
          <a:p>
            <a:r>
              <a:rPr lang="ru-RU" dirty="0" smtClean="0"/>
              <a:t>Исмаилова Найля Алиевна,</a:t>
            </a:r>
          </a:p>
          <a:p>
            <a:r>
              <a:rPr lang="ru-RU" dirty="0" smtClean="0"/>
              <a:t> ОГКОУ «Школа-интернат №88 «Улыбка»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2780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7251" y="1343025"/>
            <a:ext cx="7404653" cy="4752975"/>
          </a:xfrm>
        </p:spPr>
        <p:txBody>
          <a:bodyPr>
            <a:normAutofit/>
          </a:bodyPr>
          <a:lstStyle/>
          <a:p>
            <a:pPr marL="3429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семье закладываются корни, из которых вырастают потом и ветви, и цветы, и плоды. На моральном здоровье семьи строится педагогическая мудрость школы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" indent="0" algn="r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Сухомлинский</a:t>
            </a:r>
          </a:p>
        </p:txBody>
      </p:sp>
    </p:spTree>
    <p:extLst>
      <p:ext uri="{BB962C8B-B14F-4D97-AF65-F5344CB8AC3E}">
        <p14:creationId xmlns:p14="http://schemas.microsoft.com/office/powerpoint/2010/main" xmlns="" val="3731306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23850"/>
            <a:ext cx="8315324" cy="13563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Данные анкетирования </a:t>
            </a:r>
            <a:r>
              <a:rPr lang="ru-RU" sz="2800" dirty="0"/>
              <a:t>родителей (законных представителей) детей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ОГКОУ «Школа-интернат №88 «Улыбка»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26745" y="2076449"/>
            <a:ext cx="7867650" cy="723901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ru-RU" sz="2000" b="1" dirty="0" smtClean="0"/>
              <a:t>Как Вы ощущаете себя в школе-интернате?</a:t>
            </a:r>
            <a:endParaRPr lang="ru-RU" sz="2000" b="1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31388630"/>
              </p:ext>
            </p:extLst>
          </p:nvPr>
        </p:nvGraphicFramePr>
        <p:xfrm>
          <a:off x="857250" y="2486025"/>
          <a:ext cx="752475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66474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323850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Данные анкетирования родителей (законных представителей) детей </a:t>
            </a:r>
            <a:br>
              <a:rPr lang="ru-RU" sz="2800" dirty="0" smtClean="0"/>
            </a:br>
            <a:r>
              <a:rPr lang="ru-RU" sz="2800" dirty="0" smtClean="0"/>
              <a:t>ОГКОУ «Школа-интернат №88 «Улыбка»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26745" y="2076449"/>
            <a:ext cx="7867650" cy="723901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ru-RU" sz="2000" b="1" dirty="0" smtClean="0"/>
              <a:t>Кого Вы хотите видеть в родителях?</a:t>
            </a:r>
            <a:endParaRPr lang="ru-RU" sz="2000" b="1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832841988"/>
              </p:ext>
            </p:extLst>
          </p:nvPr>
        </p:nvGraphicFramePr>
        <p:xfrm>
          <a:off x="-779929" y="2486025"/>
          <a:ext cx="9654987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533177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277"/>
          <a:stretch/>
        </p:blipFill>
        <p:spPr>
          <a:xfrm>
            <a:off x="380721" y="1633270"/>
            <a:ext cx="4629149" cy="347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606"/>
          <a:stretch/>
        </p:blipFill>
        <p:spPr>
          <a:xfrm>
            <a:off x="5305145" y="665520"/>
            <a:ext cx="3364379" cy="253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95"/>
          <a:stretch/>
        </p:blipFill>
        <p:spPr>
          <a:xfrm>
            <a:off x="5305706" y="3782396"/>
            <a:ext cx="3394542" cy="2374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32847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07"/>
          <a:stretch/>
        </p:blipFill>
        <p:spPr>
          <a:xfrm>
            <a:off x="4558552" y="658905"/>
            <a:ext cx="3811450" cy="2756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284"/>
          <a:stretch/>
        </p:blipFill>
        <p:spPr>
          <a:xfrm>
            <a:off x="4539224" y="3630706"/>
            <a:ext cx="3851741" cy="276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23" r="27494"/>
          <a:stretch/>
        </p:blipFill>
        <p:spPr>
          <a:xfrm>
            <a:off x="1021977" y="2234421"/>
            <a:ext cx="3146612" cy="2810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02899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" r="5650"/>
          <a:stretch/>
        </p:blipFill>
        <p:spPr>
          <a:xfrm>
            <a:off x="877612" y="578223"/>
            <a:ext cx="3682021" cy="251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38"/>
          <a:stretch/>
        </p:blipFill>
        <p:spPr>
          <a:xfrm>
            <a:off x="833716" y="3361765"/>
            <a:ext cx="3811089" cy="2393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F:\ФОТО ДЛЯ\IMG_659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59" t="17568" r="12730"/>
          <a:stretch/>
        </p:blipFill>
        <p:spPr bwMode="auto">
          <a:xfrm>
            <a:off x="5056096" y="2101846"/>
            <a:ext cx="3039034" cy="251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9535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49" y="609600"/>
            <a:ext cx="7869891" cy="135636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Социальный портрет семей обучающихся  ОГКОУ «Школа-интернат №88 «Улыбка»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59106" y="2178424"/>
            <a:ext cx="4208929" cy="5782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НЕПОЛНЫЕ СЕМЬИ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59106" y="2909047"/>
            <a:ext cx="4208929" cy="5782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МАЛОБЕСПЕЧЕННЫЕ СЕМЬИ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59105" y="3648636"/>
            <a:ext cx="4208929" cy="5782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МНОГОДЕТНЫЕ СЕМЬИ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344705" y="2104465"/>
            <a:ext cx="914400" cy="76648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55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344706" y="2814917"/>
            <a:ext cx="914400" cy="76648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65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344706" y="3554506"/>
            <a:ext cx="914400" cy="76648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59104" y="4379259"/>
            <a:ext cx="4208929" cy="5782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ОПЕКАЕМЫЕ ДЕТИ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1344706" y="4320988"/>
            <a:ext cx="914400" cy="76648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59103" y="5109882"/>
            <a:ext cx="4208929" cy="5782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НАРУШЕНА </a:t>
            </a:r>
            <a:r>
              <a:rPr lang="ru-RU" dirty="0" smtClean="0"/>
              <a:t>ВОСПИТАТЕЛЬНАЯ </a:t>
            </a:r>
            <a:r>
              <a:rPr lang="ru-RU" dirty="0" smtClean="0"/>
              <a:t>ФУНКЦИЯ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1344703" y="5087470"/>
            <a:ext cx="914400" cy="76648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xmlns="" val="2808107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71487" y="1680210"/>
            <a:ext cx="8086725" cy="704346"/>
          </a:xfrm>
        </p:spPr>
        <p:txBody>
          <a:bodyPr>
            <a:normAutofit fontScale="92500" lnSpcReduction="10000"/>
          </a:bodyPr>
          <a:lstStyle/>
          <a:p>
            <a:pPr marL="34290" indent="0" algn="ctr">
              <a:buNone/>
            </a:pPr>
            <a:r>
              <a:rPr lang="ru-RU" sz="2000" dirty="0" smtClean="0"/>
              <a:t>Основные источники конфликтов по мнению </a:t>
            </a:r>
          </a:p>
          <a:p>
            <a:pPr marL="34290" indent="0" algn="ctr">
              <a:buNone/>
            </a:pPr>
            <a:r>
              <a:rPr lang="ru-RU" sz="2000" dirty="0" smtClean="0"/>
              <a:t>родителей (законных представителей) детей</a:t>
            </a:r>
            <a:endParaRPr lang="ru-RU" sz="2000" dirty="0"/>
          </a:p>
        </p:txBody>
      </p:sp>
      <p:graphicFrame>
        <p:nvGraphicFramePr>
          <p:cNvPr id="19" name="Объект 1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122618256"/>
              </p:ext>
            </p:extLst>
          </p:nvPr>
        </p:nvGraphicFramePr>
        <p:xfrm>
          <a:off x="879792" y="2524125"/>
          <a:ext cx="7270115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247650" y="323850"/>
            <a:ext cx="853440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/>
              <a:t>Данные анкетирования родителей </a:t>
            </a:r>
          </a:p>
          <a:p>
            <a:pPr algn="ctr"/>
            <a:r>
              <a:rPr lang="ru-RU" sz="2800" dirty="0" smtClean="0"/>
              <a:t>(законных представителей) детей </a:t>
            </a:r>
            <a:br>
              <a:rPr lang="ru-RU" sz="2800" dirty="0" smtClean="0"/>
            </a:br>
            <a:r>
              <a:rPr lang="ru-RU" sz="2800" dirty="0" smtClean="0"/>
              <a:t>ОГКОУ «Школа-интернат №88 «Улыбка»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974162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695325" y="1864042"/>
            <a:ext cx="8086725" cy="476251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ru-RU" sz="1800" dirty="0" smtClean="0"/>
              <a:t>Основные источники конфликтов по мнению педагогических работников</a:t>
            </a:r>
            <a:endParaRPr lang="ru-RU" sz="1800" dirty="0"/>
          </a:p>
        </p:txBody>
      </p:sp>
      <p:graphicFrame>
        <p:nvGraphicFramePr>
          <p:cNvPr id="19" name="Объект 1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713141709"/>
              </p:ext>
            </p:extLst>
          </p:nvPr>
        </p:nvGraphicFramePr>
        <p:xfrm>
          <a:off x="389965" y="2524125"/>
          <a:ext cx="8189259" cy="372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247650" y="323850"/>
            <a:ext cx="853440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/>
              <a:t>Данные анкетирования педагогических работников</a:t>
            </a:r>
            <a:br>
              <a:rPr lang="ru-RU" sz="2800" dirty="0" smtClean="0"/>
            </a:br>
            <a:r>
              <a:rPr lang="ru-RU" sz="2800" dirty="0" smtClean="0"/>
              <a:t>ОГКОУ «Школа-интернат №88 «Улыбка»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947212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244" y="379338"/>
            <a:ext cx="4059155" cy="3210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73"/>
          <a:stretch/>
        </p:blipFill>
        <p:spPr>
          <a:xfrm>
            <a:off x="2084294" y="3751730"/>
            <a:ext cx="4978964" cy="2988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99" r="18081"/>
          <a:stretch/>
        </p:blipFill>
        <p:spPr>
          <a:xfrm>
            <a:off x="4590775" y="363071"/>
            <a:ext cx="4308167" cy="3243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6697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2501" y="1438275"/>
            <a:ext cx="7404653" cy="4038600"/>
          </a:xfrm>
        </p:spPr>
        <p:txBody>
          <a:bodyPr/>
          <a:lstStyle/>
          <a:p>
            <a:pPr marL="34290" indent="0" algn="just">
              <a:buNone/>
            </a:pPr>
            <a:r>
              <a:rPr lang="ru-RU" sz="2400" b="1" i="1" dirty="0"/>
              <a:t>«Семья и школа – это берег и море. На берегу ребенок делает свои первые шаги,  получает первые уроки жизни, а потом перед ним открывается необозримое море знаний, и курс в этом море прокладывает школа.  Это не значит, что он должен совсем оторваться от берега…» </a:t>
            </a:r>
            <a:endParaRPr lang="ru-RU" sz="2400" dirty="0"/>
          </a:p>
          <a:p>
            <a:pPr marL="34290" indent="0" algn="r">
              <a:buNone/>
            </a:pPr>
            <a:r>
              <a:rPr lang="ru-RU" sz="2400" b="1" i="1" dirty="0" err="1"/>
              <a:t>Л.Кассиль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42321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47"/>
          <a:stretch/>
        </p:blipFill>
        <p:spPr>
          <a:xfrm rot="5400000">
            <a:off x="821657" y="410575"/>
            <a:ext cx="3931770" cy="3458934"/>
          </a:xfrm>
        </p:spPr>
      </p:pic>
      <p:pic>
        <p:nvPicPr>
          <p:cNvPr id="1026" name="Picture 2" descr="C:\Users\rosi4-009\Desktop\DSC_02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54"/>
          <a:stretch/>
        </p:blipFill>
        <p:spPr bwMode="auto">
          <a:xfrm>
            <a:off x="4517009" y="215152"/>
            <a:ext cx="3049307" cy="39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osi4-009\Desktop\IMG_47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9193" y="3647965"/>
            <a:ext cx="416388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9212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" indent="0"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566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7251" y="514350"/>
            <a:ext cx="7404653" cy="55816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00374" y="1140619"/>
            <a:ext cx="2905125" cy="1181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воспитания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8501" y="2978942"/>
            <a:ext cx="2571749" cy="18407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личностного развития ребёнка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224336" y="2352675"/>
            <a:ext cx="457200" cy="5953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8134" y="2650331"/>
            <a:ext cx="2381250" cy="25812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Активное участие, поддержка и понимание семьёй проблем ребенка на разных этапах его взросления</a:t>
            </a:r>
          </a:p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18814" y="2533650"/>
            <a:ext cx="2523297" cy="2771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Привлечение родителей (законных представителей) детей</a:t>
            </a:r>
            <a:br>
              <a:rPr lang="ru-RU" dirty="0" smtClean="0"/>
            </a:br>
            <a:r>
              <a:rPr lang="ru-RU" dirty="0" smtClean="0"/>
              <a:t> к активному участию  в воспитании собственного ребёнка </a:t>
            </a:r>
          </a:p>
          <a:p>
            <a:pPr algn="ctr"/>
            <a:endParaRPr lang="ru-RU" dirty="0"/>
          </a:p>
        </p:txBody>
      </p:sp>
      <p:sp>
        <p:nvSpPr>
          <p:cNvPr id="10" name="Стрелка влево 9"/>
          <p:cNvSpPr/>
          <p:nvPr/>
        </p:nvSpPr>
        <p:spPr>
          <a:xfrm>
            <a:off x="5810250" y="3758564"/>
            <a:ext cx="599559" cy="281462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 flipH="1">
            <a:off x="2678388" y="3758564"/>
            <a:ext cx="599559" cy="323135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0761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7251" y="685800"/>
            <a:ext cx="7404653" cy="4038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42975" y="762000"/>
            <a:ext cx="3733800" cy="1743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Точки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контакта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огласия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19424" y="3543300"/>
            <a:ext cx="3590925" cy="1743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Успешность воспитательной деятельности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лево 5"/>
          <p:cNvSpPr/>
          <p:nvPr/>
        </p:nvSpPr>
        <p:spPr>
          <a:xfrm rot="16200000">
            <a:off x="3459957" y="2674145"/>
            <a:ext cx="1038225" cy="7000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4424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714499" y="4630101"/>
            <a:ext cx="2743200" cy="10201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Вырос уровень взаимных требований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264" y="436244"/>
            <a:ext cx="8048625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тенденции взаимодействия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 и школы-интерната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34050" y="2971800"/>
            <a:ext cx="2743200" cy="2276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Снижается отчужденность между педагогическими работниками  и  родителями (законными представителями) детей</a:t>
            </a:r>
            <a:endParaRPr lang="ru-RU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81150" y="2249804"/>
            <a:ext cx="2743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Возросла потребность в сотрудничестве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00125" y="3077526"/>
            <a:ext cx="2743200" cy="16849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Реализуется практика привлечения родителей (законных представителей) детей к управлению школой-интернатом</a:t>
            </a:r>
            <a:endParaRPr lang="ru-RU" b="1" dirty="0"/>
          </a:p>
        </p:txBody>
      </p:sp>
      <p:sp>
        <p:nvSpPr>
          <p:cNvPr id="8" name="Двойная стрелка влево/вправо 7"/>
          <p:cNvSpPr/>
          <p:nvPr/>
        </p:nvSpPr>
        <p:spPr>
          <a:xfrm>
            <a:off x="3743325" y="3857625"/>
            <a:ext cx="1990725" cy="4381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8367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323850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Данные анкетирования родителей (законных представителей) детей </a:t>
            </a:r>
            <a:br>
              <a:rPr lang="ru-RU" sz="2800" dirty="0" smtClean="0"/>
            </a:br>
            <a:r>
              <a:rPr lang="ru-RU" sz="2800" dirty="0" smtClean="0"/>
              <a:t>ОГКОУ «Школа-интернат №88 «Улыбка»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26745" y="2076449"/>
            <a:ext cx="7867650" cy="723901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ru-RU" sz="2000" b="1" dirty="0" smtClean="0"/>
              <a:t>Кто, на Ваш взгляд, играет главную роль в воспитании ребёнка?</a:t>
            </a:r>
            <a:endParaRPr lang="ru-RU" sz="2000" b="1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720755870"/>
              </p:ext>
            </p:extLst>
          </p:nvPr>
        </p:nvGraphicFramePr>
        <p:xfrm>
          <a:off x="1371600" y="2686050"/>
          <a:ext cx="5991225" cy="322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870750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686" y="608891"/>
            <a:ext cx="4920887" cy="3277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25" r="12897"/>
          <a:stretch/>
        </p:blipFill>
        <p:spPr>
          <a:xfrm>
            <a:off x="3705504" y="3509682"/>
            <a:ext cx="4779589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03762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5"/>
          <a:stretch/>
        </p:blipFill>
        <p:spPr>
          <a:xfrm>
            <a:off x="155597" y="255494"/>
            <a:ext cx="4233912" cy="3119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129"/>
          <a:stretch/>
        </p:blipFill>
        <p:spPr>
          <a:xfrm>
            <a:off x="4598894" y="268941"/>
            <a:ext cx="4141694" cy="303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rosi4-009\Desktop\IMG_761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9" r="2620"/>
          <a:stretch/>
        </p:blipFill>
        <p:spPr bwMode="auto">
          <a:xfrm>
            <a:off x="201706" y="3483365"/>
            <a:ext cx="4141694" cy="3012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osi4-009\Desktop\20200227_1458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8894" y="3436714"/>
            <a:ext cx="4141694" cy="3106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5403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609600"/>
            <a:ext cx="8115300" cy="7715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Нравственные нормы </a:t>
            </a:r>
            <a:br>
              <a:rPr lang="ru-RU" dirty="0" smtClean="0"/>
            </a:br>
            <a:r>
              <a:rPr lang="ru-RU" dirty="0" smtClean="0"/>
              <a:t>педагогических работников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388" y="1571625"/>
            <a:ext cx="8353424" cy="4600575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ru-RU" dirty="0"/>
              <a:t>- чувство ответственности перед </a:t>
            </a:r>
            <a:r>
              <a:rPr lang="ru-RU" dirty="0" smtClean="0"/>
              <a:t>родителями (законными представителями) обучающихся </a:t>
            </a:r>
            <a:r>
              <a:rPr lang="ru-RU" dirty="0"/>
              <a:t>за обучение и воспитание их детей, за их психолого-педагогическую компетентность;</a:t>
            </a:r>
          </a:p>
          <a:p>
            <a:pPr marL="34290" indent="0">
              <a:buNone/>
            </a:pPr>
            <a:r>
              <a:rPr lang="ru-RU" dirty="0" smtClean="0"/>
              <a:t>- </a:t>
            </a:r>
            <a:r>
              <a:rPr lang="ru-RU" dirty="0"/>
              <a:t>активный и постоянный поиск педагогических контактов с </a:t>
            </a:r>
            <a:r>
              <a:rPr lang="ru-RU" dirty="0" smtClean="0"/>
              <a:t>родителями(законными представителями) детей;</a:t>
            </a:r>
            <a:endParaRPr lang="ru-RU" dirty="0"/>
          </a:p>
          <a:p>
            <a:pPr marL="34290" indent="0">
              <a:buNone/>
            </a:pPr>
            <a:r>
              <a:rPr lang="ru-RU" dirty="0"/>
              <a:t>- уважительное отношение к родительским чувствам, недопущение небрежной и необоснованной оценки способностей детей и их поведения;</a:t>
            </a:r>
          </a:p>
          <a:p>
            <a:pPr marL="34290" indent="0">
              <a:buNone/>
            </a:pPr>
            <a:r>
              <a:rPr lang="ru-RU" dirty="0" smtClean="0"/>
              <a:t> </a:t>
            </a:r>
            <a:r>
              <a:rPr lang="ru-RU" dirty="0"/>
              <a:t>- повышение авторитета </a:t>
            </a:r>
            <a:r>
              <a:rPr lang="ru-RU" dirty="0" smtClean="0"/>
              <a:t>родителей (законных представителей) </a:t>
            </a:r>
            <a:r>
              <a:rPr lang="ru-RU" dirty="0"/>
              <a:t>в глазах </a:t>
            </a:r>
            <a:r>
              <a:rPr lang="ru-RU" dirty="0" smtClean="0"/>
              <a:t>детей);</a:t>
            </a:r>
            <a:endParaRPr lang="ru-RU" dirty="0"/>
          </a:p>
          <a:p>
            <a:pPr marL="34290" indent="0">
              <a:buNone/>
            </a:pPr>
            <a:r>
              <a:rPr lang="ru-RU" dirty="0"/>
              <a:t>- тактичность и обоснованность при предъявлении необходимых требований к </a:t>
            </a:r>
            <a:r>
              <a:rPr lang="ru-RU" dirty="0" smtClean="0"/>
              <a:t>родителям (законным представителям) детям;</a:t>
            </a:r>
            <a:endParaRPr lang="ru-RU" dirty="0"/>
          </a:p>
          <a:p>
            <a:pPr marL="34290" indent="0">
              <a:buNone/>
            </a:pPr>
            <a:r>
              <a:rPr lang="ru-RU" dirty="0" smtClean="0"/>
              <a:t>- терпение </a:t>
            </a:r>
            <a:r>
              <a:rPr lang="ru-RU" dirty="0"/>
              <a:t>при поступлении критических заявлений в свой адрес, </a:t>
            </a:r>
            <a:r>
              <a:rPr lang="ru-RU" dirty="0" smtClean="0"/>
              <a:t>учёт </a:t>
            </a:r>
            <a:r>
              <a:rPr lang="ru-RU" dirty="0"/>
              <a:t>их в процессе профессионального саморазвития.</a:t>
            </a:r>
          </a:p>
          <a:p>
            <a:pPr marL="3429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41144345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533</TotalTime>
  <Words>388</Words>
  <Application>Microsoft Office PowerPoint</Application>
  <PresentationFormat>Экран (4:3)</PresentationFormat>
  <Paragraphs>52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Базис</vt:lpstr>
      <vt:lpstr>Отношения между школой и родителями: партнерство или конкуренция?</vt:lpstr>
      <vt:lpstr>Слайд 2</vt:lpstr>
      <vt:lpstr>Слайд 3</vt:lpstr>
      <vt:lpstr>Слайд 4</vt:lpstr>
      <vt:lpstr>Современные тенденции взаимодействия  семьи и школы-интерната</vt:lpstr>
      <vt:lpstr>Данные анкетирования родителей (законных представителей) детей  ОГКОУ «Школа-интернат №88 «Улыбка»</vt:lpstr>
      <vt:lpstr>Слайд 7</vt:lpstr>
      <vt:lpstr>Слайд 8</vt:lpstr>
      <vt:lpstr>Нравственные нормы  педагогических работников</vt:lpstr>
      <vt:lpstr>Слайд 10</vt:lpstr>
      <vt:lpstr>Данные анкетирования родителей (законных представителей) детей  ОГКОУ «Школа-интернат №88 «Улыбка»</vt:lpstr>
      <vt:lpstr>Данные анкетирования родителей (законных представителей) детей  ОГКОУ «Школа-интернат №88 «Улыбка»</vt:lpstr>
      <vt:lpstr>Слайд 13</vt:lpstr>
      <vt:lpstr>Слайд 14</vt:lpstr>
      <vt:lpstr>Слайд 15</vt:lpstr>
      <vt:lpstr>Социальный портрет семей обучающихся  ОГКОУ «Школа-интернат №88 «Улыбка»</vt:lpstr>
      <vt:lpstr>Слайд 17</vt:lpstr>
      <vt:lpstr>Слайд 18</vt:lpstr>
      <vt:lpstr>Слайд 19</vt:lpstr>
      <vt:lpstr>Слайд 20</vt:lpstr>
      <vt:lpstr>Слайд 21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Отношения между школой и родителями: партнерство или конкуренция?</dc:title>
  <dc:creator>Ristok</dc:creator>
  <cp:lastModifiedBy>Пк</cp:lastModifiedBy>
  <cp:revision>30</cp:revision>
  <dcterms:created xsi:type="dcterms:W3CDTF">2021-08-24T03:56:24Z</dcterms:created>
  <dcterms:modified xsi:type="dcterms:W3CDTF">2021-08-25T05:46:00Z</dcterms:modified>
</cp:coreProperties>
</file>