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8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3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6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7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6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F763-A363-4C97-8AC7-7804D677C4E2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A5CB9-AE8F-4B1E-B427-5FBBA6A74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7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Здоровье глаз: п</a:t>
            </a:r>
            <a:r>
              <a:rPr lang="ru-RU" b="1" dirty="0" smtClean="0"/>
              <a:t>рофилактика </a:t>
            </a:r>
            <a:r>
              <a:rPr lang="ru-RU" b="1" dirty="0" smtClean="0"/>
              <a:t>близорукости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23657" y="4806724"/>
            <a:ext cx="7387772" cy="1655762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err="1" smtClean="0"/>
              <a:t>Н.В.Охотникова</a:t>
            </a:r>
            <a:endParaRPr lang="ru-RU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err="1" smtClean="0"/>
              <a:t>И.о</a:t>
            </a:r>
            <a:r>
              <a:rPr lang="ru-RU" dirty="0" smtClean="0"/>
              <a:t>. главного внештатного детского офтальмолога </a:t>
            </a:r>
            <a:endParaRPr lang="ru-RU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ГУЗ Ульяновская областная детская клиническая больница имени </a:t>
            </a:r>
            <a:r>
              <a:rPr lang="ru-RU" dirty="0" err="1"/>
              <a:t>Ю.Ф.Горячева</a:t>
            </a:r>
            <a:endParaRPr lang="ru-RU" dirty="0"/>
          </a:p>
          <a:p>
            <a:r>
              <a:rPr lang="ru-RU" dirty="0" smtClean="0"/>
              <a:t>2020г.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98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Знаете ли вы, как правильно организовать рабочее место </a:t>
            </a:r>
            <a:r>
              <a:rPr lang="ru-RU" b="1" dirty="0" smtClean="0"/>
              <a:t>ребенку? </a:t>
            </a:r>
            <a:endParaRPr lang="ru-RU" b="1" dirty="0"/>
          </a:p>
        </p:txBody>
      </p:sp>
      <p:pic>
        <p:nvPicPr>
          <p:cNvPr id="3074" name="Picture 2" descr="Нормы работы за компьютером и основные ошибки ее организации - Работни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96" y="2061030"/>
            <a:ext cx="9389373" cy="447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83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Знаете ли вы, как </a:t>
            </a:r>
            <a:r>
              <a:rPr lang="ru-RU" b="1" dirty="0" smtClean="0"/>
              <a:t>правильно делать гимнастику для глаз?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474" y="1825625"/>
            <a:ext cx="4867052" cy="4351338"/>
          </a:xfrm>
        </p:spPr>
      </p:pic>
    </p:spTree>
    <p:extLst>
      <p:ext uri="{BB962C8B-B14F-4D97-AF65-F5344CB8AC3E}">
        <p14:creationId xmlns:p14="http://schemas.microsoft.com/office/powerpoint/2010/main" val="54645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Вторичная (</a:t>
            </a:r>
            <a:r>
              <a:rPr lang="ru-RU" b="1" dirty="0" smtClean="0"/>
              <a:t>специализированная)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рациональная оптическая </a:t>
            </a:r>
            <a:r>
              <a:rPr lang="ru-RU" dirty="0" smtClean="0"/>
              <a:t>коррекция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Не лишайте своего ребенка 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возможности видеть и развиваться!!!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68" y="2289191"/>
            <a:ext cx="5062352" cy="402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6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251" y="-1325563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446" y="1041853"/>
            <a:ext cx="10515600" cy="4351338"/>
          </a:xfrm>
        </p:spPr>
        <p:txBody>
          <a:bodyPr/>
          <a:lstStyle/>
          <a:p>
            <a:r>
              <a:rPr lang="ru-RU" dirty="0" smtClean="0"/>
              <a:t>Медикаментозная поддержка (назначается офтальмологом),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-витаминотерапия,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-препараты для </a:t>
            </a:r>
            <a:r>
              <a:rPr lang="ru-RU" dirty="0"/>
              <a:t>лечение нарушений </a:t>
            </a:r>
            <a:r>
              <a:rPr lang="ru-RU" dirty="0" smtClean="0"/>
              <a:t>аккомодации.</a:t>
            </a:r>
            <a:endParaRPr lang="ru-RU" dirty="0" smtClean="0"/>
          </a:p>
          <a:p>
            <a:r>
              <a:rPr lang="ru-RU" dirty="0" smtClean="0"/>
              <a:t>Аппаратное лечение </a:t>
            </a:r>
            <a:r>
              <a:rPr lang="ru-RU" dirty="0"/>
              <a:t>(назначается офтальмологом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004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Как повысить мотивацию ребенка (и родителей) соблюдать комплексную терапию (самостоятельно делать гимнастику, гулять, регулировать время с гаджетом)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Прежде всего, информированием о дальнейших «перспективах» миопии: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dirty="0"/>
              <a:t>Прогрессирование (иногда до высоких степеней)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dirty="0"/>
              <a:t>Развитие дистрофии сетчатки, угрожающей ее отслойкой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dirty="0"/>
              <a:t>Ограничение спортивной и профессиональной пригодности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dirty="0"/>
              <a:t>Сложности родовспоможения при высокой миопии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dirty="0"/>
              <a:t>Снижение качества полноценной жизни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Активным участием родителей в прогулках, подвижных играх и тренировочных упражнениях с ребенком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87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634" y="4924062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944" y="809897"/>
            <a:ext cx="7712980" cy="3558989"/>
          </a:xfrm>
        </p:spPr>
      </p:pic>
    </p:spTree>
    <p:extLst>
      <p:ext uri="{BB962C8B-B14F-4D97-AF65-F5344CB8AC3E}">
        <p14:creationId xmlns:p14="http://schemas.microsoft.com/office/powerpoint/2010/main" val="384555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такое миопия?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МИОПИЯ (БЛИЗОРУКОСТЬ) - (от др.-греч. </a:t>
            </a:r>
            <a:r>
              <a:rPr lang="ru-RU" dirty="0" err="1" smtClean="0"/>
              <a:t>μύω</a:t>
            </a:r>
            <a:r>
              <a:rPr lang="ru-RU" dirty="0" smtClean="0"/>
              <a:t> — «щурюсь» и </a:t>
            </a:r>
            <a:r>
              <a:rPr lang="ru-RU" dirty="0" err="1" smtClean="0"/>
              <a:t>ὄψις</a:t>
            </a:r>
            <a:r>
              <a:rPr lang="ru-RU" dirty="0" smtClean="0"/>
              <a:t> — «взгляд, зрение») — это дефект (аномалия рефракции) зрения, при котором изображение формируется не на сетчатке глаза, а перед ней.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9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Преломление света в глазу</a:t>
            </a:r>
            <a:endParaRPr lang="ru-RU" b="1" dirty="0"/>
          </a:p>
        </p:txBody>
      </p:sp>
      <p:pic>
        <p:nvPicPr>
          <p:cNvPr id="1026" name="Picture 2" descr="Плохо вижу в даль: что это и что делать, как лучше видеть в даль, признаки  близорукости у взрослых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25" y="1825625"/>
            <a:ext cx="998394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70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ДИНАМИКА РАСПРОСТРАНЕННОСТИ МИОПИИ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1903г. – 7% гимназистов России </a:t>
            </a:r>
          </a:p>
          <a:p>
            <a:r>
              <a:rPr lang="ru-RU" dirty="0" smtClean="0"/>
              <a:t>1914г. – 12% гимназистов России </a:t>
            </a:r>
          </a:p>
          <a:p>
            <a:r>
              <a:rPr lang="ru-RU" dirty="0" smtClean="0"/>
              <a:t>1953г. – 15 % школьников СССР </a:t>
            </a:r>
          </a:p>
          <a:p>
            <a:r>
              <a:rPr lang="ru-RU" dirty="0" smtClean="0"/>
              <a:t>1975г. – 20% школьников СССР </a:t>
            </a:r>
          </a:p>
          <a:p>
            <a:r>
              <a:rPr lang="ru-RU" dirty="0" smtClean="0"/>
              <a:t>1987г. – 32% школьников СССР </a:t>
            </a:r>
          </a:p>
          <a:p>
            <a:r>
              <a:rPr lang="ru-RU" dirty="0" smtClean="0"/>
              <a:t>2005г. – 28% школьников России (СПб) </a:t>
            </a:r>
          </a:p>
          <a:p>
            <a:r>
              <a:rPr lang="ru-RU" dirty="0" smtClean="0"/>
              <a:t>2019г. – 34% школьников России (СПб)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19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 11 классу практически каждый второй школьник страдает миопией</a:t>
            </a:r>
            <a:endParaRPr lang="ru-RU" b="1" dirty="0"/>
          </a:p>
        </p:txBody>
      </p:sp>
      <p:pic>
        <p:nvPicPr>
          <p:cNvPr id="2050" name="Picture 2" descr="Патоанатомия - зрение - online present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86" y="1690688"/>
            <a:ext cx="9425217" cy="705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79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Факторы риска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Наследственные факторы - постепенное удлинение глазного яблока. Первые проявления - в детском и подростковом возрасте. В семейном анамнезе зачастую - близорукость у одного или у обоих родителей;</a:t>
            </a:r>
          </a:p>
          <a:p>
            <a:r>
              <a:rPr lang="ru-RU" dirty="0"/>
              <a:t>Спазм аккомодации</a:t>
            </a:r>
            <a:r>
              <a:rPr lang="ru-RU" dirty="0" smtClean="0"/>
              <a:t>;</a:t>
            </a:r>
          </a:p>
          <a:p>
            <a:r>
              <a:rPr lang="ru-RU" dirty="0"/>
              <a:t>Высокая нагрузка на зрительный аппарат, в том числе чтение с близкого расстояния;</a:t>
            </a:r>
          </a:p>
          <a:p>
            <a:r>
              <a:rPr lang="ru-RU" dirty="0" smtClean="0"/>
              <a:t>Рефракция меньше +0,75 </a:t>
            </a:r>
            <a:r>
              <a:rPr lang="en-US" dirty="0" smtClean="0"/>
              <a:t>D</a:t>
            </a:r>
            <a:r>
              <a:rPr lang="ru-RU" dirty="0" smtClean="0"/>
              <a:t> в 6 лет;</a:t>
            </a:r>
          </a:p>
          <a:p>
            <a:r>
              <a:rPr lang="ru-RU" dirty="0" smtClean="0"/>
              <a:t>Малое время экспозиции естественного света.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15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Факторы риска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Алиментарные </a:t>
            </a:r>
            <a:r>
              <a:rPr lang="ru-RU" dirty="0"/>
              <a:t>и метаболические факторы. В частности, показана связь развития миопии и сниженного уровня витамина D в крови у детей и подростков;</a:t>
            </a:r>
          </a:p>
          <a:p>
            <a:r>
              <a:rPr lang="ru-RU" dirty="0" smtClean="0"/>
              <a:t>По </a:t>
            </a:r>
            <a:r>
              <a:rPr lang="ru-RU" dirty="0"/>
              <a:t>некоторым данным, дети и подростки, проводящие больше времени на свежем воздухе (в том числе и занимающиеся спортом), имеют меньший риск развития миопии. Вероятно, это связано с различным уровнем </a:t>
            </a:r>
            <a:r>
              <a:rPr lang="ru-RU" dirty="0" smtClean="0"/>
              <a:t>освещенности.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00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Профилактика близорукости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Первичная (гигиена зрительного труда). </a:t>
            </a:r>
          </a:p>
          <a:p>
            <a:r>
              <a:rPr lang="ru-RU" dirty="0" smtClean="0"/>
              <a:t>- Вторичная (специализированная): - рациональная оптическая коррекция; - лечение привычно-избыточного напряжения аккомодации; - </a:t>
            </a:r>
            <a:r>
              <a:rPr lang="ru-RU" dirty="0" err="1" smtClean="0"/>
              <a:t>склероукрепляющие</a:t>
            </a:r>
            <a:r>
              <a:rPr lang="ru-RU" dirty="0" smtClean="0"/>
              <a:t> операции.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61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Первичная </a:t>
            </a:r>
            <a:r>
              <a:rPr lang="ru-RU" b="1" dirty="0" err="1" smtClean="0"/>
              <a:t>профиллактика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>(гигиена зрительного труда)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Прогулки на сведем воздухе не менее 2 часов в день,</a:t>
            </a:r>
          </a:p>
          <a:p>
            <a:r>
              <a:rPr lang="ru-RU" dirty="0"/>
              <a:t>Соблюдение правильного режима зрительной </a:t>
            </a:r>
            <a:r>
              <a:rPr lang="ru-RU" dirty="0" smtClean="0"/>
              <a:t>работы,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равномерного и достаточного </a:t>
            </a:r>
            <a:r>
              <a:rPr lang="ru-RU" dirty="0" smtClean="0"/>
              <a:t>освещения,</a:t>
            </a:r>
          </a:p>
          <a:p>
            <a:r>
              <a:rPr lang="ru-RU" dirty="0"/>
              <a:t>Соблюдение правильного режима </a:t>
            </a:r>
            <a:r>
              <a:rPr lang="ru-RU" dirty="0" smtClean="0"/>
              <a:t>чтения,</a:t>
            </a:r>
          </a:p>
          <a:p>
            <a:r>
              <a:rPr lang="ru-RU" dirty="0" smtClean="0"/>
              <a:t>Правильное, сбалансированное питание.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335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489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Здоровье глаз: профилактика близорукости</vt:lpstr>
      <vt:lpstr>Что такое миопия?</vt:lpstr>
      <vt:lpstr>Преломление света в глазу</vt:lpstr>
      <vt:lpstr>ДИНАМИКА РАСПРОСТРАНЕННОСТИ МИОПИИ </vt:lpstr>
      <vt:lpstr>К 11 классу практически каждый второй школьник страдает миопией</vt:lpstr>
      <vt:lpstr>Факторы риска</vt:lpstr>
      <vt:lpstr>Факторы риска</vt:lpstr>
      <vt:lpstr>Профилактика близорукости</vt:lpstr>
      <vt:lpstr>Первичная профиллактика (гигиена зрительного труда)</vt:lpstr>
      <vt:lpstr>Знаете ли вы, как правильно организовать рабочее место ребенку? </vt:lpstr>
      <vt:lpstr>Знаете ли вы, как правильно делать гимнастику для глаз? </vt:lpstr>
      <vt:lpstr>Вторичная (специализированная) </vt:lpstr>
      <vt:lpstr>Презентация PowerPoint</vt:lpstr>
      <vt:lpstr>Как повысить мотивацию ребенка (и родителей) соблюдать комплексную терапию (самостоятельно делать гимнастику, гулять, регулировать время с гаджетом)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близорукости</dc:title>
  <dc:creator>Наталья</dc:creator>
  <cp:lastModifiedBy>NL</cp:lastModifiedBy>
  <cp:revision>13</cp:revision>
  <dcterms:created xsi:type="dcterms:W3CDTF">2020-11-26T01:24:31Z</dcterms:created>
  <dcterms:modified xsi:type="dcterms:W3CDTF">2020-11-26T07:14:09Z</dcterms:modified>
</cp:coreProperties>
</file>