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341" r:id="rId2"/>
    <p:sldId id="309" r:id="rId3"/>
    <p:sldId id="310" r:id="rId4"/>
    <p:sldId id="342" r:id="rId5"/>
    <p:sldId id="311" r:id="rId6"/>
    <p:sldId id="313" r:id="rId7"/>
    <p:sldId id="314" r:id="rId8"/>
    <p:sldId id="315" r:id="rId9"/>
    <p:sldId id="317" r:id="rId10"/>
    <p:sldId id="316" r:id="rId11"/>
    <p:sldId id="318" r:id="rId12"/>
    <p:sldId id="343" r:id="rId13"/>
    <p:sldId id="344" r:id="rId14"/>
    <p:sldId id="319" r:id="rId15"/>
    <p:sldId id="320" r:id="rId16"/>
    <p:sldId id="327" r:id="rId17"/>
    <p:sldId id="324" r:id="rId18"/>
    <p:sldId id="321" r:id="rId19"/>
    <p:sldId id="322" r:id="rId20"/>
    <p:sldId id="323" r:id="rId21"/>
    <p:sldId id="345" r:id="rId22"/>
    <p:sldId id="325" r:id="rId23"/>
    <p:sldId id="331" r:id="rId24"/>
    <p:sldId id="326" r:id="rId25"/>
    <p:sldId id="346" r:id="rId26"/>
    <p:sldId id="328" r:id="rId27"/>
    <p:sldId id="329" r:id="rId28"/>
    <p:sldId id="330" r:id="rId29"/>
    <p:sldId id="332" r:id="rId30"/>
    <p:sldId id="333" r:id="rId31"/>
    <p:sldId id="334" r:id="rId32"/>
    <p:sldId id="335" r:id="rId33"/>
    <p:sldId id="336" r:id="rId34"/>
    <p:sldId id="337" r:id="rId35"/>
    <p:sldId id="339" r:id="rId36"/>
    <p:sldId id="338" r:id="rId37"/>
    <p:sldId id="347" r:id="rId38"/>
    <p:sldId id="340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7254A-2FF1-4F96-846E-B0578110D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6E1E4-0A0D-439E-820C-24C8098DF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8A5FF-A01F-4F00-A1A1-0B131C8DAA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8326F-2981-4A01-B5E6-374CE1A28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113CD-0FDA-422F-B4B8-66FBA1D36F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D1BE1-4852-4DB6-A2AC-73DFD6ECA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F8B28-96FF-428C-971F-B665787AD2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FC9DC-8137-41FC-A08E-99C5F8860A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9F658-C7A9-4BDF-B46A-59015E3D3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87155-AF2B-4323-AC51-CCC471A67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B3929-AC8B-4BA1-A177-5C5E76393A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A7626-33AB-4EEF-AC2F-39C6599DE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13BD4-A28C-45CD-B33F-1142A428C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B1A7C-F0BE-44CA-AE48-47DF4C272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2E21447-CAE9-4560-B2BD-577DA1DA9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457200" y="1500188"/>
            <a:ext cx="8229600" cy="785812"/>
          </a:xfrm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Bahnschrift Condensed" pitchFamily="34" charset="0"/>
              </a:rPr>
              <a:t>ГУЗ Ульяновская  Областная  Клиническая Наркологическая  Больница</a:t>
            </a:r>
            <a:br>
              <a:rPr lang="ru-RU" sz="2400" b="1">
                <a:solidFill>
                  <a:srgbClr val="FF0000"/>
                </a:solidFill>
              </a:rPr>
            </a:br>
            <a:br>
              <a:rPr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0070C0"/>
                </a:solidFill>
                <a:latin typeface="ALS Staromoskovsky" pitchFamily="50" charset="-52"/>
              </a:rPr>
              <a:t>информационно-методическое пособие </a:t>
            </a:r>
            <a:br>
              <a:rPr lang="ru-RU" sz="2400">
                <a:solidFill>
                  <a:srgbClr val="0070C0"/>
                </a:solidFill>
                <a:latin typeface="ALS Staromoskovsky" pitchFamily="50" charset="-52"/>
              </a:rPr>
            </a:br>
            <a:r>
              <a:rPr lang="ru-RU" sz="2400">
                <a:solidFill>
                  <a:srgbClr val="0070C0"/>
                </a:solidFill>
                <a:latin typeface="ALS Staromoskovsky" pitchFamily="50" charset="-52"/>
              </a:rPr>
              <a:t>для родителей и педагогов</a:t>
            </a:r>
            <a:br>
              <a:rPr lang="ru-RU" sz="2400">
                <a:solidFill>
                  <a:srgbClr val="FF0000"/>
                </a:solidFill>
              </a:rPr>
            </a:br>
            <a:br>
              <a:rPr lang="ru-RU" sz="2400">
                <a:solidFill>
                  <a:srgbClr val="FF0000"/>
                </a:solidFill>
              </a:rPr>
            </a:br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20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2714625"/>
            <a:ext cx="7610475" cy="2286000"/>
          </a:xfr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642938"/>
            <a:ext cx="7858125" cy="5483225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642938"/>
            <a:ext cx="7929563" cy="5483225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pPr algn="r" eaLnBrk="1" hangingPunct="1"/>
            <a:r>
              <a:rPr lang="ru-RU" sz="2800" b="1">
                <a:solidFill>
                  <a:schemeClr val="bg1"/>
                </a:solidFill>
              </a:rPr>
              <a:t>Статистика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2071688"/>
            <a:ext cx="7858125" cy="4065587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2000" dirty="0">
                <a:solidFill>
                  <a:srgbClr val="00458A"/>
                </a:solidFill>
              </a:rPr>
              <a:t>Подросткам достаточно употреблять пиво 2 раза в неделю, чтобы уже через 1,5-2 месяца сформировалась 1-ая устойчивая стадия </a:t>
            </a:r>
            <a:r>
              <a:rPr lang="ru-RU" sz="2000" b="1" dirty="0">
                <a:solidFill>
                  <a:srgbClr val="0066CC"/>
                </a:solidFill>
              </a:rPr>
              <a:t>пивного алкоголизма</a:t>
            </a:r>
            <a:r>
              <a:rPr lang="ru-RU" sz="2000" dirty="0">
                <a:solidFill>
                  <a:srgbClr val="00458A"/>
                </a:solidFill>
              </a:rPr>
              <a:t>. 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2000" dirty="0">
                <a:solidFill>
                  <a:srgbClr val="00458A"/>
                </a:solidFill>
              </a:rPr>
              <a:t> </a:t>
            </a:r>
            <a:r>
              <a:rPr lang="ru-RU" sz="2000" b="1" dirty="0">
                <a:solidFill>
                  <a:srgbClr val="0066CC"/>
                </a:solidFill>
              </a:rPr>
              <a:t>слабоалкогольные</a:t>
            </a:r>
            <a:r>
              <a:rPr lang="ru-RU" sz="2000" dirty="0">
                <a:solidFill>
                  <a:srgbClr val="00458A"/>
                </a:solidFill>
              </a:rPr>
              <a:t> напитки </a:t>
            </a:r>
            <a:r>
              <a:rPr lang="ru-RU" sz="2000" b="1" dirty="0">
                <a:solidFill>
                  <a:srgbClr val="0066CC"/>
                </a:solidFill>
              </a:rPr>
              <a:t>пьют около 8 % ульяновских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2000" b="1" dirty="0">
                <a:solidFill>
                  <a:srgbClr val="0066CC"/>
                </a:solidFill>
              </a:rPr>
              <a:t>юношей и  девушек</a:t>
            </a:r>
            <a:r>
              <a:rPr lang="ru-RU" sz="2000" dirty="0">
                <a:solidFill>
                  <a:srgbClr val="00458A"/>
                </a:solidFill>
              </a:rPr>
              <a:t>.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2000" dirty="0">
                <a:solidFill>
                  <a:srgbClr val="0066CC"/>
                </a:solidFill>
              </a:rPr>
              <a:t>. </a:t>
            </a:r>
          </a:p>
        </p:txBody>
      </p:sp>
      <p:sp>
        <p:nvSpPr>
          <p:cNvPr id="13316" name="Oval 6"/>
          <p:cNvSpPr>
            <a:spLocks noChangeArrowheads="1"/>
          </p:cNvSpPr>
          <p:nvPr/>
        </p:nvSpPr>
        <p:spPr bwMode="auto">
          <a:xfrm>
            <a:off x="468313" y="2133600"/>
            <a:ext cx="142875" cy="142875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Oval 7"/>
          <p:cNvSpPr>
            <a:spLocks noChangeArrowheads="1"/>
          </p:cNvSpPr>
          <p:nvPr/>
        </p:nvSpPr>
        <p:spPr bwMode="auto">
          <a:xfrm>
            <a:off x="973138" y="2924175"/>
            <a:ext cx="142875" cy="142875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8" name="Oval 8"/>
          <p:cNvSpPr>
            <a:spLocks noChangeArrowheads="1"/>
          </p:cNvSpPr>
          <p:nvPr/>
        </p:nvSpPr>
        <p:spPr bwMode="auto">
          <a:xfrm>
            <a:off x="5292725" y="4437063"/>
            <a:ext cx="142875" cy="142875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>
            <a:off x="0" y="2205038"/>
            <a:ext cx="539750" cy="0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20" name="Line 10"/>
          <p:cNvSpPr>
            <a:spLocks noChangeShapeType="1"/>
          </p:cNvSpPr>
          <p:nvPr/>
        </p:nvSpPr>
        <p:spPr bwMode="auto">
          <a:xfrm>
            <a:off x="-285750" y="3000375"/>
            <a:ext cx="1042988" cy="0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21" name="Line 11"/>
          <p:cNvSpPr>
            <a:spLocks noChangeShapeType="1"/>
          </p:cNvSpPr>
          <p:nvPr/>
        </p:nvSpPr>
        <p:spPr bwMode="auto">
          <a:xfrm flipV="1">
            <a:off x="4214813" y="4500563"/>
            <a:ext cx="46037" cy="71437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3571875"/>
            <a:ext cx="38576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85750"/>
            <a:ext cx="77152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714375"/>
            <a:ext cx="7643812" cy="5411788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571500"/>
            <a:ext cx="7858125" cy="5554663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642938"/>
            <a:ext cx="8001000" cy="5483225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642938"/>
            <a:ext cx="7572375" cy="5483225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500063"/>
            <a:ext cx="7929563" cy="562610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500063"/>
            <a:ext cx="7786688" cy="562610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500063"/>
            <a:ext cx="7929563" cy="56261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500063"/>
            <a:ext cx="7715250" cy="56261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571500"/>
            <a:ext cx="7858125" cy="5554663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785813"/>
            <a:ext cx="7500937" cy="5311775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571500"/>
            <a:ext cx="8001000" cy="545465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571500"/>
            <a:ext cx="7929563" cy="5554663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500063"/>
            <a:ext cx="8001000" cy="5626100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ru-RU" sz="2800" b="1">
                <a:solidFill>
                  <a:schemeClr val="bg1"/>
                </a:solidFill>
              </a:rPr>
              <a:t>Как предотвратить знакомство</a:t>
            </a:r>
            <a:br>
              <a:rPr lang="en-US" sz="2800" b="1">
                <a:solidFill>
                  <a:schemeClr val="bg1"/>
                </a:solidFill>
              </a:rPr>
            </a:br>
            <a:r>
              <a:rPr lang="ru-RU" sz="2800" b="1">
                <a:solidFill>
                  <a:schemeClr val="bg1"/>
                </a:solidFill>
              </a:rPr>
              <a:t>ребенка с алкоголем?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2428875"/>
            <a:ext cx="7643812" cy="3611563"/>
          </a:xfrm>
        </p:spPr>
        <p:txBody>
          <a:bodyPr/>
          <a:lstStyle/>
          <a:p>
            <a:pPr marL="0" indent="0" eaLnBrk="1" hangingPunct="1">
              <a:buFontTx/>
              <a:buNone/>
              <a:tabLst>
                <a:tab pos="363538" algn="l"/>
              </a:tabLst>
            </a:pPr>
            <a:r>
              <a:rPr lang="en-US" sz="2400" b="1">
                <a:solidFill>
                  <a:srgbClr val="00458A"/>
                </a:solidFill>
              </a:rPr>
              <a:t>	</a:t>
            </a:r>
            <a:r>
              <a:rPr lang="ru-RU" sz="2400" b="1">
                <a:solidFill>
                  <a:srgbClr val="00458A"/>
                </a:solidFill>
              </a:rPr>
              <a:t>Родителям стоит заранее объяснить ребенку, что алкогольные напитки это </a:t>
            </a:r>
            <a:r>
              <a:rPr lang="ru-RU" sz="2400" b="1">
                <a:solidFill>
                  <a:srgbClr val="FF0000"/>
                </a:solidFill>
              </a:rPr>
              <a:t>ЯД</a:t>
            </a:r>
            <a:r>
              <a:rPr lang="ru-RU" sz="2400" b="1">
                <a:solidFill>
                  <a:srgbClr val="00458A"/>
                </a:solidFill>
              </a:rPr>
              <a:t> и  ему их пробовать нельзя, так как это </a:t>
            </a:r>
            <a:r>
              <a:rPr lang="ru-RU" sz="2400" b="1">
                <a:solidFill>
                  <a:srgbClr val="0066CC"/>
                </a:solidFill>
              </a:rPr>
              <a:t>помешает ему вырасти</a:t>
            </a:r>
            <a:r>
              <a:rPr lang="ru-RU" sz="2400" b="1">
                <a:solidFill>
                  <a:srgbClr val="00458A"/>
                </a:solidFill>
              </a:rPr>
              <a:t>, стать сильным, умным, успешным. </a:t>
            </a:r>
          </a:p>
          <a:p>
            <a:pPr marL="0" indent="0" eaLnBrk="1" hangingPunct="1">
              <a:buFontTx/>
              <a:buNone/>
              <a:tabLst>
                <a:tab pos="363538" algn="l"/>
              </a:tabLst>
            </a:pPr>
            <a:r>
              <a:rPr lang="en-US" sz="2400" b="1">
                <a:solidFill>
                  <a:srgbClr val="00458A"/>
                </a:solidFill>
              </a:rPr>
              <a:t>	</a:t>
            </a:r>
            <a:r>
              <a:rPr lang="ru-RU" sz="2400" b="1">
                <a:solidFill>
                  <a:srgbClr val="00458A"/>
                </a:solidFill>
              </a:rPr>
              <a:t>Нельзя приучать ребенка </a:t>
            </a:r>
            <a:r>
              <a:rPr lang="ru-RU" sz="2400" b="1">
                <a:solidFill>
                  <a:srgbClr val="0066CC"/>
                </a:solidFill>
              </a:rPr>
              <a:t>к ритуалам «алкогольного» поведения</a:t>
            </a:r>
            <a:r>
              <a:rPr lang="ru-RU" sz="2400" b="1">
                <a:solidFill>
                  <a:srgbClr val="00458A"/>
                </a:solidFill>
              </a:rPr>
              <a:t>. </a:t>
            </a:r>
          </a:p>
          <a:p>
            <a:pPr marL="0" indent="0" eaLnBrk="1" hangingPunct="1">
              <a:buFontTx/>
              <a:buNone/>
              <a:tabLst>
                <a:tab pos="363538" algn="l"/>
              </a:tabLst>
            </a:pPr>
            <a:r>
              <a:rPr lang="en-US" sz="2400" b="1">
                <a:solidFill>
                  <a:srgbClr val="00458A"/>
                </a:solidFill>
              </a:rPr>
              <a:t>	</a:t>
            </a:r>
            <a:r>
              <a:rPr lang="ru-RU" sz="2400" b="1">
                <a:solidFill>
                  <a:srgbClr val="00458A"/>
                </a:solidFill>
              </a:rPr>
              <a:t>Необходимо </a:t>
            </a:r>
            <a:r>
              <a:rPr lang="ru-RU" sz="2400" b="1">
                <a:solidFill>
                  <a:srgbClr val="0066CC"/>
                </a:solidFill>
              </a:rPr>
              <a:t>свести к минимуму</a:t>
            </a:r>
            <a:r>
              <a:rPr lang="ru-RU" sz="2400" b="1">
                <a:solidFill>
                  <a:srgbClr val="00458A"/>
                </a:solidFill>
              </a:rPr>
              <a:t> употребление алкогольных напитков </a:t>
            </a:r>
            <a:r>
              <a:rPr lang="ru-RU" sz="2400" b="1">
                <a:solidFill>
                  <a:srgbClr val="0066CC"/>
                </a:solidFill>
              </a:rPr>
              <a:t>в семье</a:t>
            </a:r>
            <a:r>
              <a:rPr lang="ru-RU" sz="2400" b="1">
                <a:solidFill>
                  <a:srgbClr val="00458A"/>
                </a:solidFill>
              </a:rPr>
              <a:t>.</a:t>
            </a: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0" y="4260850"/>
            <a:ext cx="792163" cy="0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792163" y="4186238"/>
            <a:ext cx="142875" cy="142875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0" y="2679700"/>
            <a:ext cx="792163" cy="0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792163" y="2605088"/>
            <a:ext cx="142875" cy="142875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0" y="5053013"/>
            <a:ext cx="792163" cy="0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792163" y="4978400"/>
            <a:ext cx="142875" cy="142875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6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571500"/>
            <a:ext cx="78581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714375"/>
            <a:ext cx="7786687" cy="5383213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642938"/>
            <a:ext cx="7715250" cy="5454650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642938"/>
            <a:ext cx="7929562" cy="5454650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571500"/>
            <a:ext cx="8072438" cy="545465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500063"/>
            <a:ext cx="7715250" cy="5626100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571500"/>
            <a:ext cx="7858125" cy="5526088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571500"/>
            <a:ext cx="8072437" cy="5526088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571500"/>
            <a:ext cx="7858125" cy="5554663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785813"/>
            <a:ext cx="7858125" cy="5340350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642938"/>
            <a:ext cx="7786687" cy="545465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571500"/>
            <a:ext cx="7858125" cy="5554663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785813"/>
            <a:ext cx="7929563" cy="5340350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785813"/>
            <a:ext cx="7643813" cy="4791075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2214563"/>
            <a:ext cx="7610475" cy="314325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4643438" y="2133600"/>
            <a:ext cx="3960812" cy="4175125"/>
          </a:xfrm>
          <a:prstGeom prst="rect">
            <a:avLst/>
          </a:prstGeom>
          <a:gradFill rotWithShape="1">
            <a:gsLst>
              <a:gs pos="0">
                <a:srgbClr val="3B3B3B">
                  <a:alpha val="23000"/>
                </a:srgbClr>
              </a:gs>
              <a:gs pos="100000">
                <a:srgbClr val="B4B4B4">
                  <a:alpha val="82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75" y="285750"/>
            <a:ext cx="6923088" cy="1143000"/>
          </a:xfrm>
        </p:spPr>
        <p:txBody>
          <a:bodyPr/>
          <a:lstStyle/>
          <a:p>
            <a:pPr algn="r" eaLnBrk="1" hangingPunct="1"/>
            <a:r>
              <a:rPr lang="ru-RU" sz="2800" b="1">
                <a:solidFill>
                  <a:schemeClr val="bg1"/>
                </a:solidFill>
              </a:rPr>
              <a:t>Статистика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20938"/>
            <a:ext cx="3829050" cy="3722687"/>
          </a:xfrm>
        </p:spPr>
        <p:txBody>
          <a:bodyPr/>
          <a:lstStyle/>
          <a:p>
            <a:pPr algn="r" eaLnBrk="1" hangingPunct="1">
              <a:lnSpc>
                <a:spcPct val="85000"/>
              </a:lnSpc>
              <a:buFontTx/>
              <a:buNone/>
            </a:pPr>
            <a:r>
              <a:rPr lang="ru-RU" sz="2400" b="1" dirty="0">
                <a:solidFill>
                  <a:srgbClr val="00458A"/>
                </a:solidFill>
              </a:rPr>
              <a:t>В районах Ульяновской </a:t>
            </a:r>
          </a:p>
          <a:p>
            <a:pPr algn="r" eaLnBrk="1" hangingPunct="1">
              <a:lnSpc>
                <a:spcPct val="85000"/>
              </a:lnSpc>
              <a:buFontTx/>
              <a:buNone/>
            </a:pPr>
            <a:r>
              <a:rPr lang="ru-RU" sz="2400" b="1" dirty="0">
                <a:solidFill>
                  <a:srgbClr val="00458A"/>
                </a:solidFill>
              </a:rPr>
              <a:t>области дети начинают </a:t>
            </a:r>
          </a:p>
          <a:p>
            <a:pPr algn="r" eaLnBrk="1" hangingPunct="1">
              <a:lnSpc>
                <a:spcPct val="85000"/>
              </a:lnSpc>
              <a:buFontTx/>
              <a:buNone/>
            </a:pPr>
            <a:r>
              <a:rPr lang="ru-RU" sz="2400" b="1" dirty="0">
                <a:solidFill>
                  <a:srgbClr val="00458A"/>
                </a:solidFill>
              </a:rPr>
              <a:t>курить в </a:t>
            </a:r>
            <a:r>
              <a:rPr lang="ru-RU" sz="2800" b="1" dirty="0">
                <a:solidFill>
                  <a:srgbClr val="0066CC"/>
                </a:solidFill>
              </a:rPr>
              <a:t>9-10</a:t>
            </a:r>
            <a:r>
              <a:rPr lang="ru-RU" sz="2400" b="1" dirty="0">
                <a:solidFill>
                  <a:srgbClr val="00458A"/>
                </a:solidFill>
              </a:rPr>
              <a:t> лет. </a:t>
            </a:r>
          </a:p>
          <a:p>
            <a:pPr algn="r" eaLnBrk="1" hangingPunct="1">
              <a:lnSpc>
                <a:spcPct val="85000"/>
              </a:lnSpc>
              <a:buFontTx/>
              <a:buNone/>
            </a:pPr>
            <a:r>
              <a:rPr lang="ru-RU" sz="2400" b="1" dirty="0">
                <a:solidFill>
                  <a:srgbClr val="00458A"/>
                </a:solidFill>
              </a:rPr>
              <a:t>К </a:t>
            </a:r>
            <a:r>
              <a:rPr lang="ru-RU" sz="2800" b="1" dirty="0">
                <a:solidFill>
                  <a:srgbClr val="0066CC"/>
                </a:solidFill>
              </a:rPr>
              <a:t>14</a:t>
            </a:r>
            <a:r>
              <a:rPr lang="ru-RU" sz="2400" b="1" dirty="0">
                <a:solidFill>
                  <a:srgbClr val="00458A"/>
                </a:solidFill>
              </a:rPr>
              <a:t> годам многие из</a:t>
            </a:r>
          </a:p>
          <a:p>
            <a:pPr algn="r" eaLnBrk="1" hangingPunct="1">
              <a:lnSpc>
                <a:spcPct val="85000"/>
              </a:lnSpc>
              <a:buFontTx/>
              <a:buNone/>
            </a:pPr>
            <a:r>
              <a:rPr lang="ru-RU" sz="2400" b="1" dirty="0">
                <a:solidFill>
                  <a:srgbClr val="00458A"/>
                </a:solidFill>
              </a:rPr>
              <a:t>мальчиков становятся </a:t>
            </a:r>
          </a:p>
          <a:p>
            <a:pPr algn="r" eaLnBrk="1" hangingPunct="1">
              <a:lnSpc>
                <a:spcPct val="85000"/>
              </a:lnSpc>
              <a:buFontTx/>
              <a:buNone/>
            </a:pPr>
            <a:r>
              <a:rPr lang="ru-RU" sz="2400" b="1" dirty="0">
                <a:solidFill>
                  <a:srgbClr val="00458A"/>
                </a:solidFill>
              </a:rPr>
              <a:t>уже </a:t>
            </a:r>
            <a:r>
              <a:rPr lang="ru-RU" sz="2800" b="1" dirty="0">
                <a:solidFill>
                  <a:srgbClr val="0066CC"/>
                </a:solidFill>
              </a:rPr>
              <a:t>заядлыми </a:t>
            </a:r>
          </a:p>
          <a:p>
            <a:pPr algn="r" eaLnBrk="1" hangingPunct="1">
              <a:lnSpc>
                <a:spcPct val="85000"/>
              </a:lnSpc>
              <a:buFontTx/>
              <a:buNone/>
            </a:pPr>
            <a:r>
              <a:rPr lang="ru-RU" sz="2800" b="1" dirty="0">
                <a:solidFill>
                  <a:srgbClr val="0066CC"/>
                </a:solidFill>
              </a:rPr>
              <a:t>курильщиками</a:t>
            </a:r>
          </a:p>
          <a:p>
            <a:pPr algn="r" eaLnBrk="1" hangingPunct="1">
              <a:lnSpc>
                <a:spcPct val="85000"/>
              </a:lnSpc>
              <a:buFontTx/>
              <a:buNone/>
            </a:pPr>
            <a:endParaRPr lang="ru-RU" sz="2800" b="1" dirty="0">
              <a:solidFill>
                <a:srgbClr val="0066CC"/>
              </a:solidFill>
            </a:endParaRPr>
          </a:p>
        </p:txBody>
      </p:sp>
      <p:pic>
        <p:nvPicPr>
          <p:cNvPr id="5125" name="Picture 4" descr="2825ecb2f607b1c6426755f3c3e283d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492375"/>
            <a:ext cx="3244850" cy="33845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0" y="2636838"/>
            <a:ext cx="1571625" cy="46037"/>
          </a:xfrm>
          <a:prstGeom prst="line">
            <a:avLst/>
          </a:prstGeom>
          <a:noFill/>
          <a:ln w="12700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2376488" y="2563813"/>
            <a:ext cx="142875" cy="142875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0" y="3789363"/>
            <a:ext cx="1547813" cy="0"/>
          </a:xfrm>
          <a:prstGeom prst="line">
            <a:avLst/>
          </a:prstGeom>
          <a:noFill/>
          <a:ln w="12700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1476375" y="3716338"/>
            <a:ext cx="142875" cy="142875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0" y="5084763"/>
            <a:ext cx="1547813" cy="0"/>
          </a:xfrm>
          <a:prstGeom prst="line">
            <a:avLst/>
          </a:prstGeom>
          <a:noFill/>
          <a:ln w="12700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1476375" y="5011738"/>
            <a:ext cx="142875" cy="142875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1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85750"/>
            <a:ext cx="80010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642938"/>
            <a:ext cx="7786688" cy="5483225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571500"/>
            <a:ext cx="7715250" cy="5526088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642938"/>
            <a:ext cx="7643813" cy="5483225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571500"/>
            <a:ext cx="7929563" cy="5526088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642938"/>
            <a:ext cx="7786687" cy="5483225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865</TotalTime>
  <Words>136</Words>
  <Application>Microsoft Office PowerPoint</Application>
  <PresentationFormat>Экран (4:3)</PresentationFormat>
  <Paragraphs>18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ALS Staromoskovsky</vt:lpstr>
      <vt:lpstr>Arial</vt:lpstr>
      <vt:lpstr>Bahnschrift Condensed</vt:lpstr>
      <vt:lpstr>Оформление по умолчанию</vt:lpstr>
      <vt:lpstr>ГУЗ Ульяновская  Областная  Клиническая Наркологическая  Больница  информационно-методическое пособие  для родителей и педагогов  </vt:lpstr>
      <vt:lpstr>Презентация PowerPoint</vt:lpstr>
      <vt:lpstr>Презентация PowerPoint</vt:lpstr>
      <vt:lpstr>Статистика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Статистика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предотвратить знакомство ребенка с алкоголем?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105</cp:revision>
  <dcterms:created xsi:type="dcterms:W3CDTF">2002-04-10T15:36:06Z</dcterms:created>
  <dcterms:modified xsi:type="dcterms:W3CDTF">2020-12-18T11:49:49Z</dcterms:modified>
</cp:coreProperties>
</file>