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1" r:id="rId3"/>
    <p:sldId id="268" r:id="rId4"/>
    <p:sldId id="284" r:id="rId5"/>
    <p:sldId id="285" r:id="rId6"/>
    <p:sldId id="286" r:id="rId7"/>
    <p:sldId id="287" r:id="rId8"/>
    <p:sldId id="274" r:id="rId9"/>
    <p:sldId id="288" r:id="rId10"/>
    <p:sldId id="289" r:id="rId11"/>
    <p:sldId id="290" r:id="rId12"/>
    <p:sldId id="291" r:id="rId13"/>
    <p:sldId id="293" r:id="rId14"/>
    <p:sldId id="294" r:id="rId15"/>
    <p:sldId id="295" r:id="rId16"/>
    <p:sldId id="283" r:id="rId17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85A"/>
    <a:srgbClr val="577280"/>
    <a:srgbClr val="899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69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7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78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36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3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6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8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3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9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4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D2FEC-E6A6-4921-9A0E-A827050A4FEE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C37C6-7F32-4509-868D-8AD4B5C6B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01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70" y="1044835"/>
            <a:ext cx="4310943" cy="1247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56" y="3733772"/>
            <a:ext cx="4950941" cy="3124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4575" y="2579610"/>
            <a:ext cx="9929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solidFill>
                  <a:srgbClr val="355264"/>
                </a:solidFill>
                <a:latin typeface="Avanti" panose="020B0500000000000000" pitchFamily="34" charset="0"/>
              </a:rPr>
              <a:t>О развитии системы непрерывного педагогического образования на территории Ульяновской области</a:t>
            </a:r>
            <a:endParaRPr lang="ru-RU" sz="3600" b="1" cap="all" dirty="0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4575" y="5507318"/>
            <a:ext cx="4578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6485A"/>
                </a:solidFill>
                <a:latin typeface="Avanti" panose="020B0500000000000000" pitchFamily="34" charset="0"/>
              </a:rPr>
              <a:t>Игорь </a:t>
            </a:r>
            <a:r>
              <a:rPr lang="ru-RU" sz="2400" dirty="0" smtClean="0">
                <a:solidFill>
                  <a:srgbClr val="26485A"/>
                </a:solidFill>
                <a:latin typeface="Avanti" panose="020B0500000000000000" pitchFamily="34" charset="0"/>
              </a:rPr>
              <a:t>Олегович </a:t>
            </a:r>
            <a:r>
              <a:rPr lang="ru-RU" sz="2400" dirty="0" smtClean="0">
                <a:solidFill>
                  <a:srgbClr val="26485A"/>
                </a:solidFill>
                <a:latin typeface="Avanti" panose="020B0500000000000000" pitchFamily="34" charset="0"/>
              </a:rPr>
              <a:t>Петрищев,</a:t>
            </a:r>
          </a:p>
          <a:p>
            <a:r>
              <a:rPr lang="ru-RU" sz="2400" dirty="0" smtClean="0">
                <a:solidFill>
                  <a:srgbClr val="26485A"/>
                </a:solidFill>
                <a:latin typeface="Avanti" panose="020B0500000000000000" pitchFamily="34" charset="0"/>
              </a:rPr>
              <a:t>Ректор </a:t>
            </a:r>
            <a:r>
              <a:rPr lang="ru-RU" sz="2400" dirty="0" err="1" smtClean="0">
                <a:solidFill>
                  <a:srgbClr val="26485A"/>
                </a:solidFill>
                <a:latin typeface="Avanti" panose="020B0500000000000000" pitchFamily="34" charset="0"/>
              </a:rPr>
              <a:t>УлГПУ</a:t>
            </a:r>
            <a:r>
              <a:rPr lang="ru-RU" sz="2400" dirty="0" smtClean="0">
                <a:solidFill>
                  <a:srgbClr val="26485A"/>
                </a:solidFill>
                <a:latin typeface="Avanti" panose="020B0500000000000000" pitchFamily="34" charset="0"/>
              </a:rPr>
              <a:t> им. И.Н. Ульянова</a:t>
            </a:r>
            <a:endParaRPr lang="ru-RU" sz="2400" dirty="0">
              <a:solidFill>
                <a:srgbClr val="26485A"/>
              </a:solidFill>
              <a:latin typeface="Avanti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02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05" y="0"/>
            <a:ext cx="11331342" cy="1523999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solidFill>
                  <a:srgbClr val="29465B"/>
                </a:solidFill>
              </a:rPr>
              <a:t>Центр консультативной помощи родителям</a:t>
            </a:r>
            <a:endParaRPr lang="ru-RU" b="1" dirty="0">
              <a:solidFill>
                <a:srgbClr val="29465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6185296"/>
            <a:ext cx="2001795" cy="579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1905802"/>
            <a:ext cx="1083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29465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4270" y="1453991"/>
            <a:ext cx="64681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400" dirty="0" smtClean="0">
                <a:solidFill>
                  <a:srgbClr val="25485B"/>
                </a:solidFill>
                <a:latin typeface="Avanti"/>
              </a:rPr>
              <a:t>Открыт в 2021 году.</a:t>
            </a:r>
          </a:p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400" dirty="0" smtClean="0">
                <a:solidFill>
                  <a:srgbClr val="25485B"/>
                </a:solidFill>
                <a:latin typeface="Avanti"/>
              </a:rPr>
              <a:t>Проведено 15,5 тысяч консультаций в очном, дистанционном и выездном формате.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43" y="1289785"/>
            <a:ext cx="3791618" cy="1904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555996"/>
            <a:ext cx="110617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400" b="1" dirty="0">
                <a:solidFill>
                  <a:srgbClr val="C00000"/>
                </a:solidFill>
                <a:latin typeface="Avanti"/>
              </a:rPr>
              <a:t>47</a:t>
            </a:r>
            <a:r>
              <a:rPr lang="ru-RU" sz="2400" dirty="0">
                <a:solidFill>
                  <a:srgbClr val="25485B"/>
                </a:solidFill>
                <a:latin typeface="Avanti"/>
              </a:rPr>
              <a:t>% запросов – детско-родительские конфликты;</a:t>
            </a:r>
          </a:p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400" b="1" dirty="0">
                <a:solidFill>
                  <a:srgbClr val="C00000"/>
                </a:solidFill>
                <a:latin typeface="Avanti"/>
              </a:rPr>
              <a:t>27</a:t>
            </a:r>
            <a:r>
              <a:rPr lang="ru-RU" sz="2400" dirty="0">
                <a:solidFill>
                  <a:srgbClr val="25485B"/>
                </a:solidFill>
                <a:latin typeface="Avanti"/>
              </a:rPr>
              <a:t>% - проблемы адаптации и социализации детей;</a:t>
            </a:r>
          </a:p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400" b="1" dirty="0">
                <a:solidFill>
                  <a:srgbClr val="C00000"/>
                </a:solidFill>
                <a:latin typeface="Avanti"/>
              </a:rPr>
              <a:t>17</a:t>
            </a:r>
            <a:r>
              <a:rPr lang="ru-RU" sz="2400" dirty="0">
                <a:solidFill>
                  <a:srgbClr val="25485B"/>
                </a:solidFill>
                <a:latin typeface="Avanti"/>
              </a:rPr>
              <a:t>% - конфликты детей со сверстниками;</a:t>
            </a:r>
          </a:p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400" b="1" dirty="0">
                <a:solidFill>
                  <a:srgbClr val="C00000"/>
                </a:solidFill>
                <a:latin typeface="Avanti"/>
              </a:rPr>
              <a:t>6</a:t>
            </a:r>
            <a:r>
              <a:rPr lang="ru-RU" sz="2400" dirty="0">
                <a:solidFill>
                  <a:srgbClr val="25485B"/>
                </a:solidFill>
                <a:latin typeface="Avanti"/>
              </a:rPr>
              <a:t>% - поиск наиболее эффективных методов и средств семейного </a:t>
            </a:r>
            <a:r>
              <a:rPr lang="ru-RU" sz="2400" dirty="0" smtClean="0">
                <a:solidFill>
                  <a:srgbClr val="25485B"/>
                </a:solidFill>
                <a:latin typeface="Avanti"/>
              </a:rPr>
              <a:t>воспитания;</a:t>
            </a:r>
          </a:p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400" b="1" dirty="0" smtClean="0">
                <a:solidFill>
                  <a:srgbClr val="C00000"/>
                </a:solidFill>
                <a:latin typeface="Avanti"/>
              </a:rPr>
              <a:t>3</a:t>
            </a:r>
            <a:r>
              <a:rPr lang="ru-RU" sz="2400" dirty="0" smtClean="0">
                <a:solidFill>
                  <a:srgbClr val="25485B"/>
                </a:solidFill>
                <a:latin typeface="Avanti"/>
              </a:rPr>
              <a:t>% - социальная поддержка семей с детьми</a:t>
            </a:r>
            <a:endParaRPr lang="ru-RU" sz="2400" dirty="0">
              <a:solidFill>
                <a:srgbClr val="25485B"/>
              </a:solidFill>
              <a:latin typeface="Avanti"/>
            </a:endParaRPr>
          </a:p>
          <a:p>
            <a:endParaRPr lang="ru-RU" sz="24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77047" y="3429000"/>
            <a:ext cx="9377464" cy="0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7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05" y="1"/>
            <a:ext cx="11331342" cy="914400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solidFill>
                  <a:srgbClr val="29465B"/>
                </a:solidFill>
              </a:rPr>
              <a:t>Психолого-педагогические классы</a:t>
            </a:r>
            <a:endParaRPr lang="ru-RU" b="1" dirty="0">
              <a:solidFill>
                <a:srgbClr val="29465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6185296"/>
            <a:ext cx="2001795" cy="579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1905802"/>
            <a:ext cx="1083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29465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9968" y="1244082"/>
            <a:ext cx="9688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800" dirty="0" smtClean="0">
                <a:solidFill>
                  <a:srgbClr val="25485B"/>
                </a:solidFill>
                <a:latin typeface="Avanti"/>
              </a:rPr>
              <a:t>2021 год – открыто </a:t>
            </a:r>
            <a:r>
              <a:rPr lang="ru-RU" sz="2800" b="1" dirty="0" smtClean="0">
                <a:solidFill>
                  <a:srgbClr val="C00000"/>
                </a:solidFill>
                <a:latin typeface="Avanti"/>
              </a:rPr>
              <a:t>13 </a:t>
            </a:r>
            <a:r>
              <a:rPr lang="ru-RU" sz="2800" dirty="0" smtClean="0">
                <a:solidFill>
                  <a:srgbClr val="25485B"/>
                </a:solidFill>
                <a:latin typeface="Avanti"/>
              </a:rPr>
              <a:t>классов</a:t>
            </a:r>
          </a:p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800" dirty="0" smtClean="0">
                <a:solidFill>
                  <a:srgbClr val="25485B"/>
                </a:solidFill>
                <a:latin typeface="Avanti"/>
              </a:rPr>
              <a:t>2022 год – будет работать </a:t>
            </a:r>
            <a:r>
              <a:rPr lang="ru-RU" sz="2800" b="1" dirty="0" smtClean="0">
                <a:solidFill>
                  <a:srgbClr val="C00000"/>
                </a:solidFill>
                <a:latin typeface="Avanti"/>
              </a:rPr>
              <a:t>25</a:t>
            </a:r>
            <a:r>
              <a:rPr lang="ru-RU" sz="2800" dirty="0" smtClean="0">
                <a:solidFill>
                  <a:srgbClr val="25485B"/>
                </a:solidFill>
                <a:latin typeface="Avanti"/>
              </a:rPr>
              <a:t> классов</a:t>
            </a:r>
          </a:p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2800" dirty="0" smtClean="0">
                <a:solidFill>
                  <a:srgbClr val="25485B"/>
                </a:solidFill>
                <a:latin typeface="Avanti"/>
              </a:rPr>
              <a:t>2024 год – будет работать </a:t>
            </a:r>
            <a:r>
              <a:rPr lang="ru-RU" sz="2800" b="1" dirty="0" smtClean="0">
                <a:solidFill>
                  <a:srgbClr val="C00000"/>
                </a:solidFill>
                <a:latin typeface="Avanti"/>
              </a:rPr>
              <a:t>45</a:t>
            </a:r>
            <a:r>
              <a:rPr lang="ru-RU" sz="2800" dirty="0" smtClean="0">
                <a:solidFill>
                  <a:srgbClr val="25485B"/>
                </a:solidFill>
                <a:latin typeface="Avanti"/>
              </a:rPr>
              <a:t> классов на территории Ульяновской области</a:t>
            </a:r>
            <a:endParaRPr lang="ru-RU" sz="2800" dirty="0">
              <a:solidFill>
                <a:srgbClr val="25485B"/>
              </a:solidFill>
              <a:latin typeface="Avant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894" y="3778994"/>
            <a:ext cx="11030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Задача: </a:t>
            </a:r>
          </a:p>
          <a:p>
            <a:r>
              <a:rPr lang="ru-RU" sz="2400" dirty="0" smtClean="0">
                <a:solidFill>
                  <a:srgbClr val="25485B"/>
                </a:solidFill>
              </a:rPr>
              <a:t>Создать </a:t>
            </a:r>
            <a:r>
              <a:rPr lang="ru-RU" sz="2400" dirty="0">
                <a:solidFill>
                  <a:srgbClr val="25485B"/>
                </a:solidFill>
              </a:rPr>
              <a:t>четкий, понятный, единый для всех образовательных учреждений и согласованный с региональным </a:t>
            </a:r>
            <a:r>
              <a:rPr lang="ru-RU" sz="2400" dirty="0" smtClean="0">
                <a:solidFill>
                  <a:srgbClr val="25485B"/>
                </a:solidFill>
              </a:rPr>
              <a:t>министерством просвещения и воспитания </a:t>
            </a:r>
            <a:r>
              <a:rPr lang="ru-RU" sz="2400" dirty="0">
                <a:solidFill>
                  <a:srgbClr val="25485B"/>
                </a:solidFill>
              </a:rPr>
              <a:t>алгоритм действий по открытию </a:t>
            </a:r>
            <a:r>
              <a:rPr lang="ru-RU" sz="2400" dirty="0" smtClean="0">
                <a:solidFill>
                  <a:srgbClr val="25485B"/>
                </a:solidFill>
              </a:rPr>
              <a:t>психолого-педагогических классов</a:t>
            </a:r>
            <a:r>
              <a:rPr lang="ru-RU" sz="2400" dirty="0">
                <a:solidFill>
                  <a:srgbClr val="25485B"/>
                </a:solidFill>
              </a:rPr>
              <a:t>. </a:t>
            </a:r>
            <a:endParaRPr lang="ru-RU" sz="2400" dirty="0" smtClean="0">
              <a:solidFill>
                <a:srgbClr val="25485B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837398" y="3697421"/>
            <a:ext cx="10809170" cy="1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1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787"/>
            <a:ext cx="11799651" cy="864898"/>
          </a:xfrm>
        </p:spPr>
        <p:txBody>
          <a:bodyPr/>
          <a:lstStyle/>
          <a:p>
            <a:pPr algn="r"/>
            <a:r>
              <a:rPr lang="ru-RU" cap="all" dirty="0" smtClean="0">
                <a:solidFill>
                  <a:srgbClr val="26485A"/>
                </a:solidFill>
                <a:latin typeface="Avanti" panose="020B0500000000000000" pitchFamily="34" charset="0"/>
              </a:rPr>
              <a:t>Показатели качества приема</a:t>
            </a:r>
            <a:endParaRPr lang="ru-RU" cap="all" dirty="0">
              <a:solidFill>
                <a:srgbClr val="26485A"/>
              </a:solidFill>
              <a:latin typeface="Avanti" panose="020B050000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45" y="6142856"/>
            <a:ext cx="2109287" cy="610583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32347" y="1237722"/>
            <a:ext cx="1225591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Avanti" panose="020B0500000000000000" pitchFamily="34" charset="0"/>
              </a:rPr>
              <a:t>10 754 </a:t>
            </a:r>
            <a:r>
              <a:rPr lang="ru-RU" sz="4000" dirty="0">
                <a:solidFill>
                  <a:srgbClr val="25414F"/>
                </a:solidFill>
                <a:latin typeface="Avanti" panose="020B0500000000000000" pitchFamily="34" charset="0"/>
              </a:rPr>
              <a:t>заявления (2020г. – </a:t>
            </a:r>
            <a:r>
              <a:rPr lang="ru-RU" sz="4000" dirty="0">
                <a:solidFill>
                  <a:srgbClr val="C00000"/>
                </a:solidFill>
                <a:latin typeface="Avanti" panose="020B0500000000000000" pitchFamily="34" charset="0"/>
              </a:rPr>
              <a:t>8556</a:t>
            </a:r>
            <a:r>
              <a:rPr lang="ru-RU" sz="4000" dirty="0">
                <a:solidFill>
                  <a:srgbClr val="25414F"/>
                </a:solidFill>
                <a:latin typeface="Avanti" panose="020B0500000000000000" pitchFamily="34" charset="0"/>
              </a:rPr>
              <a:t>)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vanti" panose="020B0500000000000000" pitchFamily="34" charset="0"/>
              </a:rPr>
              <a:t>1</a:t>
            </a:r>
            <a:r>
              <a:rPr lang="ru-RU" sz="4000" b="1" dirty="0">
                <a:solidFill>
                  <a:srgbClr val="C00000"/>
                </a:solidFill>
                <a:latin typeface="Avanti" panose="020B0500000000000000" pitchFamily="34" charset="0"/>
              </a:rPr>
              <a:t>904 </a:t>
            </a:r>
            <a:r>
              <a:rPr lang="ru-RU" sz="2800" dirty="0" smtClean="0">
                <a:solidFill>
                  <a:srgbClr val="26485A"/>
                </a:solidFill>
                <a:latin typeface="Avanti" panose="020B0500000000000000" pitchFamily="34" charset="0"/>
              </a:rPr>
              <a:t>человека зачислены на первый курс по всем уровням обучения и направлениям подготовки (2020 – </a:t>
            </a:r>
            <a:r>
              <a:rPr lang="ru-RU" sz="2800" dirty="0" smtClean="0">
                <a:solidFill>
                  <a:srgbClr val="C00000"/>
                </a:solidFill>
                <a:latin typeface="Avanti" panose="020B0500000000000000" pitchFamily="34" charset="0"/>
              </a:rPr>
              <a:t>1833</a:t>
            </a:r>
            <a:r>
              <a:rPr lang="ru-RU" sz="2800" dirty="0" smtClean="0">
                <a:solidFill>
                  <a:srgbClr val="26485A"/>
                </a:solidFill>
                <a:latin typeface="Avanti" panose="020B0500000000000000" pitchFamily="34" charset="0"/>
              </a:rPr>
              <a:t> человека)</a:t>
            </a:r>
            <a:endParaRPr lang="ru-RU" sz="1200" dirty="0">
              <a:solidFill>
                <a:srgbClr val="26485A"/>
              </a:solidFill>
            </a:endParaRPr>
          </a:p>
          <a:p>
            <a:pPr algn="ctr"/>
            <a:r>
              <a:rPr lang="ru-RU" sz="4000" dirty="0" smtClean="0">
                <a:solidFill>
                  <a:srgbClr val="25414F"/>
                </a:solidFill>
                <a:latin typeface="Avanti" panose="020B0500000000000000" pitchFamily="34" charset="0"/>
              </a:rPr>
              <a:t>Средний балл ЕГЭ – </a:t>
            </a:r>
            <a:r>
              <a:rPr lang="ru-RU" sz="4000" b="1" dirty="0" smtClean="0">
                <a:solidFill>
                  <a:srgbClr val="C00000"/>
                </a:solidFill>
                <a:latin typeface="Avanti" panose="020B0500000000000000" pitchFamily="34" charset="0"/>
              </a:rPr>
              <a:t>65,78</a:t>
            </a:r>
          </a:p>
          <a:p>
            <a:pPr algn="ctr">
              <a:tabLst>
                <a:tab pos="1435100" algn="l"/>
              </a:tabLst>
            </a:pPr>
            <a:r>
              <a:rPr lang="ru-RU" sz="2800" b="1" dirty="0">
                <a:solidFill>
                  <a:srgbClr val="C00000"/>
                </a:solidFill>
              </a:rPr>
              <a:t>13 </a:t>
            </a:r>
            <a:r>
              <a:rPr lang="ru-RU" sz="2800" dirty="0">
                <a:solidFill>
                  <a:srgbClr val="26485A"/>
                </a:solidFill>
              </a:rPr>
              <a:t>педагогических университетов -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˃ 70 </a:t>
            </a:r>
            <a:r>
              <a:rPr lang="ru-RU" sz="2800" dirty="0">
                <a:solidFill>
                  <a:srgbClr val="26485A"/>
                </a:solidFill>
              </a:rPr>
              <a:t>баллов</a:t>
            </a:r>
          </a:p>
          <a:p>
            <a:pPr algn="ctr"/>
            <a:endParaRPr lang="ru-RU" sz="2800" dirty="0" smtClean="0">
              <a:solidFill>
                <a:srgbClr val="29465B"/>
              </a:solidFill>
            </a:endParaRPr>
          </a:p>
          <a:p>
            <a:pPr algn="ctr"/>
            <a:r>
              <a:rPr lang="ru-RU" sz="2800" dirty="0" smtClean="0">
                <a:solidFill>
                  <a:srgbClr val="29465B"/>
                </a:solidFill>
              </a:rPr>
              <a:t>Средний </a:t>
            </a:r>
            <a:r>
              <a:rPr lang="ru-RU" sz="2800" dirty="0">
                <a:solidFill>
                  <a:srgbClr val="29465B"/>
                </a:solidFill>
              </a:rPr>
              <a:t>балл ЕГЭ зачисленных по </a:t>
            </a:r>
            <a:r>
              <a:rPr lang="ru-RU" sz="2800" b="1" dirty="0">
                <a:solidFill>
                  <a:srgbClr val="29465B"/>
                </a:solidFill>
              </a:rPr>
              <a:t>очной</a:t>
            </a:r>
            <a:r>
              <a:rPr lang="ru-RU" sz="2800" dirty="0">
                <a:solidFill>
                  <a:srgbClr val="29465B"/>
                </a:solidFill>
              </a:rPr>
              <a:t> форме </a:t>
            </a:r>
            <a:endParaRPr lang="ru-RU" sz="2800" dirty="0" smtClean="0">
              <a:solidFill>
                <a:srgbClr val="29465B"/>
              </a:solidFill>
            </a:endParaRPr>
          </a:p>
          <a:p>
            <a:pPr algn="ctr"/>
            <a:r>
              <a:rPr lang="ru-RU" sz="2800" dirty="0" smtClean="0">
                <a:solidFill>
                  <a:srgbClr val="29465B"/>
                </a:solidFill>
              </a:rPr>
              <a:t>на </a:t>
            </a:r>
            <a:r>
              <a:rPr lang="ru-RU" sz="2800" dirty="0">
                <a:solidFill>
                  <a:srgbClr val="29465B"/>
                </a:solidFill>
              </a:rPr>
              <a:t>направления подготовки </a:t>
            </a:r>
            <a:r>
              <a:rPr lang="ru-RU" sz="2800" b="1" dirty="0">
                <a:solidFill>
                  <a:srgbClr val="29465B"/>
                </a:solidFill>
              </a:rPr>
              <a:t>бакалавриата и </a:t>
            </a:r>
            <a:r>
              <a:rPr lang="ru-RU" sz="2800" b="1" dirty="0" err="1" smtClean="0">
                <a:solidFill>
                  <a:srgbClr val="29465B"/>
                </a:solidFill>
              </a:rPr>
              <a:t>специалитета</a:t>
            </a:r>
            <a:r>
              <a:rPr lang="ru-RU" sz="2800" dirty="0">
                <a:solidFill>
                  <a:srgbClr val="29465B"/>
                </a:solidFill>
              </a:rPr>
              <a:t>:</a:t>
            </a:r>
            <a:r>
              <a:rPr lang="ru-RU" sz="2800" dirty="0" smtClean="0">
                <a:solidFill>
                  <a:srgbClr val="29465B"/>
                </a:solidFill>
              </a:rPr>
              <a:t> </a:t>
            </a:r>
          </a:p>
          <a:p>
            <a:r>
              <a:rPr lang="ru-RU" sz="3200" dirty="0" smtClean="0">
                <a:solidFill>
                  <a:srgbClr val="29465B"/>
                </a:solidFill>
              </a:rPr>
              <a:t>      бюджетный </a:t>
            </a:r>
            <a:r>
              <a:rPr lang="ru-RU" sz="3200" dirty="0">
                <a:solidFill>
                  <a:srgbClr val="29465B"/>
                </a:solidFill>
              </a:rPr>
              <a:t>прием – </a:t>
            </a:r>
            <a:r>
              <a:rPr lang="ru-RU" sz="3200" b="1" dirty="0" smtClean="0">
                <a:solidFill>
                  <a:srgbClr val="C00000"/>
                </a:solidFill>
              </a:rPr>
              <a:t>66,2             </a:t>
            </a:r>
            <a:r>
              <a:rPr lang="ru-RU" sz="3200" dirty="0" smtClean="0">
                <a:solidFill>
                  <a:srgbClr val="29465B"/>
                </a:solidFill>
              </a:rPr>
              <a:t>внебюджетный </a:t>
            </a:r>
            <a:r>
              <a:rPr lang="ru-RU" sz="3200" dirty="0">
                <a:solidFill>
                  <a:srgbClr val="29465B"/>
                </a:solidFill>
              </a:rPr>
              <a:t>прием – </a:t>
            </a:r>
            <a:r>
              <a:rPr lang="ru-RU" sz="3200" b="1" dirty="0" smtClean="0">
                <a:solidFill>
                  <a:srgbClr val="C00000"/>
                </a:solidFill>
              </a:rPr>
              <a:t>65,6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endParaRPr lang="ru-RU" sz="3200" b="1" dirty="0">
              <a:solidFill>
                <a:srgbClr val="C00000"/>
              </a:solidFill>
            </a:endParaRPr>
          </a:p>
          <a:p>
            <a:endParaRPr lang="ru-RU" sz="3200" b="1" dirty="0">
              <a:solidFill>
                <a:srgbClr val="C00000"/>
              </a:solidFill>
            </a:endParaRPr>
          </a:p>
          <a:p>
            <a:endParaRPr lang="ru-RU" sz="2800" dirty="0">
              <a:solidFill>
                <a:srgbClr val="29465B"/>
              </a:solidFill>
              <a:latin typeface="Avanti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787"/>
            <a:ext cx="11848289" cy="604053"/>
          </a:xfrm>
        </p:spPr>
        <p:txBody>
          <a:bodyPr>
            <a:normAutofit/>
          </a:bodyPr>
          <a:lstStyle/>
          <a:p>
            <a:pPr algn="r"/>
            <a:r>
              <a:rPr lang="ru-RU" sz="3600" cap="all" dirty="0" smtClean="0">
                <a:solidFill>
                  <a:srgbClr val="26485A"/>
                </a:solidFill>
                <a:latin typeface="Avanti" panose="020B0500000000000000" pitchFamily="34" charset="0"/>
              </a:rPr>
              <a:t>Прием на целевое обучение</a:t>
            </a:r>
            <a:endParaRPr lang="ru-RU" sz="3600" cap="all" dirty="0">
              <a:solidFill>
                <a:srgbClr val="26485A"/>
              </a:solidFill>
              <a:latin typeface="Avanti" panose="020B0500000000000000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32347" y="1237722"/>
            <a:ext cx="122559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endParaRPr lang="ru-RU" sz="3200" b="1" dirty="0">
              <a:solidFill>
                <a:srgbClr val="C00000"/>
              </a:solidFill>
            </a:endParaRPr>
          </a:p>
          <a:p>
            <a:endParaRPr lang="ru-RU" sz="3200" b="1" dirty="0">
              <a:solidFill>
                <a:srgbClr val="C00000"/>
              </a:solidFill>
            </a:endParaRPr>
          </a:p>
          <a:p>
            <a:endParaRPr lang="ru-RU" sz="2800" dirty="0">
              <a:solidFill>
                <a:srgbClr val="29465B"/>
              </a:solidFill>
              <a:latin typeface="Avanti" panose="020B0500000000000000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122511"/>
              </p:ext>
            </p:extLst>
          </p:nvPr>
        </p:nvGraphicFramePr>
        <p:xfrm>
          <a:off x="132347" y="644840"/>
          <a:ext cx="11949405" cy="6121720"/>
        </p:xfrm>
        <a:graphic>
          <a:graphicData uri="http://schemas.openxmlformats.org/drawingml/2006/table">
            <a:tbl>
              <a:tblPr/>
              <a:tblGrid>
                <a:gridCol w="1150951"/>
                <a:gridCol w="531209"/>
                <a:gridCol w="1947762"/>
                <a:gridCol w="409473"/>
                <a:gridCol w="290504"/>
                <a:gridCol w="282204"/>
                <a:gridCol w="240704"/>
                <a:gridCol w="240704"/>
                <a:gridCol w="282204"/>
                <a:gridCol w="265604"/>
                <a:gridCol w="307106"/>
                <a:gridCol w="290504"/>
                <a:gridCol w="282204"/>
                <a:gridCol w="265604"/>
                <a:gridCol w="257303"/>
                <a:gridCol w="282204"/>
                <a:gridCol w="273904"/>
                <a:gridCol w="265604"/>
                <a:gridCol w="298803"/>
                <a:gridCol w="298803"/>
                <a:gridCol w="298803"/>
                <a:gridCol w="282204"/>
                <a:gridCol w="315406"/>
                <a:gridCol w="298803"/>
                <a:gridCol w="298803"/>
                <a:gridCol w="282204"/>
                <a:gridCol w="282204"/>
                <a:gridCol w="290504"/>
                <a:gridCol w="290504"/>
                <a:gridCol w="290504"/>
                <a:gridCol w="290504"/>
                <a:gridCol w="265604"/>
              </a:tblGrid>
              <a:tr h="17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Очная форма 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8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7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образования</a:t>
                      </a:r>
                    </a:p>
                  </a:txBody>
                  <a:tcPr marL="6072" marR="6072" marT="6072" marB="291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Код 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направления подготовки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Целевая квота по плану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 Ульяновск</a:t>
                      </a: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Димитровград</a:t>
                      </a: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Сенгилей</a:t>
                      </a: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Базарносызганский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Барышский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Вешкаймский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Инзенский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Карсунский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Кузоватовский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Майнский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Мелекесский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Николаевский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Новомалыклинский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Новоспасский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Радищевский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Павловский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Сенгилеевский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Старокулаткинский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Старомайнский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Сурский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Тереньгульский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Ульяновский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Цильнинский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 smtClean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Чердаклинский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Республика Татарстан</a:t>
                      </a: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Самарская область</a:t>
                      </a: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Узбекистан</a:t>
                      </a:r>
                    </a:p>
                  </a:txBody>
                  <a:tcPr marL="6072" marR="6072" marT="6072" marB="29147" vert="vert27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Общий итог</a:t>
                      </a:r>
                    </a:p>
                  </a:txBody>
                  <a:tcPr marL="6072" marR="6072" marT="6072" marB="29147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91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44.03.01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Педагогическое образование (Физическая культура)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44.03.02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Психолого-педагогическое образование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44.03.03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Специальное (дефектологическое) образование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44.03.04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Профессиональное обучение (по отраслям)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44.03.05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Педагогическое образование (с двумя профилями подготовки)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39.03.02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работа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42.03.02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Журналистика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51.03.03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Социально-культурная деятельность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Магистратура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44.04.01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Педагогическое образование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Заочная форма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44.03.01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Педагогическое образование 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44.03.02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Психолого-педагогическое образование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44.03.03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Специальное (дефектологическое) образование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Магистратура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44.04.01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Педагогическое образование 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Магистратура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44.04.02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Психолого-педагогическое образование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26485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12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Общий итог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26485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6072" marR="6072" marT="6072" marB="2914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5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585" y="1"/>
            <a:ext cx="10515600" cy="938010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355264"/>
                </a:solidFill>
                <a:latin typeface="+mn-lt"/>
              </a:rPr>
              <a:t>Трудоустройство выпускников</a:t>
            </a:r>
            <a:endParaRPr lang="ru-RU" b="1" cap="all" dirty="0">
              <a:solidFill>
                <a:srgbClr val="26485A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632" y="6209707"/>
            <a:ext cx="1696995" cy="4912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7553" y="1055794"/>
            <a:ext cx="24593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 smtClean="0">
                <a:solidFill>
                  <a:srgbClr val="C00000"/>
                </a:solidFill>
                <a:latin typeface="Avanti" panose="020B0500000000000000" pitchFamily="34" charset="0"/>
              </a:rPr>
              <a:t>85</a:t>
            </a:r>
            <a:r>
              <a:rPr lang="ru-RU" sz="8000" dirty="0" smtClean="0">
                <a:solidFill>
                  <a:srgbClr val="25414F"/>
                </a:solidFill>
                <a:latin typeface="Avanti" panose="020B0500000000000000" pitchFamily="34" charset="0"/>
              </a:rPr>
              <a:t>% </a:t>
            </a:r>
            <a:endParaRPr lang="ru-RU" sz="8000" dirty="0">
              <a:solidFill>
                <a:srgbClr val="25414F"/>
              </a:solidFill>
              <a:latin typeface="Avanti" panose="020B0500000000000000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1684" y="1512402"/>
            <a:ext cx="9024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5414F"/>
                </a:solidFill>
                <a:latin typeface="Avanti" panose="020B0500000000000000" pitchFamily="34" charset="0"/>
              </a:rPr>
              <a:t>общий показатель трудоустройства выпускников-очников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16592" y="2484300"/>
            <a:ext cx="6832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rgbClr val="C00000"/>
                </a:solidFill>
                <a:latin typeface="Avanti" panose="020B0500000000000000" pitchFamily="34" charset="0"/>
              </a:rPr>
              <a:t>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8529" y="2683996"/>
            <a:ext cx="9078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5414F"/>
                </a:solidFill>
                <a:latin typeface="Avanti" panose="020B0500000000000000" pitchFamily="34" charset="0"/>
                <a:ea typeface="Calibri" panose="020F0502020204030204" pitchFamily="34" charset="0"/>
              </a:rPr>
              <a:t>выпускников трудоустроены </a:t>
            </a:r>
            <a:r>
              <a:rPr lang="ru-RU" sz="2400" dirty="0">
                <a:solidFill>
                  <a:srgbClr val="25414F"/>
                </a:solidFill>
                <a:latin typeface="Avanti" panose="020B0500000000000000" pitchFamily="34" charset="0"/>
                <a:ea typeface="Calibri" panose="020F0502020204030204" pitchFamily="34" charset="0"/>
              </a:rPr>
              <a:t>в регионе в рамках программы «Земский учитель»</a:t>
            </a:r>
            <a:endParaRPr lang="ru-RU" sz="2400" dirty="0">
              <a:solidFill>
                <a:srgbClr val="25414F"/>
              </a:solidFill>
              <a:latin typeface="Avanti" panose="020B05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0288" y="3647925"/>
            <a:ext cx="11817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Avanti" panose="020B0500000000000000" pitchFamily="34" charset="0"/>
              </a:rPr>
              <a:t>94</a:t>
            </a:r>
            <a:endParaRPr lang="ru-RU" sz="6600" dirty="0">
              <a:solidFill>
                <a:srgbClr val="C00000"/>
              </a:solidFill>
              <a:latin typeface="Avanti" panose="020B0500000000000000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91215" y="4076039"/>
            <a:ext cx="9078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5414F"/>
                </a:solidFill>
                <a:latin typeface="Avanti" panose="020B0500000000000000" pitchFamily="34" charset="0"/>
                <a:ea typeface="Calibri" panose="020F0502020204030204" pitchFamily="34" charset="0"/>
              </a:rPr>
              <a:t>выпускника трудоустроились </a:t>
            </a:r>
            <a:r>
              <a:rPr lang="ru-RU" sz="2400" dirty="0">
                <a:solidFill>
                  <a:srgbClr val="25414F"/>
                </a:solidFill>
                <a:latin typeface="Avanti" panose="020B0500000000000000" pitchFamily="34" charset="0"/>
                <a:ea typeface="Calibri" panose="020F0502020204030204" pitchFamily="34" charset="0"/>
              </a:rPr>
              <a:t>за пределами региона</a:t>
            </a:r>
            <a:endParaRPr lang="ru-RU" sz="2400" dirty="0">
              <a:solidFill>
                <a:srgbClr val="25414F"/>
              </a:solidFill>
              <a:latin typeface="Avanti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7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585" y="1"/>
            <a:ext cx="10515600" cy="938010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355264"/>
                </a:solidFill>
                <a:latin typeface="+mn-lt"/>
              </a:rPr>
              <a:t>Трудоустройство выпускников</a:t>
            </a:r>
            <a:endParaRPr lang="ru-RU" b="1" cap="all" dirty="0">
              <a:solidFill>
                <a:srgbClr val="26485A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632" y="6209707"/>
            <a:ext cx="1696995" cy="4912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44305" y="1013352"/>
            <a:ext cx="46498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26485A"/>
                </a:solidFill>
                <a:latin typeface="Avanti" panose="020B0500000000000000" pitchFamily="34" charset="0"/>
              </a:rPr>
              <a:t>Только</a:t>
            </a:r>
            <a:r>
              <a:rPr lang="ru-RU" sz="6600" dirty="0" smtClean="0">
                <a:solidFill>
                  <a:srgbClr val="C00000"/>
                </a:solidFill>
                <a:latin typeface="Avanti" panose="020B0500000000000000" pitchFamily="34" charset="0"/>
              </a:rPr>
              <a:t>17</a:t>
            </a:r>
            <a:r>
              <a:rPr lang="ru-RU" sz="6600" dirty="0" smtClean="0">
                <a:solidFill>
                  <a:srgbClr val="25414F"/>
                </a:solidFill>
                <a:latin typeface="Avanti" panose="020B0500000000000000" pitchFamily="34" charset="0"/>
              </a:rPr>
              <a:t> </a:t>
            </a:r>
            <a:r>
              <a:rPr lang="ru-RU" sz="4000" dirty="0" smtClean="0">
                <a:solidFill>
                  <a:srgbClr val="25414F"/>
                </a:solidFill>
                <a:latin typeface="Avanti" panose="020B0500000000000000" pitchFamily="34" charset="0"/>
              </a:rPr>
              <a:t>из</a:t>
            </a:r>
            <a:r>
              <a:rPr lang="ru-RU" sz="6600" dirty="0" smtClean="0">
                <a:solidFill>
                  <a:srgbClr val="25414F"/>
                </a:solidFill>
                <a:latin typeface="Avanti" panose="020B0500000000000000" pitchFamily="34" charset="0"/>
              </a:rPr>
              <a:t> </a:t>
            </a:r>
            <a:r>
              <a:rPr lang="ru-RU" sz="6600" dirty="0" smtClean="0">
                <a:solidFill>
                  <a:srgbClr val="C00000"/>
                </a:solidFill>
                <a:latin typeface="Avanti" panose="020B0500000000000000" pitchFamily="34" charset="0"/>
              </a:rPr>
              <a:t>85</a:t>
            </a:r>
            <a:endParaRPr lang="ru-RU" sz="6600" dirty="0">
              <a:solidFill>
                <a:srgbClr val="C00000"/>
              </a:solidFill>
              <a:latin typeface="Avanti" panose="020B0500000000000000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94127" y="1161716"/>
            <a:ext cx="6761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5414F"/>
                </a:solidFill>
                <a:latin typeface="Avanti" panose="020B0500000000000000" pitchFamily="34" charset="0"/>
                <a:ea typeface="Calibri" panose="020F0502020204030204" pitchFamily="34" charset="0"/>
              </a:rPr>
              <a:t>выпускников, принятых по целевому набору, вернулись в </a:t>
            </a:r>
            <a:r>
              <a:rPr lang="ru-RU" sz="2400" dirty="0">
                <a:solidFill>
                  <a:srgbClr val="25414F"/>
                </a:solidFill>
                <a:latin typeface="Avanti" panose="020B0500000000000000" pitchFamily="34" charset="0"/>
                <a:ea typeface="Calibri" panose="020F0502020204030204" pitchFamily="34" charset="0"/>
              </a:rPr>
              <a:t>свои муниципальные </a:t>
            </a:r>
            <a:r>
              <a:rPr lang="ru-RU" sz="2400" dirty="0" smtClean="0">
                <a:solidFill>
                  <a:srgbClr val="25414F"/>
                </a:solidFill>
                <a:latin typeface="Avanti" panose="020B0500000000000000" pitchFamily="34" charset="0"/>
                <a:ea typeface="Calibri" panose="020F0502020204030204" pitchFamily="34" charset="0"/>
              </a:rPr>
              <a:t>образования</a:t>
            </a:r>
            <a:endParaRPr lang="ru-RU" sz="2400" dirty="0">
              <a:solidFill>
                <a:srgbClr val="25414F"/>
              </a:solidFill>
              <a:latin typeface="Avanti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8681" y="2684834"/>
            <a:ext cx="106712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29 </a:t>
            </a:r>
            <a:r>
              <a:rPr lang="ru-RU" sz="2400" dirty="0" smtClean="0">
                <a:solidFill>
                  <a:srgbClr val="26485A"/>
                </a:solidFill>
              </a:rPr>
              <a:t>человек трудоустроились в сферу образования г. Ульяновска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9 </a:t>
            </a:r>
            <a:r>
              <a:rPr lang="ru-RU" sz="2400" dirty="0" smtClean="0">
                <a:solidFill>
                  <a:srgbClr val="26485A"/>
                </a:solidFill>
              </a:rPr>
              <a:t>человек трудоустроились в г. Ульяновске не по специальности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9 </a:t>
            </a:r>
            <a:r>
              <a:rPr lang="ru-RU" sz="2400" dirty="0" smtClean="0">
                <a:solidFill>
                  <a:srgbClr val="26485A"/>
                </a:solidFill>
              </a:rPr>
              <a:t>человек продолжили обучение в магистратуре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10 </a:t>
            </a:r>
            <a:r>
              <a:rPr lang="ru-RU" sz="2400" dirty="0" smtClean="0">
                <a:solidFill>
                  <a:srgbClr val="26485A"/>
                </a:solidFill>
              </a:rPr>
              <a:t>человек призваны </a:t>
            </a:r>
            <a:r>
              <a:rPr lang="ru-RU" sz="2400" dirty="0">
                <a:solidFill>
                  <a:srgbClr val="26485A"/>
                </a:solidFill>
              </a:rPr>
              <a:t>в ряды Вооруженных сил, </a:t>
            </a:r>
            <a:endParaRPr lang="ru-RU" sz="2400" dirty="0" smtClean="0">
              <a:solidFill>
                <a:srgbClr val="26485A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10 </a:t>
            </a:r>
            <a:r>
              <a:rPr lang="ru-RU" sz="2400" dirty="0" smtClean="0">
                <a:solidFill>
                  <a:srgbClr val="26485A"/>
                </a:solidFill>
              </a:rPr>
              <a:t>человек трудоустроились за пределами региона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1 </a:t>
            </a:r>
            <a:r>
              <a:rPr lang="ru-RU" sz="2400" dirty="0" smtClean="0">
                <a:solidFill>
                  <a:srgbClr val="26485A"/>
                </a:solidFill>
              </a:rPr>
              <a:t>человек – декретный отпуск</a:t>
            </a:r>
          </a:p>
          <a:p>
            <a:endParaRPr lang="ru-RU" dirty="0">
              <a:solidFill>
                <a:srgbClr val="26485A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Шести выпускникам (</a:t>
            </a:r>
            <a:r>
              <a:rPr lang="ru-RU" sz="2400" b="1" dirty="0" err="1">
                <a:solidFill>
                  <a:srgbClr val="C00000"/>
                </a:solidFill>
              </a:rPr>
              <a:t>Чердаклинский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Цильнинский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Кузоватовский</a:t>
            </a:r>
            <a:r>
              <a:rPr lang="ru-RU" sz="2400" b="1" dirty="0">
                <a:solidFill>
                  <a:srgbClr val="C00000"/>
                </a:solidFill>
              </a:rPr>
              <a:t> и </a:t>
            </a:r>
            <a:r>
              <a:rPr lang="ru-RU" sz="2400" b="1" dirty="0" err="1">
                <a:solidFill>
                  <a:srgbClr val="C00000"/>
                </a:solidFill>
              </a:rPr>
              <a:t>Майнский</a:t>
            </a:r>
            <a:r>
              <a:rPr lang="ru-RU" sz="2400" b="1" dirty="0">
                <a:solidFill>
                  <a:srgbClr val="C00000"/>
                </a:solidFill>
              </a:rPr>
              <a:t> районы</a:t>
            </a:r>
            <a:r>
              <a:rPr lang="ru-RU" sz="2400" b="1" dirty="0" smtClean="0">
                <a:solidFill>
                  <a:srgbClr val="C00000"/>
                </a:solidFill>
              </a:rPr>
              <a:t>) было отказано </a:t>
            </a:r>
            <a:r>
              <a:rPr lang="ru-RU" sz="2400" b="1" dirty="0">
                <a:solidFill>
                  <a:srgbClr val="C00000"/>
                </a:solidFill>
              </a:rPr>
              <a:t>в трудоустройстве по причине отсутствия вакансий по их специальностям</a:t>
            </a:r>
          </a:p>
        </p:txBody>
      </p:sp>
    </p:spTree>
    <p:extLst>
      <p:ext uri="{BB962C8B-B14F-4D97-AF65-F5344CB8AC3E}">
        <p14:creationId xmlns:p14="http://schemas.microsoft.com/office/powerpoint/2010/main" val="16362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56" y="3733772"/>
            <a:ext cx="4950941" cy="3124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31" y="1451503"/>
            <a:ext cx="8715239" cy="2522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3096" y="749996"/>
            <a:ext cx="834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6485A"/>
                </a:solidFill>
              </a:rPr>
              <a:t>Университет, помогающий людям</a:t>
            </a:r>
            <a:endParaRPr lang="ru-RU" sz="2400" b="1" dirty="0">
              <a:solidFill>
                <a:srgbClr val="26485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9962" y="4915683"/>
            <a:ext cx="4718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6485A"/>
                </a:solidFill>
              </a:rPr>
              <a:t>rector@ulspu.ru</a:t>
            </a:r>
          </a:p>
          <a:p>
            <a:pPr algn="ctr"/>
            <a:r>
              <a:rPr lang="en-US" sz="2400" b="1" dirty="0" smtClean="0">
                <a:solidFill>
                  <a:srgbClr val="26485A"/>
                </a:solidFill>
              </a:rPr>
              <a:t>+7(8422) 44-30-66</a:t>
            </a:r>
          </a:p>
          <a:p>
            <a:pPr algn="ctr"/>
            <a:r>
              <a:rPr lang="en-US" sz="2400" b="1" dirty="0" smtClean="0">
                <a:solidFill>
                  <a:srgbClr val="26485A"/>
                </a:solidFill>
              </a:rPr>
              <a:t>www.ulspu.ru</a:t>
            </a:r>
            <a:endParaRPr lang="ru-RU" sz="2400" b="1" dirty="0">
              <a:solidFill>
                <a:srgbClr val="264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027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rgbClr val="26485A"/>
                </a:solidFill>
                <a:latin typeface="Avanti"/>
              </a:rPr>
              <a:t>Система непрерывного педагогического образования: задачи педагогических университетов </a:t>
            </a:r>
            <a:endParaRPr lang="ru-RU" sz="3200" cap="all" dirty="0">
              <a:solidFill>
                <a:srgbClr val="26485A"/>
              </a:solidFill>
              <a:latin typeface="Avant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763" y="1890942"/>
            <a:ext cx="111944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26485A"/>
                </a:solidFill>
              </a:rPr>
              <a:t>Кардинально </a:t>
            </a:r>
            <a:r>
              <a:rPr lang="ru-RU" sz="2400" dirty="0">
                <a:solidFill>
                  <a:srgbClr val="26485A"/>
                </a:solidFill>
              </a:rPr>
              <a:t>изменить </a:t>
            </a:r>
            <a:r>
              <a:rPr lang="ru-RU" sz="2400" b="1" u="sng" dirty="0">
                <a:solidFill>
                  <a:srgbClr val="26485A"/>
                </a:solidFill>
              </a:rPr>
              <a:t>профессиональную подготовку будущих педагогов</a:t>
            </a:r>
            <a:r>
              <a:rPr lang="ru-RU" sz="2400" dirty="0" smtClean="0">
                <a:solidFill>
                  <a:srgbClr val="26485A"/>
                </a:solidFill>
              </a:rPr>
              <a:t>,</a:t>
            </a:r>
          </a:p>
          <a:p>
            <a:r>
              <a:rPr lang="ru-RU" sz="2400" dirty="0">
                <a:solidFill>
                  <a:srgbClr val="26485A"/>
                </a:solidFill>
              </a:rPr>
              <a:t> </a:t>
            </a:r>
            <a:r>
              <a:rPr lang="ru-RU" sz="2400" dirty="0" smtClean="0">
                <a:solidFill>
                  <a:srgbClr val="26485A"/>
                </a:solidFill>
              </a:rPr>
              <a:t>      </a:t>
            </a:r>
            <a:r>
              <a:rPr lang="ru-RU" sz="2400" dirty="0">
                <a:solidFill>
                  <a:srgbClr val="26485A"/>
                </a:solidFill>
              </a:rPr>
              <a:t>чтобы она отвечала требованиям времени. </a:t>
            </a:r>
          </a:p>
          <a:p>
            <a:endParaRPr lang="ru-RU" sz="2400" dirty="0">
              <a:solidFill>
                <a:srgbClr val="26485A"/>
              </a:solidFill>
            </a:endParaRPr>
          </a:p>
          <a:p>
            <a:r>
              <a:rPr lang="ru-RU" sz="2400" dirty="0">
                <a:solidFill>
                  <a:srgbClr val="26485A"/>
                </a:solidFill>
              </a:rPr>
              <a:t>2. Педагогические вузы </a:t>
            </a:r>
            <a:r>
              <a:rPr lang="ru-RU" sz="2400" b="1" u="sng" dirty="0">
                <a:solidFill>
                  <a:srgbClr val="26485A"/>
                </a:solidFill>
              </a:rPr>
              <a:t>сами должны стать источниками инноваций</a:t>
            </a:r>
            <a:r>
              <a:rPr lang="ru-RU" sz="2400" dirty="0">
                <a:solidFill>
                  <a:srgbClr val="26485A"/>
                </a:solidFill>
              </a:rPr>
              <a:t> для системы образования в </a:t>
            </a:r>
            <a:r>
              <a:rPr lang="ru-RU" sz="2400" dirty="0" smtClean="0">
                <a:solidFill>
                  <a:srgbClr val="26485A"/>
                </a:solidFill>
              </a:rPr>
              <a:t>целом, соединив </a:t>
            </a:r>
            <a:r>
              <a:rPr lang="ru-RU" sz="2400" dirty="0">
                <a:solidFill>
                  <a:srgbClr val="26485A"/>
                </a:solidFill>
              </a:rPr>
              <a:t>в своей </a:t>
            </a:r>
            <a:r>
              <a:rPr lang="ru-RU" sz="2400" dirty="0" smtClean="0">
                <a:solidFill>
                  <a:srgbClr val="26485A"/>
                </a:solidFill>
              </a:rPr>
              <a:t>деятельности: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26485A"/>
                </a:solidFill>
              </a:rPr>
              <a:t>подготовку </a:t>
            </a:r>
            <a:r>
              <a:rPr lang="ru-RU" sz="2400" dirty="0">
                <a:solidFill>
                  <a:srgbClr val="26485A"/>
                </a:solidFill>
              </a:rPr>
              <a:t>будущих учителей, </a:t>
            </a:r>
            <a:endParaRPr lang="ru-RU" sz="2400" dirty="0" smtClean="0">
              <a:solidFill>
                <a:srgbClr val="26485A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26485A"/>
                </a:solidFill>
              </a:rPr>
              <a:t>работу </a:t>
            </a:r>
            <a:r>
              <a:rPr lang="ru-RU" sz="2400" dirty="0">
                <a:solidFill>
                  <a:srgbClr val="26485A"/>
                </a:solidFill>
              </a:rPr>
              <a:t>со школами и детскими садами, направленную на повышение квалификации действующих педагогов, </a:t>
            </a:r>
            <a:endParaRPr lang="ru-RU" sz="2400" dirty="0" smtClean="0">
              <a:solidFill>
                <a:srgbClr val="26485A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26485A"/>
                </a:solidFill>
              </a:rPr>
              <a:t>генерацию </a:t>
            </a:r>
            <a:r>
              <a:rPr lang="ru-RU" sz="2400" dirty="0">
                <a:solidFill>
                  <a:srgbClr val="26485A"/>
                </a:solidFill>
              </a:rPr>
              <a:t>идей, направленных на научное решение актуальных задач и проблем дошкольного, общего и среднего профессионального образования.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5772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027" y="0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 smtClean="0">
                <a:solidFill>
                  <a:srgbClr val="26485A"/>
                </a:solidFill>
                <a:latin typeface="Avanti"/>
              </a:rPr>
              <a:t>Программа взаимодействия </a:t>
            </a:r>
            <a:r>
              <a:rPr lang="ru-RU" sz="3200" dirty="0" err="1" smtClean="0">
                <a:solidFill>
                  <a:srgbClr val="26485A"/>
                </a:solidFill>
                <a:latin typeface="Avanti"/>
              </a:rPr>
              <a:t>УлГПУ</a:t>
            </a:r>
            <a:r>
              <a:rPr lang="ru-RU" sz="3200" dirty="0" smtClean="0">
                <a:solidFill>
                  <a:srgbClr val="26485A"/>
                </a:solidFill>
                <a:latin typeface="Avanti"/>
              </a:rPr>
              <a:t> и </a:t>
            </a:r>
            <a:r>
              <a:rPr lang="ru-RU" sz="3200" dirty="0" smtClean="0">
                <a:solidFill>
                  <a:srgbClr val="26485A"/>
                </a:solidFill>
                <a:latin typeface="Avanti"/>
              </a:rPr>
              <a:t>Министерства </a:t>
            </a:r>
            <a:r>
              <a:rPr lang="ru-RU" sz="3200" dirty="0" smtClean="0">
                <a:solidFill>
                  <a:srgbClr val="26485A"/>
                </a:solidFill>
                <a:latin typeface="Avanti"/>
              </a:rPr>
              <a:t>просвещения и воспитания Ульяновской области на период 2021-2024 гг.</a:t>
            </a:r>
            <a:endParaRPr lang="ru-RU" sz="3200" cap="all" dirty="0">
              <a:solidFill>
                <a:srgbClr val="26485A"/>
              </a:solidFill>
              <a:latin typeface="Avant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1598" y="1414134"/>
            <a:ext cx="1054331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26485A"/>
                </a:solidFill>
              </a:rPr>
              <a:t>КЛЮЧЕВЫЕ </a:t>
            </a:r>
            <a:r>
              <a:rPr lang="ru-RU" sz="2100" b="1" dirty="0">
                <a:solidFill>
                  <a:srgbClr val="26485A"/>
                </a:solidFill>
              </a:rPr>
              <a:t>НАПРАВЛЕНИЯ </a:t>
            </a:r>
            <a:r>
              <a:rPr lang="ru-RU" sz="2100" b="1" dirty="0">
                <a:solidFill>
                  <a:srgbClr val="26485A"/>
                </a:solidFill>
              </a:rPr>
              <a:t>ВЗАИМОДЕЙСТВИЯ</a:t>
            </a:r>
          </a:p>
          <a:p>
            <a:pPr algn="ctr"/>
            <a:r>
              <a:rPr lang="ru-RU" sz="2100" b="1" dirty="0">
                <a:solidFill>
                  <a:srgbClr val="577280"/>
                </a:solidFill>
                <a:latin typeface="Avanti"/>
              </a:rPr>
              <a:t>	</a:t>
            </a:r>
          </a:p>
          <a:p>
            <a:pPr algn="just"/>
            <a:r>
              <a:rPr lang="ru-RU" sz="2100" dirty="0" smtClean="0">
                <a:solidFill>
                  <a:srgbClr val="26485A"/>
                </a:solidFill>
              </a:rPr>
              <a:t>1. Выявление </a:t>
            </a:r>
            <a:r>
              <a:rPr lang="ru-RU" sz="2100" dirty="0">
                <a:solidFill>
                  <a:srgbClr val="26485A"/>
                </a:solidFill>
              </a:rPr>
              <a:t>и поддержка педагогически одаренной молодежи, мотивированной на профессиональную педагогическую деятельность.</a:t>
            </a:r>
          </a:p>
          <a:p>
            <a:pPr algn="just"/>
            <a:r>
              <a:rPr lang="ru-RU" sz="2100" dirty="0">
                <a:solidFill>
                  <a:srgbClr val="26485A"/>
                </a:solidFill>
              </a:rPr>
              <a:t>2. Повышение качества профессиональной подготовки студентов по педагогическим специальностям с учетом современных реалий и требований.</a:t>
            </a:r>
          </a:p>
          <a:p>
            <a:pPr algn="just"/>
            <a:r>
              <a:rPr lang="ru-RU" sz="2100" dirty="0">
                <a:solidFill>
                  <a:srgbClr val="26485A"/>
                </a:solidFill>
              </a:rPr>
              <a:t>3. Сопровождение и поддержка молодых учителей, закрепление их в профессии.</a:t>
            </a:r>
          </a:p>
          <a:p>
            <a:pPr algn="just"/>
            <a:r>
              <a:rPr lang="ru-RU" sz="2100" dirty="0">
                <a:solidFill>
                  <a:srgbClr val="26485A"/>
                </a:solidFill>
              </a:rPr>
              <a:t>4.«Перенастройка» действующей системы повышения квалификации педагогических кадров в регионе с учетом задачи планомерной ликвидации профессиональных «дефицитов», отрицательно влияющих на качество работы, создание условий для профессионального и личностного развития учителей.</a:t>
            </a:r>
          </a:p>
          <a:p>
            <a:pPr algn="just"/>
            <a:r>
              <a:rPr lang="ru-RU" sz="2100" dirty="0">
                <a:solidFill>
                  <a:srgbClr val="26485A"/>
                </a:solidFill>
              </a:rPr>
              <a:t>5. Создание необходимых условий для содержательного обновления и работающих механизмов трансфера передовых образовательных и воспитательных методик и технологий.</a:t>
            </a:r>
          </a:p>
          <a:p>
            <a:pPr algn="just"/>
            <a:r>
              <a:rPr lang="ru-RU" sz="2100" dirty="0">
                <a:solidFill>
                  <a:srgbClr val="26485A"/>
                </a:solidFill>
              </a:rPr>
              <a:t>6. Воспитание педагогически просвещенных родителей.</a:t>
            </a:r>
          </a:p>
          <a:p>
            <a:pPr algn="just"/>
            <a:endParaRPr lang="ru-RU" sz="2000" b="1" dirty="0">
              <a:solidFill>
                <a:srgbClr val="577280"/>
              </a:solidFill>
              <a:latin typeface="Avanti"/>
            </a:endParaRPr>
          </a:p>
        </p:txBody>
      </p:sp>
    </p:spTree>
    <p:extLst>
      <p:ext uri="{BB962C8B-B14F-4D97-AF65-F5344CB8AC3E}">
        <p14:creationId xmlns:p14="http://schemas.microsoft.com/office/powerpoint/2010/main" val="31017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96815"/>
          </a:xfrm>
        </p:spPr>
        <p:txBody>
          <a:bodyPr>
            <a:noAutofit/>
          </a:bodyPr>
          <a:lstStyle/>
          <a:p>
            <a:pPr algn="r"/>
            <a:r>
              <a:rPr lang="ru-RU" sz="3600" dirty="0">
                <a:solidFill>
                  <a:srgbClr val="26485A"/>
                </a:solidFill>
                <a:latin typeface="Avanti"/>
              </a:rPr>
              <a:t>Новые возможности для развития</a:t>
            </a:r>
            <a:endParaRPr lang="ru-RU" sz="3600" dirty="0">
              <a:solidFill>
                <a:srgbClr val="26485A"/>
              </a:solidFill>
              <a:latin typeface="Avant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6185296"/>
            <a:ext cx="2001795" cy="579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7945" y="2188039"/>
            <a:ext cx="59026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Включает в себя: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кластер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междисциплинарной подготовки;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универсальный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педагогический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 кластер;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кабинет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экспериментальной физики;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кабинет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соревновательной робототехники;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два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учебных класса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-компетенций;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видеостудия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для записи онлайн-курсов и проведения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вебинаров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учебно-научная лаборатория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гравитации, космологии 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астрофизики;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учебно-научная лаборатория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психофизиологии 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психодиагностики;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лаборатория математического моделирования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, оснащенная суперкомпьютером с пиковой производительностью 10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терафлопс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Tx/>
              <a:buAutoNum type="arabicPeriod"/>
            </a:pPr>
            <a:endParaRPr lang="ru-RU" sz="1600" dirty="0">
              <a:solidFill>
                <a:srgbClr val="29465B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787" y="721140"/>
            <a:ext cx="4698316" cy="1379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23" y="2188039"/>
            <a:ext cx="5230153" cy="392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96815"/>
          </a:xfrm>
        </p:spPr>
        <p:txBody>
          <a:bodyPr>
            <a:noAutofit/>
          </a:bodyPr>
          <a:lstStyle/>
          <a:p>
            <a:pPr algn="r"/>
            <a:r>
              <a:rPr lang="ru-RU" sz="3600" dirty="0">
                <a:solidFill>
                  <a:srgbClr val="26485A"/>
                </a:solidFill>
                <a:latin typeface="Avanti"/>
              </a:rPr>
              <a:t>Новые возможности для развития</a:t>
            </a:r>
            <a:endParaRPr lang="ru-RU" sz="3600" dirty="0">
              <a:solidFill>
                <a:srgbClr val="26485A"/>
              </a:solidFill>
              <a:latin typeface="Avant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6185296"/>
            <a:ext cx="2001795" cy="579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7945" y="2188039"/>
            <a:ext cx="5902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rabicPeriod"/>
            </a:pPr>
            <a:endParaRPr lang="ru-RU" sz="1600" dirty="0">
              <a:solidFill>
                <a:srgbClr val="29465B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787" y="721140"/>
            <a:ext cx="4698316" cy="1379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65" y="2357316"/>
            <a:ext cx="4855878" cy="3647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6162" y="2188039"/>
            <a:ext cx="5868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Приглашаем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руководителей образовательных организаций Ульяновской области</a:t>
            </a:r>
          </a:p>
          <a:p>
            <a:pPr algn="ctr"/>
            <a:r>
              <a:rPr lang="ru-RU" sz="2000" dirty="0" smtClean="0">
                <a:solidFill>
                  <a:srgbClr val="577280"/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провести</a:t>
            </a:r>
            <a:r>
              <a:rPr lang="ru-RU" sz="2000" dirty="0" smtClean="0">
                <a:solidFill>
                  <a:srgbClr val="577280"/>
                </a:solidFill>
              </a:rPr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выездные заседания педагогических советов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 технопарке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УлГПУ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620607" y="4264269"/>
            <a:ext cx="49940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62345" y="4401508"/>
            <a:ext cx="5310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Предлагаем</a:t>
            </a:r>
            <a:r>
              <a:rPr lang="ru-RU" dirty="0" smtClean="0">
                <a:solidFill>
                  <a:srgbClr val="26485A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сформировать тематический </a:t>
            </a:r>
            <a:r>
              <a:rPr lang="ru-RU" dirty="0">
                <a:solidFill>
                  <a:srgbClr val="C00000"/>
                </a:solidFill>
              </a:rPr>
              <a:t>«заказ»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 подготовку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ВКР обучающихся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проведение НИР,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диагностических и экспертных работ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возможного исполнения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УлГПУ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им. И.Н. Ульянова</a:t>
            </a:r>
          </a:p>
        </p:txBody>
      </p:sp>
    </p:spTree>
    <p:extLst>
      <p:ext uri="{BB962C8B-B14F-4D97-AF65-F5344CB8AC3E}">
        <p14:creationId xmlns:p14="http://schemas.microsoft.com/office/powerpoint/2010/main" val="263291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05" y="0"/>
            <a:ext cx="11521080" cy="1523999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solidFill>
                  <a:srgbClr val="29465B"/>
                </a:solidFill>
              </a:rPr>
              <a:t>Результаты работы в 2021 году</a:t>
            </a:r>
            <a:endParaRPr lang="ru-RU" sz="3600" b="1" dirty="0">
              <a:solidFill>
                <a:srgbClr val="29465B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3" y="6185296"/>
            <a:ext cx="2001795" cy="579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9935" y="1451090"/>
            <a:ext cx="1083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29465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83" y="244781"/>
            <a:ext cx="2809908" cy="12063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7986" y="1606113"/>
            <a:ext cx="646817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Результаты: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917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srgbClr val="25485B"/>
                </a:solidFill>
              </a:rPr>
              <a:t>педагогов </a:t>
            </a:r>
            <a:r>
              <a:rPr lang="ru-RU" sz="2000" dirty="0" smtClean="0">
                <a:solidFill>
                  <a:srgbClr val="25485B"/>
                </a:solidFill>
              </a:rPr>
              <a:t>прошли </a:t>
            </a:r>
            <a:r>
              <a:rPr lang="ru-RU" sz="2000" dirty="0">
                <a:solidFill>
                  <a:srgbClr val="25485B"/>
                </a:solidFill>
              </a:rPr>
              <a:t>обучение; </a:t>
            </a:r>
            <a:endParaRPr lang="ru-RU" sz="2000" dirty="0" smtClean="0">
              <a:solidFill>
                <a:srgbClr val="25485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510 </a:t>
            </a:r>
            <a:r>
              <a:rPr lang="ru-RU" sz="2000" dirty="0">
                <a:solidFill>
                  <a:srgbClr val="25485B"/>
                </a:solidFill>
              </a:rPr>
              <a:t>индивидуальных образовательных </a:t>
            </a:r>
            <a:r>
              <a:rPr lang="ru-RU" sz="2000" dirty="0" smtClean="0">
                <a:solidFill>
                  <a:srgbClr val="25485B"/>
                </a:solidFill>
              </a:rPr>
              <a:t>маршрутов </a:t>
            </a:r>
            <a:r>
              <a:rPr lang="ru-RU" sz="2000" dirty="0">
                <a:solidFill>
                  <a:srgbClr val="25485B"/>
                </a:solidFill>
              </a:rPr>
              <a:t>на основе проведённой диагностики профессиональных дефицитов </a:t>
            </a:r>
            <a:r>
              <a:rPr lang="ru-RU" sz="2000" dirty="0" smtClean="0">
                <a:solidFill>
                  <a:srgbClr val="25485B"/>
                </a:solidFill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42</a:t>
            </a:r>
            <a:r>
              <a:rPr lang="ru-RU" sz="2000" b="1" dirty="0" smtClean="0">
                <a:solidFill>
                  <a:srgbClr val="25485B"/>
                </a:solidFill>
              </a:rPr>
              <a:t> </a:t>
            </a:r>
            <a:r>
              <a:rPr lang="ru-RU" sz="2000" dirty="0" smtClean="0">
                <a:solidFill>
                  <a:srgbClr val="25485B"/>
                </a:solidFill>
              </a:rPr>
              <a:t>управленческие команды общеобразовательных </a:t>
            </a:r>
            <a:r>
              <a:rPr lang="ru-RU" sz="2000" dirty="0">
                <a:solidFill>
                  <a:srgbClr val="25485B"/>
                </a:solidFill>
              </a:rPr>
              <a:t>школ; </a:t>
            </a:r>
            <a:endParaRPr lang="ru-RU" sz="2000" dirty="0" smtClean="0">
              <a:solidFill>
                <a:srgbClr val="25485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25485B"/>
                </a:solidFill>
              </a:rPr>
              <a:t>более </a:t>
            </a:r>
            <a:r>
              <a:rPr lang="ru-RU" sz="2000" b="1" dirty="0">
                <a:solidFill>
                  <a:srgbClr val="C00000"/>
                </a:solidFill>
              </a:rPr>
              <a:t>60</a:t>
            </a:r>
            <a:r>
              <a:rPr lang="ru-RU" sz="2000" b="1" dirty="0">
                <a:solidFill>
                  <a:srgbClr val="25485B"/>
                </a:solidFill>
              </a:rPr>
              <a:t> </a:t>
            </a:r>
            <a:r>
              <a:rPr lang="ru-RU" sz="2000" dirty="0">
                <a:solidFill>
                  <a:srgbClr val="25485B"/>
                </a:solidFill>
              </a:rPr>
              <a:t>консультаций по вопросам реализации </a:t>
            </a:r>
            <a:r>
              <a:rPr lang="ru-RU" sz="2000" dirty="0" smtClean="0">
                <a:solidFill>
                  <a:srgbClr val="25485B"/>
                </a:solidFill>
              </a:rPr>
              <a:t>ФГОС общего </a:t>
            </a:r>
            <a:r>
              <a:rPr lang="ru-RU" sz="2000" dirty="0">
                <a:solidFill>
                  <a:srgbClr val="25485B"/>
                </a:solidFill>
              </a:rPr>
              <a:t>образования; </a:t>
            </a:r>
            <a:endParaRPr lang="ru-RU" sz="2000" dirty="0" smtClean="0">
              <a:solidFill>
                <a:srgbClr val="25485B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15 </a:t>
            </a:r>
            <a:r>
              <a:rPr lang="ru-RU" sz="2000" dirty="0">
                <a:solidFill>
                  <a:srgbClr val="25485B"/>
                </a:solidFill>
              </a:rPr>
              <a:t>мероприятий, направленных на методическое </a:t>
            </a:r>
            <a:r>
              <a:rPr lang="ru-RU" sz="2000" dirty="0" smtClean="0">
                <a:solidFill>
                  <a:srgbClr val="25485B"/>
                </a:solidFill>
              </a:rPr>
              <a:t>сопровождение педагогов;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25485B"/>
                </a:solidFill>
              </a:rPr>
              <a:t>сайт </a:t>
            </a:r>
            <a:r>
              <a:rPr lang="ru-RU" sz="2000" dirty="0">
                <a:solidFill>
                  <a:srgbClr val="25485B"/>
                </a:solidFill>
              </a:rPr>
              <a:t>ЦНППМ и информационный цифровой портал.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734" y="1451090"/>
            <a:ext cx="482466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>
                <a:srgbClr val="0A55A2"/>
              </a:buClr>
            </a:pPr>
            <a:r>
              <a:rPr lang="ru-RU" sz="2400" b="1" dirty="0" smtClean="0">
                <a:solidFill>
                  <a:srgbClr val="C00000"/>
                </a:solidFill>
              </a:rPr>
              <a:t>Задачи: </a:t>
            </a:r>
          </a:p>
          <a:p>
            <a:pPr marL="285750" indent="-285750">
              <a:spcBef>
                <a:spcPts val="1200"/>
              </a:spcBef>
              <a:buClr>
                <a:srgbClr val="0A55A2"/>
              </a:buClr>
              <a:buFont typeface="Wingdings" panose="05000000000000000000" pitchFamily="2" charset="2"/>
              <a:buChar char="ü"/>
            </a:pPr>
            <a:r>
              <a:rPr lang="ru-RU" sz="1500" kern="0" dirty="0" smtClean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системы </a:t>
            </a:r>
            <a:r>
              <a:rPr lang="ru-RU" sz="1500" b="1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методического сопровождения освоения программ </a:t>
            </a: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ДППО с использованием </a:t>
            </a:r>
            <a:r>
              <a:rPr lang="ru-RU" sz="1500" b="1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персонифицированных образовательных маршрутов </a:t>
            </a: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на основе выявленных дефицитов профессиональных компетенций, в том числе с применением сетевых форм реализации программ; </a:t>
            </a:r>
          </a:p>
          <a:p>
            <a:pPr marL="285750" indent="-285750">
              <a:spcBef>
                <a:spcPts val="1200"/>
              </a:spcBef>
              <a:buClr>
                <a:srgbClr val="0A55A2"/>
              </a:buClr>
              <a:buFont typeface="Wingdings" panose="05000000000000000000" pitchFamily="2" charset="2"/>
              <a:buChar char="ü"/>
            </a:pPr>
            <a:r>
              <a:rPr lang="ru-RU" sz="1500" b="1" kern="0" dirty="0" err="1" smtClean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фасилитация</a:t>
            </a:r>
            <a:r>
              <a:rPr lang="ru-RU" sz="1500" b="1" kern="0" dirty="0" smtClean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500" b="1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переноса</a:t>
            </a: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 приобретенных (усовершенствованных) профессиональных </a:t>
            </a:r>
            <a:r>
              <a:rPr lang="ru-RU" sz="1500" b="1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компетенций</a:t>
            </a: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 в ежедневную педагогическую (управленческую) практику; </a:t>
            </a:r>
          </a:p>
          <a:p>
            <a:pPr marL="285750" indent="-285750">
              <a:spcBef>
                <a:spcPts val="1200"/>
              </a:spcBef>
              <a:buClr>
                <a:srgbClr val="0A55A2"/>
              </a:buClr>
              <a:buFont typeface="Wingdings" panose="05000000000000000000" pitchFamily="2" charset="2"/>
              <a:buChar char="ü"/>
            </a:pP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выявление, систематизацию, отбор и распространение новых рациональных и </a:t>
            </a:r>
            <a:r>
              <a:rPr lang="ru-RU" sz="1500" b="1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эффективных педагогических (управленческих) практик</a:t>
            </a: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>
              <a:spcBef>
                <a:spcPts val="1200"/>
              </a:spcBef>
              <a:buClr>
                <a:srgbClr val="0A55A2"/>
              </a:buClr>
              <a:buFont typeface="Wingdings" panose="05000000000000000000" pitchFamily="2" charset="2"/>
              <a:buChar char="ü"/>
            </a:pP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создание и развитие </a:t>
            </a:r>
            <a:r>
              <a:rPr lang="ru-RU" sz="1500" b="1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распределенной сети муниципальной методической поддержки</a:t>
            </a:r>
            <a:r>
              <a:rPr lang="ru-RU" sz="1500" kern="0" dirty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, муниципальных </a:t>
            </a:r>
            <a:r>
              <a:rPr lang="ru-RU" sz="1500" kern="0" dirty="0" err="1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тьюторов</a:t>
            </a:r>
            <a:r>
              <a:rPr lang="ru-RU" sz="1500" kern="0" dirty="0" smtClean="0">
                <a:solidFill>
                  <a:srgbClr val="25485B"/>
                </a:solidFill>
                <a:ea typeface="Verdana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474193" y="1480984"/>
            <a:ext cx="34373" cy="4994045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754" y="212330"/>
            <a:ext cx="10474874" cy="938010"/>
          </a:xfrm>
        </p:spPr>
        <p:txBody>
          <a:bodyPr>
            <a:noAutofit/>
          </a:bodyPr>
          <a:lstStyle/>
          <a:p>
            <a:pPr algn="r"/>
            <a:r>
              <a:rPr lang="ru-RU" sz="3200" b="1" cap="all" dirty="0" smtClean="0">
                <a:solidFill>
                  <a:srgbClr val="26485A"/>
                </a:solidFill>
                <a:latin typeface="+mn-lt"/>
              </a:rPr>
              <a:t>Повышение квалификации и переподготовка педагогических работников</a:t>
            </a:r>
            <a:endParaRPr lang="ru-RU" sz="3200" b="1" cap="all" dirty="0">
              <a:solidFill>
                <a:srgbClr val="26485A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632" y="6209707"/>
            <a:ext cx="1696995" cy="4912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199" y="1304762"/>
            <a:ext cx="1136845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131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srgbClr val="26485A"/>
                </a:solidFill>
              </a:rPr>
              <a:t>программа </a:t>
            </a:r>
            <a:r>
              <a:rPr lang="ru-RU" sz="2800" dirty="0">
                <a:solidFill>
                  <a:srgbClr val="26485A"/>
                </a:solidFill>
              </a:rPr>
              <a:t>повышения </a:t>
            </a:r>
            <a:r>
              <a:rPr lang="ru-RU" sz="2800" dirty="0" smtClean="0">
                <a:solidFill>
                  <a:srgbClr val="26485A"/>
                </a:solidFill>
              </a:rPr>
              <a:t>квалификации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20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rgbClr val="26485A"/>
                </a:solidFill>
              </a:rPr>
              <a:t>программ профессиональной </a:t>
            </a:r>
            <a:r>
              <a:rPr lang="ru-RU" sz="2800" dirty="0" smtClean="0">
                <a:solidFill>
                  <a:srgbClr val="26485A"/>
                </a:solidFill>
              </a:rPr>
              <a:t>переподготовки</a:t>
            </a:r>
          </a:p>
          <a:p>
            <a:pPr algn="ctr"/>
            <a:endParaRPr lang="ru-RU" sz="2800" dirty="0" smtClean="0">
              <a:solidFill>
                <a:srgbClr val="26485A"/>
              </a:solidFill>
            </a:endParaRPr>
          </a:p>
          <a:p>
            <a:pPr algn="ctr"/>
            <a:endParaRPr lang="ru-RU" sz="2800" dirty="0" smtClean="0">
              <a:solidFill>
                <a:srgbClr val="25414F"/>
              </a:solidFill>
              <a:latin typeface="Avanti" panose="020B0500000000000000" pitchFamily="34" charset="0"/>
            </a:endParaRPr>
          </a:p>
          <a:p>
            <a:pPr algn="ctr"/>
            <a:r>
              <a:rPr lang="ru-RU" sz="2800" dirty="0" smtClean="0">
                <a:solidFill>
                  <a:srgbClr val="25414F"/>
                </a:solidFill>
                <a:latin typeface="Avanti" panose="020B0500000000000000" pitchFamily="34" charset="0"/>
              </a:rPr>
              <a:t>Прошли обучение </a:t>
            </a:r>
            <a:r>
              <a:rPr lang="ru-RU" sz="2800" b="1" dirty="0" smtClean="0">
                <a:solidFill>
                  <a:srgbClr val="C00000"/>
                </a:solidFill>
                <a:latin typeface="Avanti" panose="020B0500000000000000" pitchFamily="34" charset="0"/>
              </a:rPr>
              <a:t>4889</a:t>
            </a:r>
            <a:r>
              <a:rPr lang="ru-RU" sz="2800" dirty="0" smtClean="0">
                <a:solidFill>
                  <a:srgbClr val="25414F"/>
                </a:solidFill>
                <a:latin typeface="Avanti" panose="020B0500000000000000" pitchFamily="34" charset="0"/>
              </a:rPr>
              <a:t> слушателей (2020 – </a:t>
            </a:r>
            <a:r>
              <a:rPr lang="ru-RU" sz="2800" b="1" dirty="0" smtClean="0">
                <a:solidFill>
                  <a:srgbClr val="C00000"/>
                </a:solidFill>
                <a:latin typeface="Avanti" panose="020B0500000000000000" pitchFamily="34" charset="0"/>
              </a:rPr>
              <a:t>5437</a:t>
            </a:r>
            <a:r>
              <a:rPr lang="ru-RU" sz="2800" dirty="0" smtClean="0">
                <a:solidFill>
                  <a:srgbClr val="25414F"/>
                </a:solidFill>
                <a:latin typeface="Avanti" panose="020B0500000000000000" pitchFamily="34" charset="0"/>
              </a:rPr>
              <a:t>)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Avanti" panose="020B0500000000000000" pitchFamily="34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Avanti" panose="020B0500000000000000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vanti" panose="020B0500000000000000" pitchFamily="34" charset="0"/>
              </a:rPr>
              <a:t>Шесть программ ДПО </a:t>
            </a:r>
            <a:r>
              <a:rPr lang="ru-RU" sz="2800" b="1" dirty="0" err="1" smtClean="0">
                <a:solidFill>
                  <a:srgbClr val="C00000"/>
                </a:solidFill>
                <a:latin typeface="Avanti" panose="020B0500000000000000" pitchFamily="34" charset="0"/>
              </a:rPr>
              <a:t>УлГПУ</a:t>
            </a:r>
            <a:r>
              <a:rPr lang="ru-RU" sz="2800" b="1" dirty="0" smtClean="0">
                <a:solidFill>
                  <a:srgbClr val="C00000"/>
                </a:solidFill>
                <a:latin typeface="Avanti" panose="020B0500000000000000" pitchFamily="34" charset="0"/>
              </a:rPr>
              <a:t> вошли в Федеральный реестр дополнительных профессиональных программ педагогического образования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Avanti" panose="020B0500000000000000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097822" y="2690446"/>
            <a:ext cx="5996353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097821" y="3912956"/>
            <a:ext cx="5996353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1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36" y="6039129"/>
            <a:ext cx="1654491" cy="47893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38144"/>
              </p:ext>
            </p:extLst>
          </p:nvPr>
        </p:nvGraphicFramePr>
        <p:xfrm>
          <a:off x="1259603" y="0"/>
          <a:ext cx="8886347" cy="68295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0498"/>
                <a:gridCol w="1700391"/>
                <a:gridCol w="1401477"/>
                <a:gridCol w="1573981"/>
              </a:tblGrid>
              <a:tr h="2815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vanti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Avanti"/>
                        </a:rPr>
                        <a:t>Муниципальное </a:t>
                      </a:r>
                      <a:r>
                        <a:rPr lang="ru-RU" sz="1400" dirty="0">
                          <a:effectLst/>
                          <a:latin typeface="Avanti"/>
                        </a:rPr>
                        <a:t>образование 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vanti"/>
                        </a:rPr>
                        <a:t>Обучено</a:t>
                      </a:r>
                      <a:endParaRPr lang="ru-RU" sz="18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875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6485A"/>
                          </a:solidFill>
                          <a:effectLst/>
                          <a:latin typeface="Avanti"/>
                        </a:rPr>
                        <a:t>2020 год</a:t>
                      </a:r>
                      <a:endParaRPr lang="ru-RU" sz="1600" b="1" dirty="0">
                        <a:solidFill>
                          <a:srgbClr val="26485A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6485A"/>
                          </a:solidFill>
                          <a:effectLst/>
                          <a:latin typeface="Avanti"/>
                        </a:rPr>
                        <a:t>2021 год</a:t>
                      </a:r>
                      <a:endParaRPr lang="ru-RU" sz="1600" b="1" dirty="0">
                        <a:solidFill>
                          <a:srgbClr val="26485A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26485A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rgbClr val="26485A"/>
                          </a:solidFill>
                          <a:effectLst/>
                          <a:latin typeface="Avanti"/>
                        </a:rPr>
                        <a:t>+/-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26485A"/>
                          </a:solidFill>
                          <a:effectLst/>
                          <a:latin typeface="Avanti"/>
                        </a:rPr>
                        <a:t>2021 к 2020</a:t>
                      </a:r>
                      <a:endParaRPr lang="ru-RU" sz="1600" b="1" dirty="0" smtClean="0">
                        <a:solidFill>
                          <a:srgbClr val="26485A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26485A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Базарносызганский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2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-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 - 2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Барышский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119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140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+21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Вешкаймский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7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13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+6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г.Димитровград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128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77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-51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Инзенский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66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47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-19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Карсунский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55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119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+64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Кузоватовский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155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32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-123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Майнский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71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85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+14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Мелекесский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100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66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-34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vanti"/>
                        </a:rPr>
                        <a:t>Николаевский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18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11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-7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Новомалыклинский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10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41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+31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vanti"/>
                        </a:rPr>
                        <a:t>Новоспасский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35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3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- 32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г.Новоульяновск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40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63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+23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vanti"/>
                        </a:rPr>
                        <a:t>Павловский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15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19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+4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vanti"/>
                        </a:rPr>
                        <a:t>Радищевский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78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96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+18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Сенгилеевский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86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47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-39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Старокулаткинский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17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32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+15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Старомайнский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54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41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-13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Сурский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6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4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Теренгульский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92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75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-17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vanti"/>
                        </a:rPr>
                        <a:t>г. Ульяновск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1776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1773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vanti"/>
                        </a:rPr>
                        <a:t>-3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vanti"/>
                        </a:rPr>
                        <a:t>Ульяновский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vanti"/>
                        </a:rPr>
                        <a:t>101</a:t>
                      </a:r>
                      <a:endParaRPr lang="ru-RU" sz="140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113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+12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Цильнинский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vanti"/>
                        </a:rPr>
                        <a:t>16</a:t>
                      </a:r>
                      <a:endParaRPr lang="ru-RU" sz="140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62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vanti"/>
                        </a:rPr>
                        <a:t>+46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i="1" dirty="0" err="1">
                          <a:effectLst/>
                          <a:latin typeface="Avanti"/>
                        </a:rPr>
                        <a:t>Чердаклинский</a:t>
                      </a:r>
                      <a:r>
                        <a:rPr lang="ru-RU" sz="1400" i="1" dirty="0">
                          <a:effectLst/>
                          <a:latin typeface="Avanti"/>
                        </a:rPr>
                        <a:t> район</a:t>
                      </a:r>
                      <a:endParaRPr lang="ru-RU" sz="1400" i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vanti"/>
                        </a:rPr>
                        <a:t>80</a:t>
                      </a:r>
                      <a:endParaRPr lang="ru-RU" sz="140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80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vanti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Avanti"/>
                        </a:rPr>
                        <a:t>0</a:t>
                      </a:r>
                      <a:endParaRPr lang="ru-RU" sz="14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vanti"/>
                        </a:rPr>
                        <a:t>Итого</a:t>
                      </a:r>
                      <a:endParaRPr lang="ru-RU" sz="1800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vanti"/>
                        </a:rPr>
                        <a:t>3127</a:t>
                      </a:r>
                      <a:endParaRPr lang="ru-RU" sz="1400" b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vanti"/>
                        </a:rPr>
                        <a:t>2926</a:t>
                      </a:r>
                      <a:endParaRPr lang="ru-RU" sz="1400" b="1" dirty="0">
                        <a:effectLst/>
                        <a:latin typeface="Avanti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19" marR="5941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- 201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 marL="59419" marR="5941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4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312" y="91208"/>
            <a:ext cx="10314702" cy="938010"/>
          </a:xfrm>
        </p:spPr>
        <p:txBody>
          <a:bodyPr>
            <a:noAutofit/>
          </a:bodyPr>
          <a:lstStyle/>
          <a:p>
            <a:pPr algn="r"/>
            <a:r>
              <a:rPr lang="ru-RU" sz="3200" b="1" cap="all" dirty="0">
                <a:solidFill>
                  <a:srgbClr val="26485A"/>
                </a:solidFill>
                <a:latin typeface="+mn-lt"/>
              </a:rPr>
              <a:t>Повышение квалификации и переподготовка педагогических работников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632" y="6209707"/>
            <a:ext cx="1696995" cy="4912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199" y="1304762"/>
            <a:ext cx="1136845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vanti" panose="020B0500000000000000" pitchFamily="34" charset="0"/>
              </a:rPr>
              <a:t>Задачи на 2022 год:</a:t>
            </a:r>
          </a:p>
          <a:p>
            <a:pPr algn="ctr"/>
            <a:endParaRPr lang="ru-RU" sz="2800" b="1" dirty="0">
              <a:solidFill>
                <a:srgbClr val="C00000"/>
              </a:solidFill>
              <a:latin typeface="Avanti" panose="020B0500000000000000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26485A"/>
                </a:solidFill>
              </a:rPr>
              <a:t>Создание федерального Центра научно-методического </a:t>
            </a:r>
            <a:r>
              <a:rPr lang="ru-RU" sz="2400" b="1" dirty="0">
                <a:solidFill>
                  <a:srgbClr val="26485A"/>
                </a:solidFill>
              </a:rPr>
              <a:t>и </a:t>
            </a:r>
            <a:r>
              <a:rPr lang="ru-RU" sz="2400" b="1" dirty="0" smtClean="0">
                <a:solidFill>
                  <a:srgbClr val="26485A"/>
                </a:solidFill>
              </a:rPr>
              <a:t>методического обеспечения</a:t>
            </a:r>
            <a:r>
              <a:rPr lang="ru-RU" sz="2400" dirty="0" smtClean="0">
                <a:solidFill>
                  <a:srgbClr val="26485A"/>
                </a:solidFill>
              </a:rPr>
              <a:t> </a:t>
            </a:r>
            <a:r>
              <a:rPr lang="ru-RU" sz="2400" dirty="0">
                <a:solidFill>
                  <a:srgbClr val="26485A"/>
                </a:solidFill>
              </a:rPr>
              <a:t>образовательной деятельности по реализации основных общеобразовательных программ в соответствии с ФГОС общего </a:t>
            </a:r>
            <a:r>
              <a:rPr lang="ru-RU" sz="2400" dirty="0" smtClean="0">
                <a:solidFill>
                  <a:srgbClr val="26485A"/>
                </a:solidFill>
              </a:rPr>
              <a:t>образования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Avanti" panose="020B0500000000000000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vanti" panose="020B0500000000000000" pitchFamily="34" charset="0"/>
            </a:endParaRPr>
          </a:p>
          <a:p>
            <a:pPr algn="ctr"/>
            <a:r>
              <a:rPr lang="ru-RU" sz="2400" dirty="0" smtClean="0">
                <a:solidFill>
                  <a:srgbClr val="26485A"/>
                </a:solidFill>
              </a:rPr>
              <a:t>Открытие в </a:t>
            </a:r>
            <a:r>
              <a:rPr lang="ru-RU" sz="2400" dirty="0">
                <a:solidFill>
                  <a:srgbClr val="26485A"/>
                </a:solidFill>
              </a:rPr>
              <a:t>корпусе на ул. 12 Сентября </a:t>
            </a:r>
            <a:r>
              <a:rPr lang="ru-RU" sz="2400" b="1" dirty="0" smtClean="0">
                <a:solidFill>
                  <a:srgbClr val="26485A"/>
                </a:solidFill>
              </a:rPr>
              <a:t>педагогического </a:t>
            </a:r>
            <a:r>
              <a:rPr lang="ru-RU" sz="2400" b="1" dirty="0" err="1" smtClean="0">
                <a:solidFill>
                  <a:srgbClr val="26485A"/>
                </a:solidFill>
              </a:rPr>
              <a:t>кванториума</a:t>
            </a:r>
            <a:r>
              <a:rPr lang="ru-RU" sz="2400" dirty="0" smtClean="0">
                <a:solidFill>
                  <a:srgbClr val="26485A"/>
                </a:solidFill>
              </a:rPr>
              <a:t> </a:t>
            </a:r>
            <a:r>
              <a:rPr lang="ru-RU" sz="2400" dirty="0">
                <a:solidFill>
                  <a:srgbClr val="26485A"/>
                </a:solidFill>
              </a:rPr>
              <a:t>для совершенствования предметных и методических  навыков слушателей курсов повышения квалификации, студентов, молодых педагогов</a:t>
            </a:r>
            <a:endParaRPr lang="ru-RU" sz="2400" b="1" dirty="0">
              <a:solidFill>
                <a:srgbClr val="26485A"/>
              </a:solidFill>
              <a:latin typeface="Avanti" panose="020B0500000000000000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097823" y="3684639"/>
            <a:ext cx="5996353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231739" y="5508523"/>
            <a:ext cx="5996353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1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3998</TotalTime>
  <Words>1105</Words>
  <Application>Microsoft Office PowerPoint</Application>
  <PresentationFormat>Широкоэкранный</PresentationFormat>
  <Paragraphs>410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Avanti</vt:lpstr>
      <vt:lpstr>Calibri</vt:lpstr>
      <vt:lpstr>Calibri Light</vt:lpstr>
      <vt:lpstr>Lucida Sans Unicode</vt:lpstr>
      <vt:lpstr>Times New Roman</vt:lpstr>
      <vt:lpstr>Verdana</vt:lpstr>
      <vt:lpstr>Wingdings</vt:lpstr>
      <vt:lpstr>Тема Office</vt:lpstr>
      <vt:lpstr>Презентация PowerPoint</vt:lpstr>
      <vt:lpstr>Система непрерывного педагогического образования: задачи педагогических университетов </vt:lpstr>
      <vt:lpstr>Программа взаимодействия УлГПУ и Министерства просвещения и воспитания Ульяновской области на период 2021-2024 гг.</vt:lpstr>
      <vt:lpstr>Новые возможности для развития</vt:lpstr>
      <vt:lpstr>Новые возможности для развития</vt:lpstr>
      <vt:lpstr>Результаты работы в 2021 году</vt:lpstr>
      <vt:lpstr>Повышение квалификации и переподготовка педагогических работников</vt:lpstr>
      <vt:lpstr>Презентация PowerPoint</vt:lpstr>
      <vt:lpstr>Повышение квалификации и переподготовка педагогических работников</vt:lpstr>
      <vt:lpstr>Центр консультативной помощи родителям</vt:lpstr>
      <vt:lpstr>Психолого-педагогические классы</vt:lpstr>
      <vt:lpstr>Показатели качества приема</vt:lpstr>
      <vt:lpstr>Прием на целевое обучение</vt:lpstr>
      <vt:lpstr>Трудоустройство выпускников</vt:lpstr>
      <vt:lpstr>Трудоустройство выпускников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Осипова</dc:creator>
  <cp:lastModifiedBy>Петрищев Игорь Олегович</cp:lastModifiedBy>
  <cp:revision>57</cp:revision>
  <cp:lastPrinted>2022-01-31T07:07:23Z</cp:lastPrinted>
  <dcterms:created xsi:type="dcterms:W3CDTF">2021-02-28T21:10:30Z</dcterms:created>
  <dcterms:modified xsi:type="dcterms:W3CDTF">2022-01-31T07:55:10Z</dcterms:modified>
</cp:coreProperties>
</file>