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16" r:id="rId3"/>
    <p:sldId id="313" r:id="rId4"/>
    <p:sldId id="318" r:id="rId5"/>
    <p:sldId id="282" r:id="rId6"/>
    <p:sldId id="319" r:id="rId7"/>
    <p:sldId id="321" r:id="rId8"/>
    <p:sldId id="30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425D"/>
    <a:srgbClr val="460046"/>
    <a:srgbClr val="C13018"/>
    <a:srgbClr val="660066"/>
    <a:srgbClr val="771F28"/>
    <a:srgbClr val="FFCC4C"/>
    <a:srgbClr val="B56607"/>
    <a:srgbClr val="F7931F"/>
    <a:srgbClr val="637537"/>
    <a:srgbClr val="A2B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A9CB-D2AE-44E6-B7DC-A0FFC50A5694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2A313-B4CA-4204-A0AB-B150E06670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9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58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25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6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1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8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3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84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5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4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8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832" y="406455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13383"/>
            <a:ext cx="9837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Обновление требований ФГОС к результатам освоения АООП: базовые образовательные технологии и инновации</a:t>
            </a:r>
            <a:r>
              <a:rPr lang="ru-RU" sz="3200" b="1" cap="all" dirty="0" smtClean="0">
                <a:solidFill>
                  <a:srgbClr val="355264"/>
                </a:solidFill>
                <a:latin typeface="Avanti" panose="020B0500000000000000" pitchFamily="34" charset="0"/>
              </a:rPr>
              <a:t> </a:t>
            </a:r>
            <a:endParaRPr lang="ru-RU" sz="3200" b="1" u="sng" cap="all" dirty="0">
              <a:solidFill>
                <a:srgbClr val="F7931F"/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7395" y="-3004"/>
            <a:ext cx="20746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9587" y="5943599"/>
            <a:ext cx="828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6485A"/>
                </a:solidFill>
              </a:rPr>
              <a:t>Ульяновск, </a:t>
            </a:r>
            <a:r>
              <a:rPr lang="ru-RU" sz="2400" b="1" dirty="0" smtClean="0">
                <a:solidFill>
                  <a:srgbClr val="26485A"/>
                </a:solidFill>
              </a:rPr>
              <a:t>2022</a:t>
            </a:r>
            <a:endParaRPr lang="ru-RU" sz="2400" b="1" dirty="0">
              <a:solidFill>
                <a:srgbClr val="26485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50658"/>
            <a:ext cx="1026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6485A"/>
                </a:solidFill>
              </a:rPr>
              <a:t>Дуброва Татьяна Игоревна,</a:t>
            </a:r>
          </a:p>
          <a:p>
            <a:pPr algn="ctr"/>
            <a:r>
              <a:rPr lang="ru-RU" sz="2400" b="1" dirty="0" smtClean="0">
                <a:solidFill>
                  <a:srgbClr val="26485A"/>
                </a:solidFill>
              </a:rPr>
              <a:t>заведующий кафедрой специального и профессионального образования, здорового и безопасного образа жизни</a:t>
            </a:r>
            <a:endParaRPr lang="ru-RU" sz="2400" b="1" dirty="0">
              <a:solidFill>
                <a:srgbClr val="264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03" y="120469"/>
            <a:ext cx="7900086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endParaRPr lang="ru-RU" sz="1200" dirty="0">
              <a:solidFill>
                <a:srgbClr val="144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632154" y="2315499"/>
            <a:ext cx="10559846" cy="148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fgosreestr.ru </a:t>
            </a:r>
            <a:r>
              <a:rPr lang="ru-RU" sz="3200" b="1" dirty="0" smtClean="0">
                <a:solidFill>
                  <a:schemeClr val="tx1"/>
                </a:solidFill>
              </a:rPr>
              <a:t>АООП</a:t>
            </a:r>
            <a:r>
              <a:rPr lang="ru-RU" sz="3200" b="1" dirty="0" smtClean="0">
                <a:solidFill>
                  <a:schemeClr val="tx1"/>
                </a:solidFill>
              </a:rPr>
              <a:t>: Дошкольное образование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0" y="0"/>
            <a:ext cx="1681316" cy="685911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63421" y="279523"/>
            <a:ext cx="10941766" cy="1932736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года № 273-ФЗ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общего образования: дошкольное, начальное общее, основное общее, среднее общее образование (Глава 2, пункт 4)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32154" y="3864079"/>
            <a:ext cx="10559846" cy="148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fgosreestr.ru </a:t>
            </a:r>
            <a:r>
              <a:rPr lang="ru-RU" sz="3200" b="1" dirty="0" smtClean="0">
                <a:solidFill>
                  <a:schemeClr val="tx1"/>
                </a:solidFill>
              </a:rPr>
              <a:t>АООП</a:t>
            </a:r>
            <a:r>
              <a:rPr lang="ru-RU" sz="3200" b="1" dirty="0" smtClean="0">
                <a:solidFill>
                  <a:schemeClr val="tx1"/>
                </a:solidFill>
              </a:rPr>
              <a:t>: Начальное общее образование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632154" y="5368412"/>
            <a:ext cx="10559846" cy="148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fgosreestr.ru </a:t>
            </a:r>
            <a:r>
              <a:rPr lang="ru-RU" sz="3200" b="1" dirty="0" smtClean="0">
                <a:solidFill>
                  <a:schemeClr val="tx1"/>
                </a:solidFill>
              </a:rPr>
              <a:t>АООП</a:t>
            </a:r>
            <a:r>
              <a:rPr lang="ru-RU" sz="3200" b="1" dirty="0" smtClean="0">
                <a:solidFill>
                  <a:schemeClr val="tx1"/>
                </a:solidFill>
              </a:rPr>
              <a:t>: Основное общее образование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2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03" y="120469"/>
            <a:ext cx="7900086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endParaRPr lang="ru-RU" sz="1200" dirty="0">
              <a:solidFill>
                <a:srgbClr val="144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0" y="0"/>
            <a:ext cx="1489587" cy="6859114"/>
          </a:xfrm>
          <a:prstGeom prst="rect">
            <a:avLst/>
          </a:prstGeom>
        </p:spPr>
      </p:pic>
      <p:graphicFrame>
        <p:nvGraphicFramePr>
          <p:cNvPr id="32" name="Содержимое 4"/>
          <p:cNvGraphicFramePr>
            <a:graphicFrameLocks/>
          </p:cNvGraphicFramePr>
          <p:nvPr/>
        </p:nvGraphicFramePr>
        <p:xfrm>
          <a:off x="1237129" y="346589"/>
          <a:ext cx="10530515" cy="547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157"/>
                <a:gridCol w="1361704"/>
                <a:gridCol w="1270924"/>
                <a:gridCol w="1180143"/>
                <a:gridCol w="998587"/>
              </a:tblGrid>
              <a:tr h="60878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Группы обучающихся с ОВЗ</a:t>
                      </a:r>
                      <a:endParaRPr lang="ru-RU" sz="2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Варианты АООП НОО</a:t>
                      </a:r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Глухие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1.1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1.2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Слабослышащие и позднооглохшие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Слепые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3.1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3.2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Слабовидящие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4.1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4.2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4.3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 тяжелыми нарушениями речи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5.1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5.2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  НОДА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6.1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6.2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6.4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  ЗПР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7.1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7.2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87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  РАС</a:t>
                      </a:r>
                      <a:endParaRPr lang="ru-RU" sz="24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8.1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8.2</a:t>
                      </a:r>
                      <a:endParaRPr lang="ru-RU" sz="2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8.3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8.4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344695" y="5791029"/>
            <a:ext cx="2197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4284"/>
                </a:solidFill>
              </a:rPr>
              <a:t>Достигается </a:t>
            </a:r>
          </a:p>
          <a:p>
            <a:pPr algn="ctr"/>
            <a:r>
              <a:rPr lang="ru-RU" sz="2400" b="1" dirty="0" smtClean="0">
                <a:solidFill>
                  <a:srgbClr val="824284"/>
                </a:solidFill>
              </a:rPr>
              <a:t>уровень НОО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522542" y="5820525"/>
            <a:ext cx="2477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4284"/>
                </a:solidFill>
              </a:rPr>
              <a:t>Не достигается </a:t>
            </a:r>
          </a:p>
          <a:p>
            <a:pPr algn="ctr"/>
            <a:r>
              <a:rPr lang="ru-RU" sz="2400" b="1" dirty="0" smtClean="0">
                <a:solidFill>
                  <a:srgbClr val="824284"/>
                </a:solidFill>
              </a:rPr>
              <a:t>уровень НОО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152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03" y="120469"/>
            <a:ext cx="7900086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endParaRPr lang="ru-RU" sz="1200" dirty="0">
              <a:solidFill>
                <a:srgbClr val="144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0" y="0"/>
            <a:ext cx="1489587" cy="6859114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632154" y="0"/>
            <a:ext cx="10559846" cy="148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Обновление требований ФГОС образования лиц с ОВЗ: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5352" y="1171628"/>
            <a:ext cx="10356747" cy="5471219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Освоение всеми обучающимися базовых навыков (в том числе когнитивных, социальных, эмоциональных) и компетенций.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Развитие личностных качеств, необходимых для решения повседневных и нетиповых задач с целью адекватной ориентации в окружающем мире.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Единство учебной и воспитательной деятельности, реализуемой совместно с семьей и иными институтами воспитания.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Личностное развитие обучающихся, в том числе гражданское, патриотическое, духовно-нравственное, эстетическое, физическое, трудовое, экологическое воспитание, ценность научного познания.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Взаимодействие организации с семьей, общественными организациями, учреждениями культуры, спорта, организациями дополнительного образования, детско-юношескими общественными объединениями.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2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0" y="0"/>
            <a:ext cx="2318128" cy="6859114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2140608" y="1882284"/>
            <a:ext cx="9599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1B587C"/>
                </a:solidFill>
                <a:latin typeface="Avanti" panose="020B0500000000000000" pitchFamily="34" charset="0"/>
              </a:rPr>
              <a:t> </a:t>
            </a:r>
            <a:endParaRPr lang="ru-RU" sz="8000" dirty="0">
              <a:solidFill>
                <a:srgbClr val="1B587C"/>
              </a:solidFill>
              <a:latin typeface="Avanti" panose="020B0500000000000000" pitchFamily="34" charset="0"/>
            </a:endParaRPr>
          </a:p>
        </p:txBody>
      </p:sp>
      <p:sp>
        <p:nvSpPr>
          <p:cNvPr id="38" name="Google Shape;86;p13"/>
          <p:cNvSpPr/>
          <p:nvPr/>
        </p:nvSpPr>
        <p:spPr>
          <a:xfrm>
            <a:off x="2651631" y="1793669"/>
            <a:ext cx="2329500" cy="404753"/>
          </a:xfrm>
          <a:prstGeom prst="chevron">
            <a:avLst>
              <a:gd name="adj" fmla="val 58912"/>
            </a:avLst>
          </a:prstGeom>
          <a:solidFill>
            <a:srgbClr val="F07F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87;p13"/>
          <p:cNvSpPr/>
          <p:nvPr/>
        </p:nvSpPr>
        <p:spPr>
          <a:xfrm>
            <a:off x="7261370" y="1823164"/>
            <a:ext cx="2329200" cy="404753"/>
          </a:xfrm>
          <a:prstGeom prst="chevron">
            <a:avLst>
              <a:gd name="adj" fmla="val 58912"/>
            </a:avLst>
          </a:prstGeom>
          <a:solidFill>
            <a:srgbClr val="9F293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88;p13"/>
          <p:cNvSpPr/>
          <p:nvPr/>
        </p:nvSpPr>
        <p:spPr>
          <a:xfrm>
            <a:off x="4954117" y="1823164"/>
            <a:ext cx="2329200" cy="404753"/>
          </a:xfrm>
          <a:prstGeom prst="chevron">
            <a:avLst>
              <a:gd name="adj" fmla="val 58912"/>
            </a:avLst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89;p13"/>
          <p:cNvSpPr/>
          <p:nvPr/>
        </p:nvSpPr>
        <p:spPr>
          <a:xfrm>
            <a:off x="9563860" y="1823165"/>
            <a:ext cx="2329200" cy="404753"/>
          </a:xfrm>
          <a:prstGeom prst="chevron">
            <a:avLst>
              <a:gd name="adj" fmla="val 58912"/>
            </a:avLst>
          </a:prstGeom>
          <a:solidFill>
            <a:srgbClr val="4E854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91380" y="221226"/>
            <a:ext cx="10854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Базовые образовательные технологии и инновации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(идеи и концепции)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0" name="Объект 2"/>
          <p:cNvSpPr>
            <a:spLocks noGrp="1"/>
          </p:cNvSpPr>
          <p:nvPr>
            <p:ph idx="1"/>
          </p:nvPr>
        </p:nvSpPr>
        <p:spPr>
          <a:xfrm>
            <a:off x="2271251" y="2507225"/>
            <a:ext cx="9704440" cy="40115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Личностное пространство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ребенка с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ОВЗ в школе и в семье.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900" b="1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Компетентное родительство.</a:t>
            </a:r>
            <a:endParaRPr lang="ru-RU" sz="2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900" b="1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Навигация и консультирование как психолого-педагогическая поддержка ребенка и его семьи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Навигация жизненная, образовательная, профессиональная.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7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0" y="0"/>
            <a:ext cx="2318128" cy="6859114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2140608" y="1882284"/>
            <a:ext cx="9599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1B587C"/>
                </a:solidFill>
                <a:latin typeface="Avanti" panose="020B0500000000000000" pitchFamily="34" charset="0"/>
              </a:rPr>
              <a:t> </a:t>
            </a:r>
            <a:endParaRPr lang="ru-RU" sz="8000" dirty="0">
              <a:solidFill>
                <a:srgbClr val="1B587C"/>
              </a:solidFill>
              <a:latin typeface="Avanti" panose="020B0500000000000000" pitchFamily="34" charset="0"/>
            </a:endParaRPr>
          </a:p>
        </p:txBody>
      </p:sp>
      <p:sp>
        <p:nvSpPr>
          <p:cNvPr id="38" name="Google Shape;86;p13"/>
          <p:cNvSpPr/>
          <p:nvPr/>
        </p:nvSpPr>
        <p:spPr>
          <a:xfrm>
            <a:off x="365632" y="481061"/>
            <a:ext cx="2329500" cy="404753"/>
          </a:xfrm>
          <a:prstGeom prst="chevron">
            <a:avLst>
              <a:gd name="adj" fmla="val 58912"/>
            </a:avLst>
          </a:prstGeom>
          <a:solidFill>
            <a:srgbClr val="F07F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89;p13"/>
          <p:cNvSpPr/>
          <p:nvPr/>
        </p:nvSpPr>
        <p:spPr>
          <a:xfrm>
            <a:off x="1212370" y="3828947"/>
            <a:ext cx="2329200" cy="404753"/>
          </a:xfrm>
          <a:prstGeom prst="chevron">
            <a:avLst>
              <a:gd name="adj" fmla="val 58912"/>
            </a:avLst>
          </a:prstGeom>
          <a:solidFill>
            <a:srgbClr val="4E854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90;p13"/>
          <p:cNvSpPr/>
          <p:nvPr/>
        </p:nvSpPr>
        <p:spPr>
          <a:xfrm>
            <a:off x="208184" y="4805373"/>
            <a:ext cx="2249996" cy="404753"/>
          </a:xfrm>
          <a:prstGeom prst="chevron">
            <a:avLst>
              <a:gd name="adj" fmla="val 58912"/>
            </a:avLst>
          </a:prstGeom>
          <a:solidFill>
            <a:srgbClr val="60487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2787446" y="299578"/>
            <a:ext cx="94045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</a:rPr>
              <a:t>Модели отношений: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</a:rPr>
              <a:t>«консультирование», «сопровождение», «поддержка»</a:t>
            </a:r>
          </a:p>
          <a:p>
            <a:r>
              <a:rPr lang="ru-RU" sz="2800" b="1" i="1" u="sng" dirty="0" smtClean="0"/>
              <a:t>Поддержка = сопровождение </a:t>
            </a:r>
            <a:r>
              <a:rPr lang="en-US" sz="2800" b="1" i="1" u="sng" dirty="0" smtClean="0"/>
              <a:t>?</a:t>
            </a:r>
            <a:endParaRPr lang="ru-RU" sz="2800" b="1" i="1" u="sng" dirty="0" smtClean="0"/>
          </a:p>
          <a:p>
            <a:r>
              <a:rPr lang="ru-RU" sz="2800" b="1" i="1" u="sng" dirty="0" smtClean="0"/>
              <a:t>Поддержка </a:t>
            </a:r>
            <a:r>
              <a:rPr lang="ru-RU" sz="2800" b="1" i="1" dirty="0" smtClean="0"/>
              <a:t>– реализация системы мер, то есть деятельность по оказанию помощи кому-либо, а </a:t>
            </a:r>
            <a:r>
              <a:rPr lang="ru-RU" sz="2800" b="1" i="1" u="sng" dirty="0" smtClean="0"/>
              <a:t>сопровождение</a:t>
            </a:r>
            <a:r>
              <a:rPr lang="ru-RU" sz="2800" b="1" i="1" dirty="0" smtClean="0"/>
              <a:t> – это «движение вместе, рядом, иногда – чуть впереди, если надо объяснить возможные пути».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2409771" y="4747446"/>
            <a:ext cx="45154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</a:rPr>
              <a:t>Понимание необходимости программы воспитания и обучения в семье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3655721" y="3665101"/>
            <a:ext cx="74282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</a:rPr>
              <a:t>Разнообразие деятельности ребенка в семье (семейные обязанности, ценности, роли)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282" y="4819543"/>
            <a:ext cx="3634067" cy="18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97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0" y="0"/>
            <a:ext cx="2318128" cy="6859114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2140608" y="1882284"/>
            <a:ext cx="9599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1B587C"/>
                </a:solidFill>
                <a:latin typeface="Avanti" panose="020B0500000000000000" pitchFamily="34" charset="0"/>
              </a:rPr>
              <a:t> </a:t>
            </a:r>
            <a:endParaRPr lang="ru-RU" sz="8000" dirty="0">
              <a:solidFill>
                <a:srgbClr val="1B587C"/>
              </a:solidFill>
              <a:latin typeface="Avanti" panose="020B0500000000000000" pitchFamily="34" charset="0"/>
            </a:endParaRPr>
          </a:p>
        </p:txBody>
      </p:sp>
      <p:sp>
        <p:nvSpPr>
          <p:cNvPr id="38" name="Google Shape;86;p13"/>
          <p:cNvSpPr/>
          <p:nvPr/>
        </p:nvSpPr>
        <p:spPr>
          <a:xfrm>
            <a:off x="365632" y="481061"/>
            <a:ext cx="2329500" cy="404753"/>
          </a:xfrm>
          <a:prstGeom prst="chevron">
            <a:avLst>
              <a:gd name="adj" fmla="val 58912"/>
            </a:avLst>
          </a:prstGeom>
          <a:solidFill>
            <a:srgbClr val="F07F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90;p13"/>
          <p:cNvSpPr/>
          <p:nvPr/>
        </p:nvSpPr>
        <p:spPr>
          <a:xfrm>
            <a:off x="423337" y="2747972"/>
            <a:ext cx="2249996" cy="404753"/>
          </a:xfrm>
          <a:prstGeom prst="chevron">
            <a:avLst>
              <a:gd name="adj" fmla="val 58912"/>
            </a:avLst>
          </a:prstGeom>
          <a:solidFill>
            <a:srgbClr val="60487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2787446" y="299578"/>
            <a:ext cx="8790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</a:rPr>
              <a:t>Психологическая резильентность (жизнестойкость, устойчивость, упругость) – способность успешно приспосабливаться в трудных условиях и развивать компетентность в них или приобретать новые навыки, преодолевая трудности.  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2837330" y="2871725"/>
            <a:ext cx="93546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</a:rPr>
              <a:t>Понятия «жизненный путь», «перспектива», «маршрут» или «навигация» и «картирование» личностных или профессиональных ресурсов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6118" y="4503502"/>
            <a:ext cx="3411070" cy="207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971" y="4397188"/>
            <a:ext cx="3364908" cy="224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528" y="4571998"/>
            <a:ext cx="4087907" cy="20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97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6957" y="4884003"/>
            <a:ext cx="8153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Спасибо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за внимание!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330" y="215151"/>
            <a:ext cx="7866530" cy="403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18" y="307971"/>
            <a:ext cx="3176159" cy="30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57" y="3455894"/>
            <a:ext cx="4001688" cy="30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55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427</Words>
  <Application>Microsoft Office PowerPoint</Application>
  <PresentationFormat>Произвольный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378</cp:revision>
  <cp:lastPrinted>2020-11-23T05:09:48Z</cp:lastPrinted>
  <dcterms:created xsi:type="dcterms:W3CDTF">2020-10-26T17:43:21Z</dcterms:created>
  <dcterms:modified xsi:type="dcterms:W3CDTF">2001-12-31T20:07:18Z</dcterms:modified>
</cp:coreProperties>
</file>