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36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59385680610345"/>
          <c:y val="4.3650793650793648E-2"/>
          <c:w val="0.48966843476531763"/>
          <c:h val="0.86429258842644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Сторонние квалифицированные специалисты</c:v>
                </c:pt>
                <c:pt idx="1">
                  <c:v>Заместители руководителей по воспитательной работе</c:v>
                </c:pt>
                <c:pt idx="2">
                  <c:v>Социальный педагог или психолог</c:v>
                </c:pt>
                <c:pt idx="3">
                  <c:v>Сотрудники Министерства просвещения или Управления образования</c:v>
                </c:pt>
                <c:pt idx="4">
                  <c:v>Классный руководитель</c:v>
                </c:pt>
                <c:pt idx="5">
                  <c:v>Все педагоги без исключения</c:v>
                </c:pt>
                <c:pt idx="6">
                  <c:v>Сами обучающиеся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0.40300000000000002</c:v>
                </c:pt>
                <c:pt idx="1">
                  <c:v>0.154</c:v>
                </c:pt>
                <c:pt idx="2">
                  <c:v>0.26300000000000001</c:v>
                </c:pt>
                <c:pt idx="3">
                  <c:v>0.106</c:v>
                </c:pt>
                <c:pt idx="4">
                  <c:v>0.224</c:v>
                </c:pt>
                <c:pt idx="5" formatCode="0%">
                  <c:v>0.18</c:v>
                </c:pt>
                <c:pt idx="6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E-45C3-9795-7F6104B96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502696"/>
        <c:axId val="227503872"/>
      </c:barChart>
      <c:catAx>
        <c:axId val="22750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503872"/>
        <c:crosses val="autoZero"/>
        <c:auto val="1"/>
        <c:lblAlgn val="ctr"/>
        <c:lblOffset val="100"/>
        <c:noMultiLvlLbl val="0"/>
      </c:catAx>
      <c:valAx>
        <c:axId val="2275038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2750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effectLst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Как Вы считаете, насколько эффективно осуществляется профилактика деструктивного (социально-негативного) поведения в виртуальном пространстве среди учащихся в Вашей образовательной организации?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C-4F3A-89FD-32576DEB40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2C-4F3A-89FD-32576DEB40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2C-4F3A-89FD-32576DEB40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2C-4F3A-89FD-32576DEB40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Осуществляется очень эффективно, системно в соответствии с планом профилактики</c:v>
                </c:pt>
                <c:pt idx="1">
                  <c:v>Данная работа малоэффективна,ведется скорее формально, для отчета</c:v>
                </c:pt>
                <c:pt idx="2">
                  <c:v>Осуществляется скорее эффективно, иногда проводятся мероприятия</c:v>
                </c:pt>
                <c:pt idx="3">
                  <c:v>Данная работа неэффективна илипрактически не ведется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0.32900000000000001</c:v>
                </c:pt>
                <c:pt idx="1">
                  <c:v>0.123</c:v>
                </c:pt>
                <c:pt idx="2">
                  <c:v>0.52500000000000002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2C-4F3A-89FD-32576DEB4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0936497521142"/>
          <c:y val="0.3631264841894763"/>
          <c:w val="0.40533227617381162"/>
          <c:h val="0.6324771903512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1800" b="1" i="0" u="none" strike="noStrike" baseline="0" dirty="0" smtClean="0">
                <a:effectLst/>
              </a:rPr>
              <a:t>Потребность в методической и информационной помощи</a:t>
            </a:r>
            <a:endParaRPr lang="ru-RU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проблемы, связанные с распространением деструктивного поведения, наиболее остро стоят в Вашей образовательной организации? (возможно несколько вариантов)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Проблема профилактики скулшутинга</c:v>
                </c:pt>
                <c:pt idx="1">
                  <c:v>Проблема профилактики распространения тюремной (А.У.Е.) и околокриминальной культуры</c:v>
                </c:pt>
                <c:pt idx="2">
                  <c:v>Проблема профилактики экстремизма</c:v>
                </c:pt>
                <c:pt idx="3">
                  <c:v>Проблема профилактики депрессивно-суицидального поведения</c:v>
                </c:pt>
                <c:pt idx="4">
                  <c:v>Проблема профилактики буллинга и кибербуллинга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0.19</c:v>
                </c:pt>
                <c:pt idx="1">
                  <c:v>0.27600000000000002</c:v>
                </c:pt>
                <c:pt idx="2">
                  <c:v>0.22800000000000001</c:v>
                </c:pt>
                <c:pt idx="3">
                  <c:v>0.35599999999999998</c:v>
                </c:pt>
                <c:pt idx="4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8-42BB-BC05-F4CD66142A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Имеется потребность в методическом обеспечении по проблеме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Проблема профилактики скулшутинга</c:v>
                </c:pt>
                <c:pt idx="1">
                  <c:v>Проблема профилактики распространения тюремной (А.У.Е.) и околокриминальной культуры</c:v>
                </c:pt>
                <c:pt idx="2">
                  <c:v>Проблема профилактики экстремизма</c:v>
                </c:pt>
                <c:pt idx="3">
                  <c:v>Проблема профилактики депрессивно-суицидального поведения</c:v>
                </c:pt>
                <c:pt idx="4">
                  <c:v>Проблема профилактики буллинга и кибербуллинга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 formatCode="0%">
                  <c:v>0.37</c:v>
                </c:pt>
                <c:pt idx="1">
                  <c:v>0.316</c:v>
                </c:pt>
                <c:pt idx="2">
                  <c:v>0.27500000000000002</c:v>
                </c:pt>
                <c:pt idx="3" formatCode="0%">
                  <c:v>0.41</c:v>
                </c:pt>
                <c:pt idx="4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8-42BB-BC05-F4CD66142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2546088"/>
        <c:axId val="382545696"/>
      </c:barChart>
      <c:catAx>
        <c:axId val="382546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382545696"/>
        <c:crosses val="autoZero"/>
        <c:auto val="1"/>
        <c:lblAlgn val="ctr"/>
        <c:lblOffset val="100"/>
        <c:noMultiLvlLbl val="0"/>
      </c:catAx>
      <c:valAx>
        <c:axId val="382545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254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PT Astra Serif" panose="020A0603040505020204" pitchFamily="18" charset="-52"/>
          <a:ea typeface="PT Astra Serif" panose="020A0603040505020204" pitchFamily="18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791D-01D5-4EC6-9C9D-E2CBDF4A523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29B8-04CF-4144-A803-852700FB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013" y="1122362"/>
            <a:ext cx="11013897" cy="354849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Об активизации профилактической работы с несовершеннолетними на основании рисков в социальных медиа и подростковой среды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666094"/>
            <a:ext cx="9144000" cy="1056589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Загайнов Александр</a:t>
            </a:r>
          </a:p>
          <a:p>
            <a:pPr algn="r"/>
            <a:r>
              <a:rPr lang="ru-RU" dirty="0" smtClean="0"/>
              <a:t>Центр информационной безопасности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/>
          <p:nvPr/>
        </p:nvPicPr>
        <p:blipFill>
          <a:blip r:embed="rId2"/>
          <a:stretch/>
        </p:blipFill>
        <p:spPr>
          <a:xfrm>
            <a:off x="700969" y="2508480"/>
            <a:ext cx="2823480" cy="434952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33645" y="2332233"/>
            <a:ext cx="6493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Почти 50% подростков </a:t>
            </a:r>
            <a:r>
              <a:rPr lang="ru-RU" sz="3600" b="1" dirty="0" smtClean="0"/>
              <a:t>7-18 лет </a:t>
            </a:r>
            <a:r>
              <a:rPr lang="ru-RU" sz="3600" dirty="0" smtClean="0"/>
              <a:t>проводят в сети около </a:t>
            </a:r>
          </a:p>
          <a:p>
            <a:pPr algn="ctr"/>
            <a:r>
              <a:rPr lang="ru-RU" sz="3600" b="1" dirty="0" smtClean="0"/>
              <a:t>6 часов </a:t>
            </a:r>
            <a:r>
              <a:rPr lang="ru-RU" sz="3600" dirty="0" smtClean="0"/>
              <a:t>в день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85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2" y="365125"/>
            <a:ext cx="11382704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Мониторинг АНО «ЦИСМ» по Ульяновской области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Нацизм – 1666 аккаунтов</a:t>
            </a:r>
          </a:p>
          <a:p>
            <a:r>
              <a:rPr lang="ru-RU" dirty="0" smtClean="0"/>
              <a:t>Наркомания – 785 аккаунтов</a:t>
            </a:r>
          </a:p>
          <a:p>
            <a:r>
              <a:rPr lang="ru-RU" dirty="0" err="1" smtClean="0"/>
              <a:t>Ультрадвижения</a:t>
            </a:r>
            <a:r>
              <a:rPr lang="ru-RU" dirty="0" smtClean="0"/>
              <a:t> – 454 аккаунта</a:t>
            </a:r>
          </a:p>
          <a:p>
            <a:r>
              <a:rPr lang="ru-RU" dirty="0" smtClean="0"/>
              <a:t>АУЕ – 325 аккаунтов</a:t>
            </a:r>
          </a:p>
          <a:p>
            <a:r>
              <a:rPr lang="ru-RU" dirty="0" smtClean="0"/>
              <a:t>Суицидальное поведение – 219 аккаунтов</a:t>
            </a:r>
          </a:p>
          <a:p>
            <a:r>
              <a:rPr lang="ru-RU" dirty="0" smtClean="0"/>
              <a:t>Анархизм – 200 аккаунтов</a:t>
            </a:r>
          </a:p>
          <a:p>
            <a:r>
              <a:rPr lang="ru-RU" dirty="0" smtClean="0"/>
              <a:t>Скулшутинг - 1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6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2265" cy="1325563"/>
          </a:xfrm>
        </p:spPr>
        <p:txBody>
          <a:bodyPr/>
          <a:lstStyle/>
          <a:p>
            <a:pPr algn="ctr"/>
            <a:r>
              <a:rPr lang="ru-RU" dirty="0" smtClean="0"/>
              <a:t>Проведение</a:t>
            </a:r>
            <a:br>
              <a:rPr lang="ru-RU" dirty="0" smtClean="0"/>
            </a:br>
            <a:r>
              <a:rPr lang="ru-RU" dirty="0" smtClean="0"/>
              <a:t>профилактических мероприятий в ОУ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87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15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38612"/>
              </p:ext>
            </p:extLst>
          </p:nvPr>
        </p:nvGraphicFramePr>
        <p:xfrm>
          <a:off x="838200" y="387178"/>
          <a:ext cx="10515600" cy="578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8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53737"/>
              </p:ext>
            </p:extLst>
          </p:nvPr>
        </p:nvGraphicFramePr>
        <p:xfrm>
          <a:off x="452387" y="635267"/>
          <a:ext cx="11405937" cy="554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84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Мероприятия, проводимые специалистами центра информационной безопасности детей</a:t>
            </a:r>
            <a:endParaRPr lang="ru-RU" b="1" dirty="0"/>
          </a:p>
        </p:txBody>
      </p:sp>
      <p:pic>
        <p:nvPicPr>
          <p:cNvPr id="1026" name="Picture 2" descr="https://sun9-43.userapi.com/impg/UWS8rFUifEUFIeBICv1PVfFzjCyhS21Tl5GeNA/cUx1McS6s2E.jpg?size=1600x1200&amp;quality=95&amp;sign=5d8b7fa0cf6e02e849cae7955c4f568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362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1.userapi.com/impg/zG-Ldqm1j_a2A8b1ZYIi_-rRUt6E8eiE2GVUxw/p_rFy0q4hZY.jpg?size=1280x960&amp;quality=95&amp;sign=a62bb7bab7e4eb331f6c703a675cfe6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733800"/>
            <a:ext cx="3545417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2.userapi.com/impg/Ju4mTjmLFlXj2sHDZJrnkIiUhlXQwDB7wBSWvw/xWyCW2ZgJ_A.jpg?size=1600x1200&amp;quality=96&amp;sign=7902a016d84a2d4d300865878fdfeee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91" y="3292078"/>
            <a:ext cx="3636962" cy="27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4.userapi.com/impg/rP-s1vEIr37gdPJ4kWrKEYrczwi8ZguxzoZ4kw/44YoP9Wv2xo.jpg?size=1600x1200&amp;quality=95&amp;sign=6d25d1ef9f7cd5fd989fb323d7f8c19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4" y="2057400"/>
            <a:ext cx="3292475" cy="2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19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109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PT Astra Serif</vt:lpstr>
      <vt:lpstr>Тема Office</vt:lpstr>
      <vt:lpstr>Об активизации профилактической работы с несовершеннолетними на основании рисков в социальных медиа и подростковой среды</vt:lpstr>
      <vt:lpstr>Презентация PowerPoint</vt:lpstr>
      <vt:lpstr>Мониторинг АНО «ЦИСМ» по Ульяновской области</vt:lpstr>
      <vt:lpstr>Проведение профилактических мероприятий в ОУ</vt:lpstr>
      <vt:lpstr>Презентация PowerPoint</vt:lpstr>
      <vt:lpstr>Презентация PowerPoint</vt:lpstr>
      <vt:lpstr>Мероприятия, проводимые специалистами центра информационной безопасности детей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безопасность в Интернете</dc:title>
  <dc:creator>Загайновы</dc:creator>
  <cp:lastModifiedBy>Юлия Пронина</cp:lastModifiedBy>
  <cp:revision>138</cp:revision>
  <dcterms:created xsi:type="dcterms:W3CDTF">2020-12-11T21:53:00Z</dcterms:created>
  <dcterms:modified xsi:type="dcterms:W3CDTF">2022-12-08T09:56:11Z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1049-11.2.0.10114</vt:lpwstr>
  </property>
</Properties>
</file>