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03" autoAdjust="0"/>
  </p:normalViewPr>
  <p:slideViewPr>
    <p:cSldViewPr snapToGrid="0">
      <p:cViewPr varScale="1">
        <p:scale>
          <a:sx n="83" d="100"/>
          <a:sy n="83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Рисковые</a:t>
            </a:r>
            <a:r>
              <a:rPr lang="ru-RU" baseline="0"/>
              <a:t> профили школ - участниц проекта 500+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973046324179394E-2"/>
          <c:y val="0.132417208800089"/>
          <c:w val="0.83847056477840642"/>
          <c:h val="0.35523526297410246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D1-4FB4-A025-F439301E1C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D1-4FB4-A025-F439301E1C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D1-4FB4-A025-F439301E1C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D1-4FB4-A025-F439301E1C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0D1-4FB4-A025-F439301E1C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0D1-4FB4-A025-F439301E1C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0D1-4FB4-A025-F439301E1CC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0D1-4FB4-A025-F439301E1CC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0D1-4FB4-A025-F439301E1CCF}"/>
              </c:ext>
            </c:extLst>
          </c:dPt>
          <c:dLbls>
            <c:dLbl>
              <c:idx val="0"/>
              <c:layout>
                <c:manualLayout>
                  <c:x val="7.7906015172760938E-3"/>
                  <c:y val="-1.4099106710373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D1-4FB4-A025-F439301E1CCF}"/>
                </c:ext>
              </c:extLst>
            </c:dLbl>
            <c:dLbl>
              <c:idx val="1"/>
              <c:layout>
                <c:manualLayout>
                  <c:x val="1.1319101924214642E-2"/>
                  <c:y val="-6.0896894325977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D1-4FB4-A025-F439301E1CCF}"/>
                </c:ext>
              </c:extLst>
            </c:dLbl>
            <c:dLbl>
              <c:idx val="2"/>
              <c:layout>
                <c:manualLayout>
                  <c:x val="-2.3332320072693279E-2"/>
                  <c:y val="1.917046849830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D1-4FB4-A025-F439301E1CCF}"/>
                </c:ext>
              </c:extLst>
            </c:dLbl>
            <c:dLbl>
              <c:idx val="3"/>
              <c:layout>
                <c:manualLayout>
                  <c:x val="-1.6539028511846979E-3"/>
                  <c:y val="-1.339326146463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D1-4FB4-A025-F439301E1CCF}"/>
                </c:ext>
              </c:extLst>
            </c:dLbl>
            <c:dLbl>
              <c:idx val="4"/>
              <c:layout>
                <c:manualLayout>
                  <c:x val="1.4662862036392399E-4"/>
                  <c:y val="-5.57198697802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D1-4FB4-A025-F439301E1CCF}"/>
                </c:ext>
              </c:extLst>
            </c:dLbl>
            <c:dLbl>
              <c:idx val="5"/>
              <c:layout>
                <c:manualLayout>
                  <c:x val="-6.2916294865383417E-3"/>
                  <c:y val="-5.88016626677030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D1-4FB4-A025-F439301E1CCF}"/>
                </c:ext>
              </c:extLst>
            </c:dLbl>
            <c:dLbl>
              <c:idx val="7"/>
              <c:layout>
                <c:manualLayout>
                  <c:x val="1.8654455241662662E-2"/>
                  <c:y val="8.3268561386908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D1-4FB4-A025-F439301E1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шнор!$C$3:$C$11</c:f>
              <c:strCache>
                <c:ptCount val="9"/>
                <c:pt idx="0">
                  <c:v>Низкий уровень оснащения школы</c:v>
                </c:pt>
                <c:pt idx="1">
                  <c:v>Высокая доля обучающихся с рисками учебной неуспешности</c:v>
                </c:pt>
                <c:pt idx="2">
                  <c:v>Дефицит педагогических кадров</c:v>
                </c:pt>
                <c:pt idx="3">
                  <c:v>Низкий уровень вовлеченности родителей</c:v>
                </c:pt>
                <c:pt idx="4">
                  <c:v>Недостаточная предметная и методическая компетентность педагогических работников</c:v>
                </c:pt>
                <c:pt idx="5">
                  <c:v>Высокая доля обучающихся с ОВЗ</c:v>
                </c:pt>
                <c:pt idx="6">
                  <c:v>Низкое качество преодоления языковых и культурных барьеров</c:v>
                </c:pt>
                <c:pt idx="7">
                  <c:v>Пониженный уровень качества школьной образовательной и воспитательной среды</c:v>
                </c:pt>
                <c:pt idx="8">
                  <c:v>Несформированность внутришкольной системы повышения квалификации</c:v>
                </c:pt>
              </c:strCache>
            </c:strRef>
          </c:cat>
          <c:val>
            <c:numRef>
              <c:f>шнор!$E$3:$E$11</c:f>
              <c:numCache>
                <c:formatCode>0.00</c:formatCode>
                <c:ptCount val="9"/>
                <c:pt idx="0">
                  <c:v>50</c:v>
                </c:pt>
                <c:pt idx="1">
                  <c:v>50</c:v>
                </c:pt>
                <c:pt idx="2">
                  <c:v>38.888888888888893</c:v>
                </c:pt>
                <c:pt idx="3">
                  <c:v>33.333333333333329</c:v>
                </c:pt>
                <c:pt idx="4">
                  <c:v>22.222222222222221</c:v>
                </c:pt>
                <c:pt idx="5">
                  <c:v>16.666666666666664</c:v>
                </c:pt>
                <c:pt idx="6">
                  <c:v>16.666666666666664</c:v>
                </c:pt>
                <c:pt idx="7">
                  <c:v>16.666666666666664</c:v>
                </c:pt>
                <c:pt idx="8">
                  <c:v>5.5555555555555554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0D1-4FB4-A025-F439301E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001150541113875E-2"/>
          <c:y val="0.55829452648890987"/>
          <c:w val="0.91456460844013432"/>
          <c:h val="0.42453809153684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20D73-BC21-4980-82B8-55A1F30924F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00FD9E1-308D-478D-80D5-526BBF9A8DD2}">
      <dgm:prSet phldrT="[Текст]"/>
      <dgm:spPr/>
      <dgm:t>
        <a:bodyPr/>
        <a:lstStyle/>
        <a:p>
          <a:r>
            <a:rPr lang="ru-RU" dirty="0" smtClean="0"/>
            <a:t>69 школ</a:t>
          </a:r>
          <a:endParaRPr lang="ru-RU" dirty="0"/>
        </a:p>
      </dgm:t>
    </dgm:pt>
    <dgm:pt modelId="{406F00A2-084F-4471-A783-4C17452ACBFE}" type="parTrans" cxnId="{6B3329D1-49EF-4FCF-A453-C6CBACC73178}">
      <dgm:prSet/>
      <dgm:spPr/>
      <dgm:t>
        <a:bodyPr/>
        <a:lstStyle/>
        <a:p>
          <a:endParaRPr lang="ru-RU"/>
        </a:p>
      </dgm:t>
    </dgm:pt>
    <dgm:pt modelId="{AE887B06-5C23-49E1-99AF-D5D8F63F9814}" type="sibTrans" cxnId="{6B3329D1-49EF-4FCF-A453-C6CBACC73178}">
      <dgm:prSet/>
      <dgm:spPr/>
      <dgm:t>
        <a:bodyPr/>
        <a:lstStyle/>
        <a:p>
          <a:endParaRPr lang="ru-RU"/>
        </a:p>
      </dgm:t>
    </dgm:pt>
    <dgm:pt modelId="{C16BAD82-FC94-40C9-9522-76F2CD33B95F}">
      <dgm:prSet phldrT="[Текст]"/>
      <dgm:spPr/>
      <dgm:t>
        <a:bodyPr/>
        <a:lstStyle/>
        <a:p>
          <a:r>
            <a:rPr lang="ru-RU" dirty="0" smtClean="0"/>
            <a:t>50 школ</a:t>
          </a:r>
          <a:endParaRPr lang="ru-RU" dirty="0"/>
        </a:p>
      </dgm:t>
    </dgm:pt>
    <dgm:pt modelId="{99F98C56-27E4-4BC3-B782-02AFC869B07E}" type="parTrans" cxnId="{1BFFAF62-F888-4536-93EE-B00ED29222F5}">
      <dgm:prSet/>
      <dgm:spPr/>
      <dgm:t>
        <a:bodyPr/>
        <a:lstStyle/>
        <a:p>
          <a:endParaRPr lang="ru-RU"/>
        </a:p>
      </dgm:t>
    </dgm:pt>
    <dgm:pt modelId="{D5A8DA29-E6EA-4C47-9B3E-EDA2A190EDC8}" type="sibTrans" cxnId="{1BFFAF62-F888-4536-93EE-B00ED29222F5}">
      <dgm:prSet/>
      <dgm:spPr/>
      <dgm:t>
        <a:bodyPr/>
        <a:lstStyle/>
        <a:p>
          <a:endParaRPr lang="ru-RU"/>
        </a:p>
      </dgm:t>
    </dgm:pt>
    <dgm:pt modelId="{32D06572-EE69-4366-B537-1449E14DCDBD}">
      <dgm:prSet phldrT="[Текст]" phldr="1"/>
      <dgm:spPr/>
      <dgm:t>
        <a:bodyPr/>
        <a:lstStyle/>
        <a:p>
          <a:endParaRPr lang="ru-RU"/>
        </a:p>
      </dgm:t>
    </dgm:pt>
    <dgm:pt modelId="{165F271F-FD1D-48AD-B431-D07B61E0A3A7}" type="parTrans" cxnId="{325D5861-4F4E-4903-A606-EF9CEC8E730C}">
      <dgm:prSet/>
      <dgm:spPr/>
      <dgm:t>
        <a:bodyPr/>
        <a:lstStyle/>
        <a:p>
          <a:endParaRPr lang="ru-RU"/>
        </a:p>
      </dgm:t>
    </dgm:pt>
    <dgm:pt modelId="{EE36E181-6D47-45F0-9AA9-9F83B205BB78}" type="sibTrans" cxnId="{325D5861-4F4E-4903-A606-EF9CEC8E730C}">
      <dgm:prSet/>
      <dgm:spPr/>
      <dgm:t>
        <a:bodyPr/>
        <a:lstStyle/>
        <a:p>
          <a:endParaRPr lang="ru-RU"/>
        </a:p>
      </dgm:t>
    </dgm:pt>
    <dgm:pt modelId="{C217A328-6318-45E2-8A5C-7213304B8A94}" type="pres">
      <dgm:prSet presAssocID="{06420D73-BC21-4980-82B8-55A1F30924FB}" presName="Name0" presStyleCnt="0">
        <dgm:presLayoutVars>
          <dgm:dir/>
          <dgm:resizeHandles val="exact"/>
        </dgm:presLayoutVars>
      </dgm:prSet>
      <dgm:spPr/>
    </dgm:pt>
    <dgm:pt modelId="{58E87FE5-4EC9-4E84-95D9-4986958709A3}" type="pres">
      <dgm:prSet presAssocID="{06420D73-BC21-4980-82B8-55A1F30924FB}" presName="fgShape" presStyleLbl="fgShp" presStyleIdx="0" presStyleCnt="1"/>
      <dgm:spPr/>
    </dgm:pt>
    <dgm:pt modelId="{917426AF-EC85-4435-A9C4-98A2312FCE93}" type="pres">
      <dgm:prSet presAssocID="{06420D73-BC21-4980-82B8-55A1F30924FB}" presName="linComp" presStyleCnt="0"/>
      <dgm:spPr/>
    </dgm:pt>
    <dgm:pt modelId="{405DF515-3F5C-4002-9A13-8DF3B2D1FF68}" type="pres">
      <dgm:prSet presAssocID="{900FD9E1-308D-478D-80D5-526BBF9A8DD2}" presName="compNode" presStyleCnt="0"/>
      <dgm:spPr/>
    </dgm:pt>
    <dgm:pt modelId="{465BF35E-1B12-4F53-BFE1-F4B0DA1C227D}" type="pres">
      <dgm:prSet presAssocID="{900FD9E1-308D-478D-80D5-526BBF9A8DD2}" presName="bkgdShape" presStyleLbl="node1" presStyleIdx="0" presStyleCnt="3"/>
      <dgm:spPr/>
      <dgm:t>
        <a:bodyPr/>
        <a:lstStyle/>
        <a:p>
          <a:endParaRPr lang="ru-RU"/>
        </a:p>
      </dgm:t>
    </dgm:pt>
    <dgm:pt modelId="{90788655-436B-4011-98ED-716EB88B7201}" type="pres">
      <dgm:prSet presAssocID="{900FD9E1-308D-478D-80D5-526BBF9A8DD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0628D-D10F-4D79-B370-620CE4396CEC}" type="pres">
      <dgm:prSet presAssocID="{900FD9E1-308D-478D-80D5-526BBF9A8DD2}" presName="invisiNode" presStyleLbl="node1" presStyleIdx="0" presStyleCnt="3"/>
      <dgm:spPr/>
    </dgm:pt>
    <dgm:pt modelId="{5ED3145C-C361-4CDE-8CCE-85A744D8BED6}" type="pres">
      <dgm:prSet presAssocID="{900FD9E1-308D-478D-80D5-526BBF9A8DD2}" presName="imagNode" presStyleLbl="fgImgPlace1" presStyleIdx="0" presStyleCnt="3"/>
      <dgm:spPr/>
    </dgm:pt>
    <dgm:pt modelId="{2B5E6660-5F59-407F-9667-1F92FD61BD37}" type="pres">
      <dgm:prSet presAssocID="{AE887B06-5C23-49E1-99AF-D5D8F63F98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BA7248-69FD-4560-9530-DE196D28047D}" type="pres">
      <dgm:prSet presAssocID="{C16BAD82-FC94-40C9-9522-76F2CD33B95F}" presName="compNode" presStyleCnt="0"/>
      <dgm:spPr/>
    </dgm:pt>
    <dgm:pt modelId="{189F2AA5-C82B-4C0F-8526-9D8C16453421}" type="pres">
      <dgm:prSet presAssocID="{C16BAD82-FC94-40C9-9522-76F2CD33B95F}" presName="bkgdShape" presStyleLbl="node1" presStyleIdx="1" presStyleCnt="3"/>
      <dgm:spPr/>
      <dgm:t>
        <a:bodyPr/>
        <a:lstStyle/>
        <a:p>
          <a:endParaRPr lang="ru-RU"/>
        </a:p>
      </dgm:t>
    </dgm:pt>
    <dgm:pt modelId="{DAA87FFA-E23A-4E77-96D4-D3E88CE1FEFF}" type="pres">
      <dgm:prSet presAssocID="{C16BAD82-FC94-40C9-9522-76F2CD33B95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A19A-8242-449D-A6F1-52D4E1E5A638}" type="pres">
      <dgm:prSet presAssocID="{C16BAD82-FC94-40C9-9522-76F2CD33B95F}" presName="invisiNode" presStyleLbl="node1" presStyleIdx="1" presStyleCnt="3"/>
      <dgm:spPr/>
    </dgm:pt>
    <dgm:pt modelId="{2BE2DB5F-6496-48A4-A5CD-185B7E707BCB}" type="pres">
      <dgm:prSet presAssocID="{C16BAD82-FC94-40C9-9522-76F2CD33B95F}" presName="imagNode" presStyleLbl="fgImgPlace1" presStyleIdx="1" presStyleCnt="3"/>
      <dgm:spPr/>
    </dgm:pt>
    <dgm:pt modelId="{E8F7DDD9-5DF6-4061-B1EF-C010396BB31D}" type="pres">
      <dgm:prSet presAssocID="{D5A8DA29-E6EA-4C47-9B3E-EDA2A190ED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DD890D-1ACE-49D8-A528-F2C89D754D30}" type="pres">
      <dgm:prSet presAssocID="{32D06572-EE69-4366-B537-1449E14DCDBD}" presName="compNode" presStyleCnt="0"/>
      <dgm:spPr/>
    </dgm:pt>
    <dgm:pt modelId="{D833DBB7-C750-448F-B3E5-1708149623F0}" type="pres">
      <dgm:prSet presAssocID="{32D06572-EE69-4366-B537-1449E14DCDBD}" presName="bkgdShape" presStyleLbl="node1" presStyleIdx="2" presStyleCnt="3"/>
      <dgm:spPr/>
      <dgm:t>
        <a:bodyPr/>
        <a:lstStyle/>
        <a:p>
          <a:endParaRPr lang="ru-RU"/>
        </a:p>
      </dgm:t>
    </dgm:pt>
    <dgm:pt modelId="{3E33BA9E-714A-4D8F-8709-C357B8F7F45E}" type="pres">
      <dgm:prSet presAssocID="{32D06572-EE69-4366-B537-1449E14DCDB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A456B-6681-4548-8488-C24CB53921C8}" type="pres">
      <dgm:prSet presAssocID="{32D06572-EE69-4366-B537-1449E14DCDBD}" presName="invisiNode" presStyleLbl="node1" presStyleIdx="2" presStyleCnt="3"/>
      <dgm:spPr/>
    </dgm:pt>
    <dgm:pt modelId="{FA16BF3D-5B55-4D1D-8CF0-01B5BD347ED1}" type="pres">
      <dgm:prSet presAssocID="{32D06572-EE69-4366-B537-1449E14DCDBD}" presName="imagNode" presStyleLbl="fgImgPlace1" presStyleIdx="2" presStyleCnt="3"/>
      <dgm:spPr/>
    </dgm:pt>
  </dgm:ptLst>
  <dgm:cxnLst>
    <dgm:cxn modelId="{5952DA2E-90C8-4761-A4DD-FC7BAFEA82D3}" type="presOf" srcId="{32D06572-EE69-4366-B537-1449E14DCDBD}" destId="{D833DBB7-C750-448F-B3E5-1708149623F0}" srcOrd="0" destOrd="0" presId="urn:microsoft.com/office/officeart/2005/8/layout/hList7"/>
    <dgm:cxn modelId="{290FA57F-E547-4308-BA5A-68611050E4CB}" type="presOf" srcId="{06420D73-BC21-4980-82B8-55A1F30924FB}" destId="{C217A328-6318-45E2-8A5C-7213304B8A94}" srcOrd="0" destOrd="0" presId="urn:microsoft.com/office/officeart/2005/8/layout/hList7"/>
    <dgm:cxn modelId="{3090AB6F-B334-4832-93CF-F71CB75EFEA9}" type="presOf" srcId="{C16BAD82-FC94-40C9-9522-76F2CD33B95F}" destId="{189F2AA5-C82B-4C0F-8526-9D8C16453421}" srcOrd="0" destOrd="0" presId="urn:microsoft.com/office/officeart/2005/8/layout/hList7"/>
    <dgm:cxn modelId="{61238BEB-96E7-4BB5-B285-56E1FD0FAE4A}" type="presOf" srcId="{AE887B06-5C23-49E1-99AF-D5D8F63F9814}" destId="{2B5E6660-5F59-407F-9667-1F92FD61BD37}" srcOrd="0" destOrd="0" presId="urn:microsoft.com/office/officeart/2005/8/layout/hList7"/>
    <dgm:cxn modelId="{211A42DB-76B5-44C4-9084-1C5473DDF89A}" type="presOf" srcId="{900FD9E1-308D-478D-80D5-526BBF9A8DD2}" destId="{465BF35E-1B12-4F53-BFE1-F4B0DA1C227D}" srcOrd="0" destOrd="0" presId="urn:microsoft.com/office/officeart/2005/8/layout/hList7"/>
    <dgm:cxn modelId="{7BBFC9AA-1ADA-4B4B-AEEC-250A17D6E427}" type="presOf" srcId="{900FD9E1-308D-478D-80D5-526BBF9A8DD2}" destId="{90788655-436B-4011-98ED-716EB88B7201}" srcOrd="1" destOrd="0" presId="urn:microsoft.com/office/officeart/2005/8/layout/hList7"/>
    <dgm:cxn modelId="{325D5861-4F4E-4903-A606-EF9CEC8E730C}" srcId="{06420D73-BC21-4980-82B8-55A1F30924FB}" destId="{32D06572-EE69-4366-B537-1449E14DCDBD}" srcOrd="2" destOrd="0" parTransId="{165F271F-FD1D-48AD-B431-D07B61E0A3A7}" sibTransId="{EE36E181-6D47-45F0-9AA9-9F83B205BB78}"/>
    <dgm:cxn modelId="{6B3329D1-49EF-4FCF-A453-C6CBACC73178}" srcId="{06420D73-BC21-4980-82B8-55A1F30924FB}" destId="{900FD9E1-308D-478D-80D5-526BBF9A8DD2}" srcOrd="0" destOrd="0" parTransId="{406F00A2-084F-4471-A783-4C17452ACBFE}" sibTransId="{AE887B06-5C23-49E1-99AF-D5D8F63F9814}"/>
    <dgm:cxn modelId="{1BFFAF62-F888-4536-93EE-B00ED29222F5}" srcId="{06420D73-BC21-4980-82B8-55A1F30924FB}" destId="{C16BAD82-FC94-40C9-9522-76F2CD33B95F}" srcOrd="1" destOrd="0" parTransId="{99F98C56-27E4-4BC3-B782-02AFC869B07E}" sibTransId="{D5A8DA29-E6EA-4C47-9B3E-EDA2A190EDC8}"/>
    <dgm:cxn modelId="{20725486-D448-4705-8EA9-98C7E64AAA47}" type="presOf" srcId="{C16BAD82-FC94-40C9-9522-76F2CD33B95F}" destId="{DAA87FFA-E23A-4E77-96D4-D3E88CE1FEFF}" srcOrd="1" destOrd="0" presId="urn:microsoft.com/office/officeart/2005/8/layout/hList7"/>
    <dgm:cxn modelId="{F924799A-1D83-49CB-877B-4C85E194E48E}" type="presOf" srcId="{32D06572-EE69-4366-B537-1449E14DCDBD}" destId="{3E33BA9E-714A-4D8F-8709-C357B8F7F45E}" srcOrd="1" destOrd="0" presId="urn:microsoft.com/office/officeart/2005/8/layout/hList7"/>
    <dgm:cxn modelId="{0A237CE6-9B54-4FF8-A606-CBFFE2A270AF}" type="presOf" srcId="{D5A8DA29-E6EA-4C47-9B3E-EDA2A190EDC8}" destId="{E8F7DDD9-5DF6-4061-B1EF-C010396BB31D}" srcOrd="0" destOrd="0" presId="urn:microsoft.com/office/officeart/2005/8/layout/hList7"/>
    <dgm:cxn modelId="{B7711025-D867-4FD9-87A0-53643C53502C}" type="presParOf" srcId="{C217A328-6318-45E2-8A5C-7213304B8A94}" destId="{58E87FE5-4EC9-4E84-95D9-4986958709A3}" srcOrd="0" destOrd="0" presId="urn:microsoft.com/office/officeart/2005/8/layout/hList7"/>
    <dgm:cxn modelId="{C30D6F76-A9BC-465C-A1AA-82396B31F68B}" type="presParOf" srcId="{C217A328-6318-45E2-8A5C-7213304B8A94}" destId="{917426AF-EC85-4435-A9C4-98A2312FCE93}" srcOrd="1" destOrd="0" presId="urn:microsoft.com/office/officeart/2005/8/layout/hList7"/>
    <dgm:cxn modelId="{6EB2AF20-095A-459D-ADA4-0A5CD15FE469}" type="presParOf" srcId="{917426AF-EC85-4435-A9C4-98A2312FCE93}" destId="{405DF515-3F5C-4002-9A13-8DF3B2D1FF68}" srcOrd="0" destOrd="0" presId="urn:microsoft.com/office/officeart/2005/8/layout/hList7"/>
    <dgm:cxn modelId="{E668A190-FD06-4DD9-8751-B7ABA996524B}" type="presParOf" srcId="{405DF515-3F5C-4002-9A13-8DF3B2D1FF68}" destId="{465BF35E-1B12-4F53-BFE1-F4B0DA1C227D}" srcOrd="0" destOrd="0" presId="urn:microsoft.com/office/officeart/2005/8/layout/hList7"/>
    <dgm:cxn modelId="{69082A78-7673-42D8-8CC6-E50B77CB02B3}" type="presParOf" srcId="{405DF515-3F5C-4002-9A13-8DF3B2D1FF68}" destId="{90788655-436B-4011-98ED-716EB88B7201}" srcOrd="1" destOrd="0" presId="urn:microsoft.com/office/officeart/2005/8/layout/hList7"/>
    <dgm:cxn modelId="{4C20B749-DAB2-4035-AB64-665F2D9F4744}" type="presParOf" srcId="{405DF515-3F5C-4002-9A13-8DF3B2D1FF68}" destId="{D1B0628D-D10F-4D79-B370-620CE4396CEC}" srcOrd="2" destOrd="0" presId="urn:microsoft.com/office/officeart/2005/8/layout/hList7"/>
    <dgm:cxn modelId="{C9EF2F5B-D3CD-409F-A1B4-40235C064E0C}" type="presParOf" srcId="{405DF515-3F5C-4002-9A13-8DF3B2D1FF68}" destId="{5ED3145C-C361-4CDE-8CCE-85A744D8BED6}" srcOrd="3" destOrd="0" presId="urn:microsoft.com/office/officeart/2005/8/layout/hList7"/>
    <dgm:cxn modelId="{25B66980-497E-433F-B869-BF6BC64AB693}" type="presParOf" srcId="{917426AF-EC85-4435-A9C4-98A2312FCE93}" destId="{2B5E6660-5F59-407F-9667-1F92FD61BD37}" srcOrd="1" destOrd="0" presId="urn:microsoft.com/office/officeart/2005/8/layout/hList7"/>
    <dgm:cxn modelId="{5F6AA8F9-9F4A-4005-8BF1-E85EB6942A1C}" type="presParOf" srcId="{917426AF-EC85-4435-A9C4-98A2312FCE93}" destId="{01BA7248-69FD-4560-9530-DE196D28047D}" srcOrd="2" destOrd="0" presId="urn:microsoft.com/office/officeart/2005/8/layout/hList7"/>
    <dgm:cxn modelId="{C085C1B0-8636-4C81-A076-9BFF3F4DBD78}" type="presParOf" srcId="{01BA7248-69FD-4560-9530-DE196D28047D}" destId="{189F2AA5-C82B-4C0F-8526-9D8C16453421}" srcOrd="0" destOrd="0" presId="urn:microsoft.com/office/officeart/2005/8/layout/hList7"/>
    <dgm:cxn modelId="{805167A0-38F8-45F4-A04C-2D15EA224E2C}" type="presParOf" srcId="{01BA7248-69FD-4560-9530-DE196D28047D}" destId="{DAA87FFA-E23A-4E77-96D4-D3E88CE1FEFF}" srcOrd="1" destOrd="0" presId="urn:microsoft.com/office/officeart/2005/8/layout/hList7"/>
    <dgm:cxn modelId="{5C123F25-44DB-47A6-898F-CEA7E1F36B34}" type="presParOf" srcId="{01BA7248-69FD-4560-9530-DE196D28047D}" destId="{C98DA19A-8242-449D-A6F1-52D4E1E5A638}" srcOrd="2" destOrd="0" presId="urn:microsoft.com/office/officeart/2005/8/layout/hList7"/>
    <dgm:cxn modelId="{FB054F39-7473-4B54-8746-6CEA852036F9}" type="presParOf" srcId="{01BA7248-69FD-4560-9530-DE196D28047D}" destId="{2BE2DB5F-6496-48A4-A5CD-185B7E707BCB}" srcOrd="3" destOrd="0" presId="urn:microsoft.com/office/officeart/2005/8/layout/hList7"/>
    <dgm:cxn modelId="{DF2374BF-AE4B-442A-AB3C-0113A01A5F5D}" type="presParOf" srcId="{917426AF-EC85-4435-A9C4-98A2312FCE93}" destId="{E8F7DDD9-5DF6-4061-B1EF-C010396BB31D}" srcOrd="3" destOrd="0" presId="urn:microsoft.com/office/officeart/2005/8/layout/hList7"/>
    <dgm:cxn modelId="{AE8CE764-3B83-4169-A759-5339669431E3}" type="presParOf" srcId="{917426AF-EC85-4435-A9C4-98A2312FCE93}" destId="{F2DD890D-1ACE-49D8-A528-F2C89D754D30}" srcOrd="4" destOrd="0" presId="urn:microsoft.com/office/officeart/2005/8/layout/hList7"/>
    <dgm:cxn modelId="{7A571932-E0F7-4FAC-829F-AE1C44E68B90}" type="presParOf" srcId="{F2DD890D-1ACE-49D8-A528-F2C89D754D30}" destId="{D833DBB7-C750-448F-B3E5-1708149623F0}" srcOrd="0" destOrd="0" presId="urn:microsoft.com/office/officeart/2005/8/layout/hList7"/>
    <dgm:cxn modelId="{162FE65D-1DBD-4E20-9092-A0193C8E35E9}" type="presParOf" srcId="{F2DD890D-1ACE-49D8-A528-F2C89D754D30}" destId="{3E33BA9E-714A-4D8F-8709-C357B8F7F45E}" srcOrd="1" destOrd="0" presId="urn:microsoft.com/office/officeart/2005/8/layout/hList7"/>
    <dgm:cxn modelId="{855596FA-1545-48DD-BCB5-D511AD9BD2B2}" type="presParOf" srcId="{F2DD890D-1ACE-49D8-A528-F2C89D754D30}" destId="{A97A456B-6681-4548-8488-C24CB53921C8}" srcOrd="2" destOrd="0" presId="urn:microsoft.com/office/officeart/2005/8/layout/hList7"/>
    <dgm:cxn modelId="{9F9D9377-7789-4C0E-B892-3CA90542A2FA}" type="presParOf" srcId="{F2DD890D-1ACE-49D8-A528-F2C89D754D30}" destId="{FA16BF3D-5B55-4D1D-8CF0-01B5BD347E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12D20-1A81-4BE2-B3D3-D685F41DC0B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3F3A9-E56F-42CE-8DF4-D9AA25C9BCC9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FCD8F53D-AFD7-4C7D-98E5-22956C9BF724}" type="parTrans" cxnId="{0A97EE4B-9501-4785-8F7C-487190ADC66B}">
      <dgm:prSet/>
      <dgm:spPr/>
      <dgm:t>
        <a:bodyPr/>
        <a:lstStyle/>
        <a:p>
          <a:endParaRPr lang="ru-RU"/>
        </a:p>
      </dgm:t>
    </dgm:pt>
    <dgm:pt modelId="{58ECEAD4-8089-4EBF-8FE2-B9038ACC508E}" type="sibTrans" cxnId="{0A97EE4B-9501-4785-8F7C-487190ADC66B}">
      <dgm:prSet/>
      <dgm:spPr/>
      <dgm:t>
        <a:bodyPr/>
        <a:lstStyle/>
        <a:p>
          <a:endParaRPr lang="ru-RU"/>
        </a:p>
      </dgm:t>
    </dgm:pt>
    <dgm:pt modelId="{49D12C87-3E3B-45DD-BD5A-9BA3EB5631AB}">
      <dgm:prSet phldrT="[Текст]" custT="1"/>
      <dgm:spPr/>
      <dgm:t>
        <a:bodyPr/>
        <a:lstStyle/>
        <a:p>
          <a:r>
            <a:rPr lang="ru-RU" sz="3600" dirty="0" smtClean="0"/>
            <a:t>ОГЭ</a:t>
          </a:r>
        </a:p>
        <a:p>
          <a:r>
            <a:rPr lang="ru-RU" sz="3600" dirty="0" smtClean="0"/>
            <a:t>ЕГЭ</a:t>
          </a:r>
        </a:p>
        <a:p>
          <a:r>
            <a:rPr lang="ru-RU" sz="3600" dirty="0" smtClean="0"/>
            <a:t>ВПР</a:t>
          </a:r>
          <a:endParaRPr lang="ru-RU" sz="3600" dirty="0"/>
        </a:p>
      </dgm:t>
    </dgm:pt>
    <dgm:pt modelId="{E37DA17D-3525-4AA1-BDC7-4E4B85AC5E8C}" type="parTrans" cxnId="{43DBD325-8895-43CA-81C6-FBE2E54752C5}">
      <dgm:prSet/>
      <dgm:spPr/>
      <dgm:t>
        <a:bodyPr/>
        <a:lstStyle/>
        <a:p>
          <a:endParaRPr lang="ru-RU"/>
        </a:p>
      </dgm:t>
    </dgm:pt>
    <dgm:pt modelId="{BCECEA10-3518-4878-9D86-731E847863FD}" type="sibTrans" cxnId="{43DBD325-8895-43CA-81C6-FBE2E54752C5}">
      <dgm:prSet/>
      <dgm:spPr/>
      <dgm:t>
        <a:bodyPr/>
        <a:lstStyle/>
        <a:p>
          <a:endParaRPr lang="ru-RU"/>
        </a:p>
      </dgm:t>
    </dgm:pt>
    <dgm:pt modelId="{16E0BC41-37E5-4C2B-85BA-7B869ECA92BC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BE7EC248-FA23-442D-A137-5B661B1ED037}" type="parTrans" cxnId="{5A116830-4FFB-4226-8538-1D9E4CAE0B23}">
      <dgm:prSet/>
      <dgm:spPr/>
      <dgm:t>
        <a:bodyPr/>
        <a:lstStyle/>
        <a:p>
          <a:endParaRPr lang="ru-RU"/>
        </a:p>
      </dgm:t>
    </dgm:pt>
    <dgm:pt modelId="{BE749D82-99B0-4D6F-8362-F168D07E66D7}" type="sibTrans" cxnId="{5A116830-4FFB-4226-8538-1D9E4CAE0B23}">
      <dgm:prSet/>
      <dgm:spPr/>
      <dgm:t>
        <a:bodyPr/>
        <a:lstStyle/>
        <a:p>
          <a:endParaRPr lang="ru-RU"/>
        </a:p>
      </dgm:t>
    </dgm:pt>
    <dgm:pt modelId="{332C0C0F-A363-48EE-AD3C-4AC05F81D140}">
      <dgm:prSet phldrT="[Текст]"/>
      <dgm:spPr/>
      <dgm:t>
        <a:bodyPr/>
        <a:lstStyle/>
        <a:p>
          <a:r>
            <a:rPr lang="ru-RU" dirty="0" smtClean="0"/>
            <a:t>Материально-техническая база, </a:t>
          </a:r>
          <a:r>
            <a:rPr lang="ru-RU" dirty="0" err="1" smtClean="0"/>
            <a:t>вовлечённость</a:t>
          </a:r>
          <a:r>
            <a:rPr lang="ru-RU" dirty="0" smtClean="0"/>
            <a:t> в федеральные и региональные проекты</a:t>
          </a:r>
          <a:endParaRPr lang="ru-RU" dirty="0"/>
        </a:p>
      </dgm:t>
    </dgm:pt>
    <dgm:pt modelId="{522BF54F-6F2C-4460-AF9D-71E10CDD780E}" type="parTrans" cxnId="{4F8C7709-B881-4CA5-A122-EC07959AB109}">
      <dgm:prSet/>
      <dgm:spPr/>
      <dgm:t>
        <a:bodyPr/>
        <a:lstStyle/>
        <a:p>
          <a:endParaRPr lang="ru-RU"/>
        </a:p>
      </dgm:t>
    </dgm:pt>
    <dgm:pt modelId="{7CB2E8E7-FCE6-4320-B405-6CF025178CB7}" type="sibTrans" cxnId="{4F8C7709-B881-4CA5-A122-EC07959AB109}">
      <dgm:prSet/>
      <dgm:spPr/>
      <dgm:t>
        <a:bodyPr/>
        <a:lstStyle/>
        <a:p>
          <a:endParaRPr lang="ru-RU"/>
        </a:p>
      </dgm:t>
    </dgm:pt>
    <dgm:pt modelId="{3D1B0CB7-FA5E-43F6-AD9A-F9CE3F050C94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F1B4A1C2-8475-4C43-9329-C11AF7F13E26}" type="parTrans" cxnId="{564AC077-FB69-49D7-8150-51C4DEC1458F}">
      <dgm:prSet/>
      <dgm:spPr/>
      <dgm:t>
        <a:bodyPr/>
        <a:lstStyle/>
        <a:p>
          <a:endParaRPr lang="ru-RU"/>
        </a:p>
      </dgm:t>
    </dgm:pt>
    <dgm:pt modelId="{B4C336C8-5C60-4F35-BBAE-CC757ED682B0}" type="sibTrans" cxnId="{564AC077-FB69-49D7-8150-51C4DEC1458F}">
      <dgm:prSet/>
      <dgm:spPr/>
      <dgm:t>
        <a:bodyPr/>
        <a:lstStyle/>
        <a:p>
          <a:endParaRPr lang="ru-RU"/>
        </a:p>
      </dgm:t>
    </dgm:pt>
    <dgm:pt modelId="{AE592230-5EC1-44B8-8A60-8937D77069DB}">
      <dgm:prSet phldrT="[Текст]"/>
      <dgm:spPr/>
      <dgm:t>
        <a:bodyPr/>
        <a:lstStyle/>
        <a:p>
          <a:r>
            <a:rPr lang="ru-RU" dirty="0" smtClean="0"/>
            <a:t>Укомплектованность педагогическими кадрами</a:t>
          </a:r>
          <a:endParaRPr lang="ru-RU" dirty="0"/>
        </a:p>
      </dgm:t>
    </dgm:pt>
    <dgm:pt modelId="{800F988D-5005-44B2-90C0-677026C253C4}" type="parTrans" cxnId="{DDFC3880-DFFE-4A5E-B0C2-F78C70FD1029}">
      <dgm:prSet/>
      <dgm:spPr/>
      <dgm:t>
        <a:bodyPr/>
        <a:lstStyle/>
        <a:p>
          <a:endParaRPr lang="ru-RU"/>
        </a:p>
      </dgm:t>
    </dgm:pt>
    <dgm:pt modelId="{7B868AEB-9FBF-4F51-BFAC-147AA7A46127}" type="sibTrans" cxnId="{DDFC3880-DFFE-4A5E-B0C2-F78C70FD1029}">
      <dgm:prSet/>
      <dgm:spPr/>
      <dgm:t>
        <a:bodyPr/>
        <a:lstStyle/>
        <a:p>
          <a:endParaRPr lang="ru-RU"/>
        </a:p>
      </dgm:t>
    </dgm:pt>
    <dgm:pt modelId="{EDCDD4F1-B9AE-4C7E-A61B-E140E02C500C}" type="pres">
      <dgm:prSet presAssocID="{02212D20-1A81-4BE2-B3D3-D685F41DC0B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2D8ADD-AE40-415C-BAA3-E27F87AB97A6}" type="pres">
      <dgm:prSet presAssocID="{FC63F3A9-E56F-42CE-8DF4-D9AA25C9BCC9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62B91-B7BC-4ABE-B5CB-68BC25F327AE}" type="pres">
      <dgm:prSet presAssocID="{FC63F3A9-E56F-42CE-8DF4-D9AA25C9BCC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E6D5B-1A9A-4F7E-B4CA-FF8C7635FAD6}" type="pres">
      <dgm:prSet presAssocID="{16E0BC41-37E5-4C2B-85BA-7B869ECA92B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D9A19-D480-4FA1-8B54-053C78B3B759}" type="pres">
      <dgm:prSet presAssocID="{16E0BC41-37E5-4C2B-85BA-7B869ECA92B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F12F4-1700-4703-9DBD-B8C138C87E07}" type="pres">
      <dgm:prSet presAssocID="{3D1B0CB7-FA5E-43F6-AD9A-F9CE3F050C9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5B634-367D-4FF4-97C4-7C0C3190BBFC}" type="pres">
      <dgm:prSet presAssocID="{3D1B0CB7-FA5E-43F6-AD9A-F9CE3F050C9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C7709-B881-4CA5-A122-EC07959AB109}" srcId="{16E0BC41-37E5-4C2B-85BA-7B869ECA92BC}" destId="{332C0C0F-A363-48EE-AD3C-4AC05F81D140}" srcOrd="0" destOrd="0" parTransId="{522BF54F-6F2C-4460-AF9D-71E10CDD780E}" sibTransId="{7CB2E8E7-FCE6-4320-B405-6CF025178CB7}"/>
    <dgm:cxn modelId="{70B9B200-E5E6-4314-8640-E39B1D8E03CE}" type="presOf" srcId="{AE592230-5EC1-44B8-8A60-8937D77069DB}" destId="{6CF5B634-367D-4FF4-97C4-7C0C3190BBFC}" srcOrd="0" destOrd="0" presId="urn:microsoft.com/office/officeart/2009/3/layout/IncreasingArrowsProcess"/>
    <dgm:cxn modelId="{5A116830-4FFB-4226-8538-1D9E4CAE0B23}" srcId="{02212D20-1A81-4BE2-B3D3-D685F41DC0B8}" destId="{16E0BC41-37E5-4C2B-85BA-7B869ECA92BC}" srcOrd="1" destOrd="0" parTransId="{BE7EC248-FA23-442D-A137-5B661B1ED037}" sibTransId="{BE749D82-99B0-4D6F-8362-F168D07E66D7}"/>
    <dgm:cxn modelId="{5F1989AB-6F36-4328-AA54-04CF6579DE87}" type="presOf" srcId="{02212D20-1A81-4BE2-B3D3-D685F41DC0B8}" destId="{EDCDD4F1-B9AE-4C7E-A61B-E140E02C500C}" srcOrd="0" destOrd="0" presId="urn:microsoft.com/office/officeart/2009/3/layout/IncreasingArrowsProcess"/>
    <dgm:cxn modelId="{10E43BFB-5BD2-416C-8C8F-DB182CFF426D}" type="presOf" srcId="{16E0BC41-37E5-4C2B-85BA-7B869ECA92BC}" destId="{07AE6D5B-1A9A-4F7E-B4CA-FF8C7635FAD6}" srcOrd="0" destOrd="0" presId="urn:microsoft.com/office/officeart/2009/3/layout/IncreasingArrowsProcess"/>
    <dgm:cxn modelId="{CE3A2866-96FB-4DB3-8072-682EE6802B2E}" type="presOf" srcId="{3D1B0CB7-FA5E-43F6-AD9A-F9CE3F050C94}" destId="{66AF12F4-1700-4703-9DBD-B8C138C87E07}" srcOrd="0" destOrd="0" presId="urn:microsoft.com/office/officeart/2009/3/layout/IncreasingArrowsProcess"/>
    <dgm:cxn modelId="{8FE5297A-7B83-4E86-8FD0-C57D0FC7434F}" type="presOf" srcId="{332C0C0F-A363-48EE-AD3C-4AC05F81D140}" destId="{508D9A19-D480-4FA1-8B54-053C78B3B759}" srcOrd="0" destOrd="0" presId="urn:microsoft.com/office/officeart/2009/3/layout/IncreasingArrowsProcess"/>
    <dgm:cxn modelId="{6A78DBE7-5D05-4E87-83F6-5826BF15E69D}" type="presOf" srcId="{FC63F3A9-E56F-42CE-8DF4-D9AA25C9BCC9}" destId="{132D8ADD-AE40-415C-BAA3-E27F87AB97A6}" srcOrd="0" destOrd="0" presId="urn:microsoft.com/office/officeart/2009/3/layout/IncreasingArrowsProcess"/>
    <dgm:cxn modelId="{DDFC3880-DFFE-4A5E-B0C2-F78C70FD1029}" srcId="{3D1B0CB7-FA5E-43F6-AD9A-F9CE3F050C94}" destId="{AE592230-5EC1-44B8-8A60-8937D77069DB}" srcOrd="0" destOrd="0" parTransId="{800F988D-5005-44B2-90C0-677026C253C4}" sibTransId="{7B868AEB-9FBF-4F51-BFAC-147AA7A46127}"/>
    <dgm:cxn modelId="{564AC077-FB69-49D7-8150-51C4DEC1458F}" srcId="{02212D20-1A81-4BE2-B3D3-D685F41DC0B8}" destId="{3D1B0CB7-FA5E-43F6-AD9A-F9CE3F050C94}" srcOrd="2" destOrd="0" parTransId="{F1B4A1C2-8475-4C43-9329-C11AF7F13E26}" sibTransId="{B4C336C8-5C60-4F35-BBAE-CC757ED682B0}"/>
    <dgm:cxn modelId="{6D66B9DD-2E86-4B09-A0CE-2708E96CAD5E}" type="presOf" srcId="{49D12C87-3E3B-45DD-BD5A-9BA3EB5631AB}" destId="{5FE62B91-B7BC-4ABE-B5CB-68BC25F327AE}" srcOrd="0" destOrd="0" presId="urn:microsoft.com/office/officeart/2009/3/layout/IncreasingArrowsProcess"/>
    <dgm:cxn modelId="{0A97EE4B-9501-4785-8F7C-487190ADC66B}" srcId="{02212D20-1A81-4BE2-B3D3-D685F41DC0B8}" destId="{FC63F3A9-E56F-42CE-8DF4-D9AA25C9BCC9}" srcOrd="0" destOrd="0" parTransId="{FCD8F53D-AFD7-4C7D-98E5-22956C9BF724}" sibTransId="{58ECEAD4-8089-4EBF-8FE2-B9038ACC508E}"/>
    <dgm:cxn modelId="{43DBD325-8895-43CA-81C6-FBE2E54752C5}" srcId="{FC63F3A9-E56F-42CE-8DF4-D9AA25C9BCC9}" destId="{49D12C87-3E3B-45DD-BD5A-9BA3EB5631AB}" srcOrd="0" destOrd="0" parTransId="{E37DA17D-3525-4AA1-BDC7-4E4B85AC5E8C}" sibTransId="{BCECEA10-3518-4878-9D86-731E847863FD}"/>
    <dgm:cxn modelId="{A523B53C-4263-4298-B725-49AC77B89172}" type="presParOf" srcId="{EDCDD4F1-B9AE-4C7E-A61B-E140E02C500C}" destId="{132D8ADD-AE40-415C-BAA3-E27F87AB97A6}" srcOrd="0" destOrd="0" presId="urn:microsoft.com/office/officeart/2009/3/layout/IncreasingArrowsProcess"/>
    <dgm:cxn modelId="{7FEF388D-00CA-49B9-A35D-DA11209E2051}" type="presParOf" srcId="{EDCDD4F1-B9AE-4C7E-A61B-E140E02C500C}" destId="{5FE62B91-B7BC-4ABE-B5CB-68BC25F327AE}" srcOrd="1" destOrd="0" presId="urn:microsoft.com/office/officeart/2009/3/layout/IncreasingArrowsProcess"/>
    <dgm:cxn modelId="{59C7569E-3DC6-467C-AE9D-5C7E782D85CC}" type="presParOf" srcId="{EDCDD4F1-B9AE-4C7E-A61B-E140E02C500C}" destId="{07AE6D5B-1A9A-4F7E-B4CA-FF8C7635FAD6}" srcOrd="2" destOrd="0" presId="urn:microsoft.com/office/officeart/2009/3/layout/IncreasingArrowsProcess"/>
    <dgm:cxn modelId="{901E6B52-B925-4C3A-B6B4-38B8F740DA4C}" type="presParOf" srcId="{EDCDD4F1-B9AE-4C7E-A61B-E140E02C500C}" destId="{508D9A19-D480-4FA1-8B54-053C78B3B759}" srcOrd="3" destOrd="0" presId="urn:microsoft.com/office/officeart/2009/3/layout/IncreasingArrowsProcess"/>
    <dgm:cxn modelId="{C4163F41-1C1F-43A0-B80E-EB8CD8D9ABA1}" type="presParOf" srcId="{EDCDD4F1-B9AE-4C7E-A61B-E140E02C500C}" destId="{66AF12F4-1700-4703-9DBD-B8C138C87E07}" srcOrd="4" destOrd="0" presId="urn:microsoft.com/office/officeart/2009/3/layout/IncreasingArrowsProcess"/>
    <dgm:cxn modelId="{D2998F2D-D36E-4AF2-B79D-CDFB4283A1C3}" type="presParOf" srcId="{EDCDD4F1-B9AE-4C7E-A61B-E140E02C500C}" destId="{6CF5B634-367D-4FF4-97C4-7C0C3190BBF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BF35E-1B12-4F53-BFE1-F4B0DA1C227D}">
      <dsp:nvSpPr>
        <dsp:cNvPr id="0" name=""/>
        <dsp:cNvSpPr/>
      </dsp:nvSpPr>
      <dsp:spPr>
        <a:xfrm>
          <a:off x="748" y="0"/>
          <a:ext cx="1164156" cy="30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69 школ</a:t>
          </a:r>
          <a:endParaRPr lang="ru-RU" sz="2700" kern="1200" dirty="0"/>
        </a:p>
      </dsp:txBody>
      <dsp:txXfrm>
        <a:off x="748" y="1202902"/>
        <a:ext cx="1164156" cy="1202902"/>
      </dsp:txXfrm>
    </dsp:sp>
    <dsp:sp modelId="{5ED3145C-C361-4CDE-8CCE-85A744D8BED6}">
      <dsp:nvSpPr>
        <dsp:cNvPr id="0" name=""/>
        <dsp:cNvSpPr/>
      </dsp:nvSpPr>
      <dsp:spPr>
        <a:xfrm>
          <a:off x="82118" y="180435"/>
          <a:ext cx="1001416" cy="1001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F2AA5-C82B-4C0F-8526-9D8C16453421}">
      <dsp:nvSpPr>
        <dsp:cNvPr id="0" name=""/>
        <dsp:cNvSpPr/>
      </dsp:nvSpPr>
      <dsp:spPr>
        <a:xfrm>
          <a:off x="1199829" y="0"/>
          <a:ext cx="1164156" cy="30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50 школ</a:t>
          </a:r>
          <a:endParaRPr lang="ru-RU" sz="2700" kern="1200" dirty="0"/>
        </a:p>
      </dsp:txBody>
      <dsp:txXfrm>
        <a:off x="1199829" y="1202902"/>
        <a:ext cx="1164156" cy="1202902"/>
      </dsp:txXfrm>
    </dsp:sp>
    <dsp:sp modelId="{2BE2DB5F-6496-48A4-A5CD-185B7E707BCB}">
      <dsp:nvSpPr>
        <dsp:cNvPr id="0" name=""/>
        <dsp:cNvSpPr/>
      </dsp:nvSpPr>
      <dsp:spPr>
        <a:xfrm>
          <a:off x="1281199" y="180435"/>
          <a:ext cx="1001416" cy="1001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3DBB7-C750-448F-B3E5-1708149623F0}">
      <dsp:nvSpPr>
        <dsp:cNvPr id="0" name=""/>
        <dsp:cNvSpPr/>
      </dsp:nvSpPr>
      <dsp:spPr>
        <a:xfrm>
          <a:off x="2398910" y="0"/>
          <a:ext cx="1164156" cy="300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98910" y="1202902"/>
        <a:ext cx="1164156" cy="1202902"/>
      </dsp:txXfrm>
    </dsp:sp>
    <dsp:sp modelId="{FA16BF3D-5B55-4D1D-8CF0-01B5BD347ED1}">
      <dsp:nvSpPr>
        <dsp:cNvPr id="0" name=""/>
        <dsp:cNvSpPr/>
      </dsp:nvSpPr>
      <dsp:spPr>
        <a:xfrm>
          <a:off x="2480280" y="180435"/>
          <a:ext cx="1001416" cy="10014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7FE5-4EC9-4E84-95D9-4986958709A3}">
      <dsp:nvSpPr>
        <dsp:cNvPr id="0" name=""/>
        <dsp:cNvSpPr/>
      </dsp:nvSpPr>
      <dsp:spPr>
        <a:xfrm>
          <a:off x="142552" y="2405805"/>
          <a:ext cx="3278709" cy="4510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D8ADD-AE40-415C-BAA3-E27F87AB97A6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Анализ</a:t>
          </a:r>
          <a:endParaRPr lang="ru-RU" sz="2200" kern="1200" dirty="0"/>
        </a:p>
      </dsp:txBody>
      <dsp:txXfrm>
        <a:off x="0" y="1030789"/>
        <a:ext cx="7832064" cy="591873"/>
      </dsp:txXfrm>
    </dsp:sp>
    <dsp:sp modelId="{5FE62B91-B7BC-4ABE-B5CB-68BC25F327AE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ОГЭ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ЕГЭ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ВПР</a:t>
          </a:r>
          <a:endParaRPr lang="ru-RU" sz="3600" kern="1200" dirty="0"/>
        </a:p>
      </dsp:txBody>
      <dsp:txXfrm>
        <a:off x="0" y="1647691"/>
        <a:ext cx="2503424" cy="2280331"/>
      </dsp:txXfrm>
    </dsp:sp>
    <dsp:sp modelId="{07AE6D5B-1A9A-4F7E-B4CA-FF8C7635FAD6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АНАЛИЗ</a:t>
          </a:r>
          <a:endParaRPr lang="ru-RU" sz="2200" kern="1200" dirty="0"/>
        </a:p>
      </dsp:txBody>
      <dsp:txXfrm>
        <a:off x="2503423" y="1425371"/>
        <a:ext cx="5328640" cy="591873"/>
      </dsp:txXfrm>
    </dsp:sp>
    <dsp:sp modelId="{508D9A19-D480-4FA1-8B54-053C78B3B759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Материально-техническая база, </a:t>
          </a:r>
          <a:r>
            <a:rPr lang="ru-RU" sz="2000" kern="1200" dirty="0" err="1" smtClean="0"/>
            <a:t>вовлечённость</a:t>
          </a:r>
          <a:r>
            <a:rPr lang="ru-RU" sz="2000" kern="1200" dirty="0" smtClean="0"/>
            <a:t> в федеральные и региональные проекты</a:t>
          </a:r>
          <a:endParaRPr lang="ru-RU" sz="2000" kern="1200" dirty="0"/>
        </a:p>
      </dsp:txBody>
      <dsp:txXfrm>
        <a:off x="2503423" y="2042273"/>
        <a:ext cx="2503424" cy="2280331"/>
      </dsp:txXfrm>
    </dsp:sp>
    <dsp:sp modelId="{66AF12F4-1700-4703-9DBD-B8C138C87E07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АНАЛИЗ</a:t>
          </a:r>
          <a:endParaRPr lang="ru-RU" sz="2200" kern="1200" dirty="0"/>
        </a:p>
      </dsp:txBody>
      <dsp:txXfrm>
        <a:off x="5006848" y="1819953"/>
        <a:ext cx="2825216" cy="591873"/>
      </dsp:txXfrm>
    </dsp:sp>
    <dsp:sp modelId="{6CF5B634-367D-4FF4-97C4-7C0C3190BBFC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Укомплектованность педагогическими кадрами</a:t>
          </a:r>
          <a:endParaRPr lang="ru-RU" sz="2000" kern="1200" dirty="0"/>
        </a:p>
      </dsp:txBody>
      <dsp:txXfrm>
        <a:off x="5006848" y="2436855"/>
        <a:ext cx="2503424" cy="224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9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2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3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4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2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0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2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0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2B9D-611B-4A85-B867-241D7F365B89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B23F-DBDB-488B-BB97-A3E0BD362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0947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0099"/>
                </a:solidFill>
              </a:rPr>
              <a:t>О системе работы со школами </a:t>
            </a:r>
            <a:r>
              <a:rPr lang="ru-RU" sz="3600" i="1" dirty="0">
                <a:solidFill>
                  <a:srgbClr val="000099"/>
                </a:solidFill>
              </a:rPr>
              <a:t/>
            </a:r>
            <a:br>
              <a:rPr lang="ru-RU" sz="3600" i="1" dirty="0">
                <a:solidFill>
                  <a:srgbClr val="000099"/>
                </a:solidFill>
              </a:rPr>
            </a:br>
            <a:r>
              <a:rPr lang="ru-RU" sz="3600" b="1" i="1" dirty="0">
                <a:solidFill>
                  <a:srgbClr val="000099"/>
                </a:solidFill>
              </a:rPr>
              <a:t>с низкими образовательными результатами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8122" y="4602407"/>
            <a:ext cx="4611077" cy="1063747"/>
          </a:xfrm>
        </p:spPr>
        <p:txBody>
          <a:bodyPr>
            <a:normAutofit/>
          </a:bodyPr>
          <a:lstStyle/>
          <a:p>
            <a:pPr algn="l"/>
            <a:r>
              <a:rPr lang="ru-RU" sz="1400" i="1" dirty="0" smtClean="0"/>
              <a:t>Козлова Наталья Александровна,</a:t>
            </a:r>
          </a:p>
          <a:p>
            <a:pPr algn="l"/>
            <a:r>
              <a:rPr lang="ru-RU" sz="1400" i="1" dirty="0" smtClean="0"/>
              <a:t>Директор департамента общего и дополнительного образования</a:t>
            </a:r>
            <a:endParaRPr lang="ru-RU" sz="1400" i="1" dirty="0"/>
          </a:p>
        </p:txBody>
      </p:sp>
      <p:pic>
        <p:nvPicPr>
          <p:cNvPr id="4" name="Picture 4" descr="http://ou2.pol.obr55.ru/files/2021/06/HCapTDzxY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45" y="0"/>
            <a:ext cx="3042139" cy="219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0" y="191338"/>
            <a:ext cx="1091478" cy="10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77631" y="274816"/>
            <a:ext cx="4725449" cy="1096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и воспитания Ульяновской области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s%3A%2F%2Fdrive.google.com%2Fdrive%2Ffolders%2F17LTiMO21XIrHinmkgu_ozRqijgG9i5Vk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3" y="3648717"/>
            <a:ext cx="2642756" cy="26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2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34635"/>
              </p:ext>
            </p:extLst>
          </p:nvPr>
        </p:nvGraphicFramePr>
        <p:xfrm>
          <a:off x="203200" y="171935"/>
          <a:ext cx="11644924" cy="6390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801">
                  <a:extLst>
                    <a:ext uri="{9D8B030D-6E8A-4147-A177-3AD203B41FA5}">
                      <a16:colId xmlns:a16="http://schemas.microsoft.com/office/drawing/2014/main" val="2475604459"/>
                    </a:ext>
                  </a:extLst>
                </a:gridCol>
                <a:gridCol w="1615365">
                  <a:extLst>
                    <a:ext uri="{9D8B030D-6E8A-4147-A177-3AD203B41FA5}">
                      <a16:colId xmlns:a16="http://schemas.microsoft.com/office/drawing/2014/main" val="3540758236"/>
                    </a:ext>
                  </a:extLst>
                </a:gridCol>
                <a:gridCol w="1566013">
                  <a:extLst>
                    <a:ext uri="{9D8B030D-6E8A-4147-A177-3AD203B41FA5}">
                      <a16:colId xmlns:a16="http://schemas.microsoft.com/office/drawing/2014/main" val="3103323796"/>
                    </a:ext>
                  </a:extLst>
                </a:gridCol>
                <a:gridCol w="1357555">
                  <a:extLst>
                    <a:ext uri="{9D8B030D-6E8A-4147-A177-3AD203B41FA5}">
                      <a16:colId xmlns:a16="http://schemas.microsoft.com/office/drawing/2014/main" val="2787404284"/>
                    </a:ext>
                  </a:extLst>
                </a:gridCol>
                <a:gridCol w="748387">
                  <a:extLst>
                    <a:ext uri="{9D8B030D-6E8A-4147-A177-3AD203B41FA5}">
                      <a16:colId xmlns:a16="http://schemas.microsoft.com/office/drawing/2014/main" val="551096649"/>
                    </a:ext>
                  </a:extLst>
                </a:gridCol>
                <a:gridCol w="771222">
                  <a:extLst>
                    <a:ext uri="{9D8B030D-6E8A-4147-A177-3AD203B41FA5}">
                      <a16:colId xmlns:a16="http://schemas.microsoft.com/office/drawing/2014/main" val="824240380"/>
                    </a:ext>
                  </a:extLst>
                </a:gridCol>
                <a:gridCol w="1525501">
                  <a:extLst>
                    <a:ext uri="{9D8B030D-6E8A-4147-A177-3AD203B41FA5}">
                      <a16:colId xmlns:a16="http://schemas.microsoft.com/office/drawing/2014/main" val="2864339939"/>
                    </a:ext>
                  </a:extLst>
                </a:gridCol>
                <a:gridCol w="1339877">
                  <a:extLst>
                    <a:ext uri="{9D8B030D-6E8A-4147-A177-3AD203B41FA5}">
                      <a16:colId xmlns:a16="http://schemas.microsoft.com/office/drawing/2014/main" val="661366687"/>
                    </a:ext>
                  </a:extLst>
                </a:gridCol>
                <a:gridCol w="1308203">
                  <a:extLst>
                    <a:ext uri="{9D8B030D-6E8A-4147-A177-3AD203B41FA5}">
                      <a16:colId xmlns:a16="http://schemas.microsoft.com/office/drawing/2014/main" val="3394703053"/>
                    </a:ext>
                  </a:extLst>
                </a:gridCol>
              </a:tblGrid>
              <a:tr h="984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ЕГЭ -2022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обучающихся 11-х (12-х) классов, успешно сдавших единый государственный </a:t>
                      </a:r>
                      <a:r>
                        <a:rPr lang="ru-RU" sz="1050" dirty="0" smtClean="0">
                          <a:effectLst/>
                        </a:rPr>
                        <a:t>экзамен </a:t>
                      </a:r>
                      <a:r>
                        <a:rPr lang="ru-RU" sz="1050" dirty="0">
                          <a:effectLst/>
                        </a:rPr>
                        <a:t>по обязательным учебным предметам (русский язык и математика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обучающихся 11-х (12-х) классов, успешно сдавших ЕГЭ по учебным предметам по выбору,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Средний балл ЕГЭ по русскому языку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Средний балл ЕГЭ по математике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обучающихся 11-х (12-х) классов, набравших по итогам прохождения ЕГЭ не менее 80 баллов (не менее чем по одному учебному предмету),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Доля обучающихся 11-х (12-х) классов, получивших аттестат о среднем общем образовании с отличием и медаль "За особые успехи в учении",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Качество среднего общего образования, обеспечиваемое  общеобразовательной организацией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extLst>
                  <a:ext uri="{0D108BD9-81ED-4DB2-BD59-A6C34878D82A}">
                    <a16:rowId xmlns:a16="http://schemas.microsoft.com/office/drawing/2014/main" val="1592927983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Сурский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МОУ СШ с. Выползово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92,50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58,83333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b"/>
                </a:tc>
                <a:extLst>
                  <a:ext uri="{0D108BD9-81ED-4DB2-BD59-A6C34878D82A}">
                    <a16:rowId xmlns:a16="http://schemas.microsoft.com/office/drawing/2014/main" val="1901275761"/>
                  </a:ext>
                </a:extLst>
              </a:tr>
              <a:tr h="333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Новомалыклинский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Новочеремшанская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76,92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71,43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68,29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25,00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28,57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56,94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2640241209"/>
                  </a:ext>
                </a:extLst>
              </a:tr>
              <a:tr h="333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Ульяновск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МБОУ 'баратаевская средняя школа'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88,89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63,20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76,20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21,43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58,29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971632365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Ульяновский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МОУ Бирючевская ОШ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2759491158"/>
                  </a:ext>
                </a:extLst>
              </a:tr>
              <a:tr h="333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Сенгилеевский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Силикатненская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58,13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48,02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469632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Теренгульский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Тереньгульский лицей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63,14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68,11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14,29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50,53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74161906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Николаевский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МОУ Баевская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71,00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67,00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57,62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1942164122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Павловский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МКОУ Шалкинская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87,00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63,67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1399415679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Цильнинский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КУНДЮКОВСКАЯ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64,50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49,53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22256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Ульяновск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МБОУ СШ № 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95,92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78,95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49,98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84371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Ульяновск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МБОУ 'СШ № 49'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87,50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47,76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49,88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850551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Цильнинский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Новоалгашинская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28,57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57,50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64,13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42,81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01253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Майнский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Подлесненская ОШ'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2913703877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Вешкаймский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Каргинская СОШ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49,67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45,32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29737"/>
                  </a:ext>
                </a:extLst>
              </a:tr>
              <a:tr h="333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Сенгилеевский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Красногуляевская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96,00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77,78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54,31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68,78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16,00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18,18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52,14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2277111559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Кузоватовский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СШ п.ст.Налейка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45,00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27,00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28,67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10235"/>
                  </a:ext>
                </a:extLst>
              </a:tr>
              <a:tr h="194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Сурский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Чеботаевская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83,33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59,00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34,00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44,39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94670"/>
                  </a:ext>
                </a:extLst>
              </a:tr>
              <a:tr h="440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Вешкаймский р-он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Вешкаймская СШ №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53,25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71,50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25,00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57,46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89" marR="54289" marT="0" marB="0" anchor="ctr"/>
                </a:tc>
                <a:extLst>
                  <a:ext uri="{0D108BD9-81ED-4DB2-BD59-A6C34878D82A}">
                    <a16:rowId xmlns:a16="http://schemas.microsoft.com/office/drawing/2014/main" val="387235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49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" y="382921"/>
            <a:ext cx="1107107" cy="1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1029" y="531579"/>
            <a:ext cx="348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Сотрудничество </a:t>
            </a:r>
          </a:p>
        </p:txBody>
      </p:sp>
      <p:pic>
        <p:nvPicPr>
          <p:cNvPr id="8194" name="Picture 2" descr="https://cnppm.ulspu.ru/json/news/getFile?id=6385e49d9497ed0d2585022f&amp;filename=373e68fad26bf1fd11bef0554446b8ec&amp;image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055">
            <a:off x="2246603" y="4655373"/>
            <a:ext cx="2753104" cy="16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nppm.ulspu.ru/json/news/getFile?id=626a42f4afc7e5a3222a572b&amp;filename=620b6bc9a7fe7254f42e137bcd6ba996&amp;image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312">
            <a:off x="249732" y="4434466"/>
            <a:ext cx="2787589" cy="18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nppm.ulspu.ru/json/news/getFile?id=626a42f4afc7e5a3222a572b&amp;filename=519ced8f43906db3e62adbb975f3743b&amp;image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050">
            <a:off x="7033973" y="4628233"/>
            <a:ext cx="2823497" cy="18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cnppm.ulspu.ru/json/news/getFile?id=626a42f4afc7e5a3222a572b&amp;filename=5c420046472d851c344c0d3be3adf3fe&amp;image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190">
            <a:off x="9192351" y="4658567"/>
            <a:ext cx="2732489" cy="18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1217" y="227333"/>
            <a:ext cx="4411720" cy="4232446"/>
          </a:xfrm>
          <a:prstGeom prst="rect">
            <a:avLst/>
          </a:prstGeom>
        </p:spPr>
      </p:pic>
      <p:pic>
        <p:nvPicPr>
          <p:cNvPr id="8196" name="Picture 4" descr="https://cnppm.ulspu.ru/json/news/getFile?id=626a42f4afc7e5a3222a572b&amp;filename=40c404df5b7dcf8cb046e302343a86f2&amp;image=tru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664">
            <a:off x="4616449" y="4523634"/>
            <a:ext cx="2794782" cy="18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https://static.tildacdn.com/tild3033-6265-4639-b166-616636303539/serve-me-right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0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28" y="2960015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27" y="827662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44" y="1521897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112" y="930678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372520" y="1253970"/>
            <a:ext cx="2912882" cy="1215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72520" y="2469823"/>
            <a:ext cx="1875934" cy="813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372520" y="2083324"/>
            <a:ext cx="2805007" cy="38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372520" y="1474247"/>
            <a:ext cx="3527706" cy="927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20" descr="http://lib.cnppm.ru/wp-content/uploads/2022/07/cnpp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4" name="Picture 22" descr="http://lib.cnppm.ru/wp-content/uploads/2022/07/cnpp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45" y="1907236"/>
            <a:ext cx="2927830" cy="1261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421930" y="1577263"/>
            <a:ext cx="28280" cy="2391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3936" y="1760530"/>
            <a:ext cx="210102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ИОГВ</a:t>
            </a:r>
          </a:p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 УО</a:t>
            </a:r>
          </a:p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ШКОЛЫ</a:t>
            </a:r>
          </a:p>
        </p:txBody>
      </p:sp>
    </p:spTree>
    <p:extLst>
      <p:ext uri="{BB962C8B-B14F-4D97-AF65-F5344CB8AC3E}">
        <p14:creationId xmlns:p14="http://schemas.microsoft.com/office/powerpoint/2010/main" val="121349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" y="382921"/>
            <a:ext cx="1107107" cy="1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1029" y="531579"/>
            <a:ext cx="3609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Подводим итоги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60164597"/>
              </p:ext>
            </p:extLst>
          </p:nvPr>
        </p:nvGraphicFramePr>
        <p:xfrm>
          <a:off x="644602" y="9315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594985" y="1517252"/>
            <a:ext cx="33730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Повышение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качества 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образования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4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000823"/>
              </p:ext>
            </p:extLst>
          </p:nvPr>
        </p:nvGraphicFramePr>
        <p:xfrm>
          <a:off x="4556367" y="347780"/>
          <a:ext cx="6955695" cy="65102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8675">
                  <a:extLst>
                    <a:ext uri="{9D8B030D-6E8A-4147-A177-3AD203B41FA5}">
                      <a16:colId xmlns:a16="http://schemas.microsoft.com/office/drawing/2014/main" val="755071178"/>
                    </a:ext>
                  </a:extLst>
                </a:gridCol>
                <a:gridCol w="2740552">
                  <a:extLst>
                    <a:ext uri="{9D8B030D-6E8A-4147-A177-3AD203B41FA5}">
                      <a16:colId xmlns:a16="http://schemas.microsoft.com/office/drawing/2014/main" val="3624199289"/>
                    </a:ext>
                  </a:extLst>
                </a:gridCol>
                <a:gridCol w="1612285">
                  <a:extLst>
                    <a:ext uri="{9D8B030D-6E8A-4147-A177-3AD203B41FA5}">
                      <a16:colId xmlns:a16="http://schemas.microsoft.com/office/drawing/2014/main" val="24100715"/>
                    </a:ext>
                  </a:extLst>
                </a:gridCol>
                <a:gridCol w="1774183">
                  <a:extLst>
                    <a:ext uri="{9D8B030D-6E8A-4147-A177-3AD203B41FA5}">
                      <a16:colId xmlns:a16="http://schemas.microsoft.com/office/drawing/2014/main" val="2507812613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образование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2021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2022 год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 anchor="ctr"/>
                </a:tc>
                <a:extLst>
                  <a:ext uri="{0D108BD9-81ED-4DB2-BD59-A6C34878D82A}">
                    <a16:rowId xmlns:a16="http://schemas.microsoft.com/office/drawing/2014/main" val="1572587556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Базарносызганский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753509540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Барышский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515700284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Вешкаймский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53494437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Димитровград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954273039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Инзенский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009456111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Карсунский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094646369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Кузоватовский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339596645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Майнский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09074148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Мелекесский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49503111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Николаевский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937073197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Новомалыклинский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50795756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Новоспасский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551836439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Новоульяновск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46384991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Павловский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159346138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Радищевский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1928408158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Сенгилеевский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4208923977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Старокулаткинский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547392157"/>
                  </a:ext>
                </a:extLst>
              </a:tr>
              <a:tr h="2642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Старомайнский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099584723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Сурский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4271683420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Тереньгульский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294814470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Ульяновск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615960215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Ульяновский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327686836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Цильнинский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2152410641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Чердаклинский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1153592732"/>
                  </a:ext>
                </a:extLst>
              </a:tr>
              <a:tr h="2402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6" marR="56266" marT="0" marB="0"/>
                </a:tc>
                <a:extLst>
                  <a:ext uri="{0D108BD9-81ED-4DB2-BD59-A6C34878D82A}">
                    <a16:rowId xmlns:a16="http://schemas.microsoft.com/office/drawing/2014/main" val="3407250594"/>
                  </a:ext>
                </a:extLst>
              </a:tr>
            </a:tbl>
          </a:graphicData>
        </a:graphic>
      </p:graphicFrame>
      <p:pic>
        <p:nvPicPr>
          <p:cNvPr id="6" name="Picture 2" descr="https://www.pngarts.com/files/4/Exclamation-Mark-Transparent-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15" y="1071009"/>
            <a:ext cx="260615" cy="2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pngarts.com/files/4/Exclamation-Mark-Transparent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15" y="2020582"/>
            <a:ext cx="312615" cy="2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pngarts.com/files/4/Exclamation-Mark-Transparent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14" y="3467137"/>
            <a:ext cx="312615" cy="2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pngarts.com/files/4/Exclamation-Mark-Transparent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13" y="4620387"/>
            <a:ext cx="312615" cy="2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pngarts.com/files/4/Exclamation-Mark-Transparent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20" y="4913692"/>
            <a:ext cx="312615" cy="2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8564945"/>
              </p:ext>
            </p:extLst>
          </p:nvPr>
        </p:nvGraphicFramePr>
        <p:xfrm>
          <a:off x="274141" y="2974357"/>
          <a:ext cx="3563815" cy="300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75535" y="5213677"/>
            <a:ext cx="15872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ШНОР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141" y="329999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2021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9526" y="3416157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2022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2938" y="3273655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2023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5535" y="187949"/>
            <a:ext cx="2589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Количество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ШНОР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2" y="187949"/>
            <a:ext cx="1131785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i?id=1355e2fcb205a154e85a472ea67f33d9e04d2d3a-7012371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06" y="5942769"/>
            <a:ext cx="2131635" cy="9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0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38859"/>
              </p:ext>
            </p:extLst>
          </p:nvPr>
        </p:nvGraphicFramePr>
        <p:xfrm>
          <a:off x="5431693" y="365117"/>
          <a:ext cx="5986584" cy="6128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466">
                  <a:extLst>
                    <a:ext uri="{9D8B030D-6E8A-4147-A177-3AD203B41FA5}">
                      <a16:colId xmlns:a16="http://schemas.microsoft.com/office/drawing/2014/main" val="2440899374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2829900139"/>
                    </a:ext>
                  </a:extLst>
                </a:gridCol>
                <a:gridCol w="2572460">
                  <a:extLst>
                    <a:ext uri="{9D8B030D-6E8A-4147-A177-3AD203B41FA5}">
                      <a16:colId xmlns:a16="http://schemas.microsoft.com/office/drawing/2014/main" val="3983894639"/>
                    </a:ext>
                  </a:extLst>
                </a:gridCol>
              </a:tblGrid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500+ - 2022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999707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Вешкаймский</a:t>
                      </a:r>
                      <a:r>
                        <a:rPr lang="ru-RU" sz="1400" b="1" dirty="0">
                          <a:effectLst/>
                        </a:rPr>
                        <a:t> район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МОУ Вешкаймская СШ № 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113193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Вешкаймский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Каргинская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657386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Майнский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Подоесненская</a:t>
                      </a:r>
                      <a:r>
                        <a:rPr lang="ru-RU" sz="1400" b="1" dirty="0">
                          <a:effectLst/>
                        </a:rPr>
                        <a:t> ОШ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397611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Николаевский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Баевская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070302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Новомалыклинский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новочеремшанчкая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595875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Кузоватовский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СШ с. </a:t>
                      </a:r>
                      <a:r>
                        <a:rPr lang="ru-RU" sz="1400" b="1" dirty="0" err="1">
                          <a:effectLst/>
                        </a:rPr>
                        <a:t>Налейка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224818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Павловский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Шалкинская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357265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Сенгилеевский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МОУ Силикатненская СШ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624899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Сенгилеевский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Красногуляевская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882311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Теренгульский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Теренгульский</a:t>
                      </a:r>
                      <a:r>
                        <a:rPr lang="ru-RU" sz="1400" b="1" dirty="0">
                          <a:effectLst/>
                        </a:rPr>
                        <a:t> лицей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257640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Ульяновский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Бирючевкая</a:t>
                      </a:r>
                      <a:r>
                        <a:rPr lang="ru-RU" sz="1400" b="1" dirty="0">
                          <a:effectLst/>
                        </a:rPr>
                        <a:t> ОШ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888591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Цильниский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Кундюковская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947848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Цильниский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Новоалгашинская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931106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Сурский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СШ с. Выползово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012430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Сурский район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Чеботаевская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486949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Г. Ульяновск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</a:t>
                      </a:r>
                      <a:r>
                        <a:rPr lang="ru-RU" sz="1400" b="1" dirty="0" err="1">
                          <a:effectLst/>
                        </a:rPr>
                        <a:t>Баратаевкся</a:t>
                      </a:r>
                      <a:r>
                        <a:rPr lang="ru-RU" sz="1400" b="1" dirty="0">
                          <a:effectLst/>
                        </a:rPr>
                        <a:t> СШ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6477632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Г. Ульяновск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Средняя школа № 37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49327"/>
                  </a:ext>
                </a:extLst>
              </a:tr>
              <a:tr h="3225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Г. Ульяновск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МОУ Средняя школа № 49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8142501"/>
                  </a:ext>
                </a:extLst>
              </a:tr>
            </a:tbl>
          </a:graphicData>
        </a:graphic>
      </p:graphicFrame>
      <p:pic>
        <p:nvPicPr>
          <p:cNvPr id="5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172319"/>
            <a:ext cx="1131785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5535" y="187949"/>
            <a:ext cx="2354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Участники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500+</a:t>
            </a:r>
          </a:p>
        </p:txBody>
      </p:sp>
      <p:pic>
        <p:nvPicPr>
          <p:cNvPr id="7" name="Picture 2" descr="https://avatars.mds.yandex.net/i?id=1355e2fcb205a154e85a472ea67f33d9e04d2d3a-701237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2" y="5576238"/>
            <a:ext cx="2506786" cy="10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0282" t="21205" r="23030" b="35515"/>
          <a:stretch/>
        </p:blipFill>
        <p:spPr>
          <a:xfrm>
            <a:off x="62893" y="1720365"/>
            <a:ext cx="4779389" cy="3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75430"/>
              </p:ext>
            </p:extLst>
          </p:nvPr>
        </p:nvGraphicFramePr>
        <p:xfrm>
          <a:off x="272307" y="2438400"/>
          <a:ext cx="7269539" cy="3993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5681">
                  <a:extLst>
                    <a:ext uri="{9D8B030D-6E8A-4147-A177-3AD203B41FA5}">
                      <a16:colId xmlns:a16="http://schemas.microsoft.com/office/drawing/2014/main" val="124911928"/>
                    </a:ext>
                  </a:extLst>
                </a:gridCol>
                <a:gridCol w="1413858">
                  <a:extLst>
                    <a:ext uri="{9D8B030D-6E8A-4147-A177-3AD203B41FA5}">
                      <a16:colId xmlns:a16="http://schemas.microsoft.com/office/drawing/2014/main" val="43740947"/>
                    </a:ext>
                  </a:extLst>
                </a:gridCol>
              </a:tblGrid>
              <a:tr h="595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Рисковый профиль школ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Количество школ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758032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Низкий уровень оснащения школы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 школ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794158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Высокая доля обучающихся с рисками учебной </a:t>
                      </a:r>
                      <a:r>
                        <a:rPr lang="ru-RU" sz="1200" spc="10" dirty="0" err="1">
                          <a:effectLst/>
                        </a:rPr>
                        <a:t>неуспешности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 школ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819733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Дефицит педагогических кадров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7 школ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979589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Низкий уровень вовлеченности родителей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 школ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03098"/>
                  </a:ext>
                </a:extLst>
              </a:tr>
              <a:tr h="550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Недостаточная предметная и методическая компетентность педагогических работников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 школы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116247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Высокая доля обучающихся с ОВЗ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школы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876078"/>
                  </a:ext>
                </a:extLst>
              </a:tr>
              <a:tr h="2911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Низкое качество преодоления языковых и культурных барьеров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школы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500675"/>
                  </a:ext>
                </a:extLst>
              </a:tr>
              <a:tr h="550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Пониженный уровень качества школьной образовательной и воспитательной среды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школы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91095"/>
                  </a:ext>
                </a:extLst>
              </a:tr>
              <a:tr h="550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Несформированность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10" dirty="0" err="1">
                          <a:effectLst/>
                        </a:rPr>
                        <a:t>внутришкольной</a:t>
                      </a:r>
                      <a:r>
                        <a:rPr lang="ru-RU" sz="1200" spc="10" dirty="0">
                          <a:effectLst/>
                        </a:rPr>
                        <a:t> системы повышения квалификации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школа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44751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06993582"/>
              </p:ext>
            </p:extLst>
          </p:nvPr>
        </p:nvGraphicFramePr>
        <p:xfrm>
          <a:off x="6727728" y="637223"/>
          <a:ext cx="6120130" cy="355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172319"/>
            <a:ext cx="1131785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2427" y="273918"/>
            <a:ext cx="4155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Рисковые профили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школ</a:t>
            </a:r>
          </a:p>
        </p:txBody>
      </p:sp>
      <p:pic>
        <p:nvPicPr>
          <p:cNvPr id="9" name="Picture 2" descr="https://avatars.mds.yandex.net/i?id=1355e2fcb205a154e85a472ea67f33d9e04d2d3a-701237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45" y="4958823"/>
            <a:ext cx="2506786" cy="10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6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172319"/>
            <a:ext cx="1131785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2427" y="273918"/>
            <a:ext cx="4846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Национальный проект 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«Образование»</a:t>
            </a:r>
          </a:p>
        </p:txBody>
      </p:sp>
      <p:pic>
        <p:nvPicPr>
          <p:cNvPr id="7" name="Picture 4" descr="https://dahovskaja5school.edusite.ru/images/kartinka500+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76" y="2171826"/>
            <a:ext cx="3793498" cy="28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musoh6.ru/wp-content/uploads/2021/08/b5fe03ff-f1ee-4690-b0ac-a70f16cff9ab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3" y="1802430"/>
            <a:ext cx="2999325" cy="10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endkupit.ru/upload/resize_cache/ram.watermark/5ea/363/a74/7226/22b73200346ea35be31567bd925f02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" y="3024515"/>
            <a:ext cx="2003229" cy="8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duportal44.ru/Makariev_EDU/childrens_creation/zakon/SiteAssets/SitePages/%D0%94%D0%9E%D0%9F%D0%BC%D0%B5%D1%81%D1%82%D0%B0/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0"/>
          <a:stretch/>
        </p:blipFill>
        <p:spPr bwMode="auto">
          <a:xfrm>
            <a:off x="420025" y="4116438"/>
            <a:ext cx="3431358" cy="14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37.userapi.com/impf/eoHRoSUgiFkncPNXA3_iGl1xiESjPMILpQEhdA/BY7YZJLJLw4.jpg?size=0x0&amp;quality=90&amp;proxy=1&amp;sign=ffb7253f57f89afd6cd58d1d3100423f&amp;c_uniq_tag=3CMYULZWK3afT2FaAnVE-taWZNgwzGAmEynpsLCQgHw&amp;type=video_thum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82" y="1537151"/>
            <a:ext cx="2255643" cy="12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tcube-norilsk.ru/images/it-cube-logo-dark-cu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75" y="2831414"/>
            <a:ext cx="1416455" cy="13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avatars.mds.yandex.net/i?id=4e663696de024b896a27d7adbd591efd29d04305-5300093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72" y="4625420"/>
            <a:ext cx="2684506" cy="5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8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7" y="172319"/>
            <a:ext cx="1131785" cy="11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4092" y="275997"/>
            <a:ext cx="3729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Работа кураторов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7" y="1694388"/>
            <a:ext cx="5659980" cy="35374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8925" t="12964" r="20555" b="4905"/>
          <a:stretch/>
        </p:blipFill>
        <p:spPr>
          <a:xfrm>
            <a:off x="5288438" y="275997"/>
            <a:ext cx="3450608" cy="4371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8395" t="13271" r="21007" b="40166"/>
          <a:stretch/>
        </p:blipFill>
        <p:spPr>
          <a:xfrm>
            <a:off x="8641878" y="838986"/>
            <a:ext cx="3428854" cy="2457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928" t="8064" r="7069" b="52321"/>
          <a:stretch/>
        </p:blipFill>
        <p:spPr>
          <a:xfrm>
            <a:off x="5358848" y="4354245"/>
            <a:ext cx="6711884" cy="21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88809"/>
              </p:ext>
            </p:extLst>
          </p:nvPr>
        </p:nvGraphicFramePr>
        <p:xfrm>
          <a:off x="1781174" y="0"/>
          <a:ext cx="10239377" cy="6860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520">
                  <a:extLst>
                    <a:ext uri="{9D8B030D-6E8A-4147-A177-3AD203B41FA5}">
                      <a16:colId xmlns:a16="http://schemas.microsoft.com/office/drawing/2014/main" val="405978952"/>
                    </a:ext>
                  </a:extLst>
                </a:gridCol>
                <a:gridCol w="2005252">
                  <a:extLst>
                    <a:ext uri="{9D8B030D-6E8A-4147-A177-3AD203B41FA5}">
                      <a16:colId xmlns:a16="http://schemas.microsoft.com/office/drawing/2014/main" val="3150380003"/>
                    </a:ext>
                  </a:extLst>
                </a:gridCol>
                <a:gridCol w="1284142">
                  <a:extLst>
                    <a:ext uri="{9D8B030D-6E8A-4147-A177-3AD203B41FA5}">
                      <a16:colId xmlns:a16="http://schemas.microsoft.com/office/drawing/2014/main" val="921445009"/>
                    </a:ext>
                  </a:extLst>
                </a:gridCol>
                <a:gridCol w="1256654">
                  <a:extLst>
                    <a:ext uri="{9D8B030D-6E8A-4147-A177-3AD203B41FA5}">
                      <a16:colId xmlns:a16="http://schemas.microsoft.com/office/drawing/2014/main" val="923632989"/>
                    </a:ext>
                  </a:extLst>
                </a:gridCol>
                <a:gridCol w="945048">
                  <a:extLst>
                    <a:ext uri="{9D8B030D-6E8A-4147-A177-3AD203B41FA5}">
                      <a16:colId xmlns:a16="http://schemas.microsoft.com/office/drawing/2014/main" val="1135601262"/>
                    </a:ext>
                  </a:extLst>
                </a:gridCol>
                <a:gridCol w="1568260">
                  <a:extLst>
                    <a:ext uri="{9D8B030D-6E8A-4147-A177-3AD203B41FA5}">
                      <a16:colId xmlns:a16="http://schemas.microsoft.com/office/drawing/2014/main" val="4122634161"/>
                    </a:ext>
                  </a:extLst>
                </a:gridCol>
                <a:gridCol w="1833501">
                  <a:extLst>
                    <a:ext uri="{9D8B030D-6E8A-4147-A177-3AD203B41FA5}">
                      <a16:colId xmlns:a16="http://schemas.microsoft.com/office/drawing/2014/main" val="4052828819"/>
                    </a:ext>
                  </a:extLst>
                </a:gridCol>
              </a:tblGrid>
              <a:tr h="1008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ОГЭ -2022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обучающихся 9-х классов, успешно сдавших основной государственный </a:t>
                      </a:r>
                      <a:r>
                        <a:rPr lang="ru-RU" sz="1000" dirty="0" smtClean="0">
                          <a:effectLst/>
                        </a:rPr>
                        <a:t>экзамен </a:t>
                      </a:r>
                      <a:r>
                        <a:rPr lang="ru-RU" sz="1000" dirty="0">
                          <a:effectLst/>
                        </a:rPr>
                        <a:t>по русскому языку и </a:t>
                      </a:r>
                      <a:r>
                        <a:rPr lang="ru-RU" sz="1000" dirty="0" smtClean="0">
                          <a:effectLst/>
                        </a:rPr>
                        <a:t>математике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обучающихся 9-х классов, успешно сдавших ОГЭ по учебным предметам по </a:t>
                      </a:r>
                      <a:r>
                        <a:rPr lang="ru-RU" sz="1000" dirty="0" smtClean="0">
                          <a:effectLst/>
                        </a:rPr>
                        <a:t>выбору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Средний процент выполнения заданий ОГЭ по русскому языку и математике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Доля </a:t>
                      </a:r>
                      <a:r>
                        <a:rPr lang="ru-RU" sz="1000" dirty="0">
                          <a:effectLst/>
                        </a:rPr>
                        <a:t>обучающихся 9-х классов, получивших аттестат об основном общем образовании с отличием</a:t>
                      </a:r>
                      <a:r>
                        <a:rPr lang="ru-RU" sz="1000" dirty="0" smtClean="0">
                          <a:effectLst/>
                        </a:rPr>
                        <a:t>,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Качество основного общего образования, обеспечиваемое  общеобразовательной организацией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extLst>
                  <a:ext uri="{0D108BD9-81ED-4DB2-BD59-A6C34878D82A}">
                    <a16:rowId xmlns:a16="http://schemas.microsoft.com/office/drawing/2014/main" val="3375012520"/>
                  </a:ext>
                </a:extLst>
              </a:tr>
              <a:tr h="387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Сурский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МОУ СШ с. Выползово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66,82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68,94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32953884"/>
                  </a:ext>
                </a:extLst>
              </a:tr>
              <a:tr h="432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Новомалыклинский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МОУ </a:t>
                      </a:r>
                      <a:r>
                        <a:rPr lang="ru-RU" sz="1100" dirty="0" err="1">
                          <a:effectLst/>
                        </a:rPr>
                        <a:t>Новочеремшанская</a:t>
                      </a:r>
                      <a:r>
                        <a:rPr lang="ru-RU" sz="1100" dirty="0">
                          <a:effectLst/>
                        </a:rPr>
                        <a:t> СШ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54,06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51,35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149693782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Ульяновск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МБОУ </a:t>
                      </a:r>
                      <a:r>
                        <a:rPr lang="ru-RU" sz="1100" dirty="0" err="1" smtClean="0">
                          <a:effectLst/>
                        </a:rPr>
                        <a:t>Баратаевская</a:t>
                      </a:r>
                      <a:r>
                        <a:rPr lang="ru-RU" sz="1100" baseline="0" dirty="0" smtClean="0">
                          <a:effectLst/>
                        </a:rPr>
                        <a:t> СШ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98,70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60,05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56,49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4464749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Ульяновский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МОУ Бирючевская ОШ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58,57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52,86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4283370557"/>
                  </a:ext>
                </a:extLst>
              </a:tr>
              <a:tr h="387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Сенгилеевский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Силикатненская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57,82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3,45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53,76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631173144"/>
                  </a:ext>
                </a:extLst>
              </a:tr>
              <a:tr h="387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Теренгульский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Тереньгульский лицей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64,13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4,55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56,22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799710335"/>
                  </a:ext>
                </a:extLst>
              </a:tr>
              <a:tr h="19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Николаевский район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МОУ Баевская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58,29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8,33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55,54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1791465373"/>
                  </a:ext>
                </a:extLst>
              </a:tr>
              <a:tr h="276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Павловский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МКОУ Шалкинская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62,25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54,08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090579092"/>
                  </a:ext>
                </a:extLst>
              </a:tr>
              <a:tr h="303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Цильнинский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</a:t>
                      </a:r>
                      <a:r>
                        <a:rPr lang="ru-RU" sz="1100" dirty="0" smtClean="0">
                          <a:effectLst/>
                        </a:rPr>
                        <a:t>МОУ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Кундюковская</a:t>
                      </a:r>
                      <a:r>
                        <a:rPr lang="ru-RU" sz="1100" baseline="0" dirty="0" smtClean="0">
                          <a:effectLst/>
                        </a:rPr>
                        <a:t> СШ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65,78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61,93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1954207592"/>
                  </a:ext>
                </a:extLst>
              </a:tr>
              <a:tr h="19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Ульяновск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МБОУ СШ № 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94,69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2,63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52,64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53928269"/>
                  </a:ext>
                </a:extLst>
              </a:tr>
              <a:tr h="19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Ульяновск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МБОУ 'СШ № 49'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98,72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51,91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2640861279"/>
                  </a:ext>
                </a:extLst>
              </a:tr>
              <a:tr h="247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Цильнинский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НОВОАЛГАШИНСКАЯ СШ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59,67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56,56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756845670"/>
                  </a:ext>
                </a:extLst>
              </a:tr>
              <a:tr h="300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Майнский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МКОУ 'Подлесненская ОШ'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60,32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53,44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638491027"/>
                  </a:ext>
                </a:extLst>
              </a:tr>
              <a:tr h="387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Вешкаймский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Каргинская СОШ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55,95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51,98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2753642512"/>
                  </a:ext>
                </a:extLst>
              </a:tr>
              <a:tr h="31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Сенгилеевский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Красногуляевская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62,61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3,85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55,49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633140306"/>
                  </a:ext>
                </a:extLst>
              </a:tr>
              <a:tr h="338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Кузоватовский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СШ п.ст.Налейка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60,58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16,67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59,08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331105873"/>
                  </a:ext>
                </a:extLst>
              </a:tr>
              <a:tr h="303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Сурский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МОУ Чеботаевская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70,62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56,87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3489833337"/>
                  </a:ext>
                </a:extLst>
              </a:tr>
              <a:tr h="19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Вешкаймский</a:t>
                      </a:r>
                      <a:r>
                        <a:rPr lang="ru-RU" sz="11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МОУ </a:t>
                      </a:r>
                      <a:r>
                        <a:rPr lang="ru-RU" sz="1100" dirty="0" err="1" smtClean="0">
                          <a:effectLst/>
                        </a:rPr>
                        <a:t>Вешкаймская</a:t>
                      </a:r>
                      <a:r>
                        <a:rPr lang="ru-RU" sz="1100" dirty="0" smtClean="0">
                          <a:effectLst/>
                        </a:rPr>
                        <a:t> СШ № 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57,77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08" marR="50208" marT="0" marB="0" anchor="ctr"/>
                </a:tc>
                <a:extLst>
                  <a:ext uri="{0D108BD9-81ED-4DB2-BD59-A6C34878D82A}">
                    <a16:rowId xmlns:a16="http://schemas.microsoft.com/office/drawing/2014/main" val="2524829261"/>
                  </a:ext>
                </a:extLst>
              </a:tr>
            </a:tbl>
          </a:graphicData>
        </a:graphic>
      </p:graphicFrame>
      <p:pic>
        <p:nvPicPr>
          <p:cNvPr id="6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" y="382921"/>
            <a:ext cx="1107107" cy="1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892706" y="3204687"/>
            <a:ext cx="628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Основное общее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4269424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914100"/>
              </p:ext>
            </p:extLst>
          </p:nvPr>
        </p:nvGraphicFramePr>
        <p:xfrm>
          <a:off x="1762125" y="365125"/>
          <a:ext cx="10204937" cy="599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115731391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621717849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4282073409"/>
                    </a:ext>
                  </a:extLst>
                </a:gridCol>
                <a:gridCol w="2270612">
                  <a:extLst>
                    <a:ext uri="{9D8B030D-6E8A-4147-A177-3AD203B41FA5}">
                      <a16:colId xmlns:a16="http://schemas.microsoft.com/office/drawing/2014/main" val="2929441592"/>
                    </a:ext>
                  </a:extLst>
                </a:gridCol>
              </a:tblGrid>
              <a:tr h="1330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ОГЭ -2021 - 2022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Качество основного общего образования, обеспечиваемое  общеобразовательной организацией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Качество основного общего образования, обеспечиваемое  общеобразовательной организацией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extLst>
                  <a:ext uri="{0D108BD9-81ED-4DB2-BD59-A6C34878D82A}">
                    <a16:rowId xmlns:a16="http://schemas.microsoft.com/office/drawing/2014/main" val="1852503866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Сурский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МОУ СШ с. Выползово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52,77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68,94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575359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Новомалыклинский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Новочеремшанская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50,60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51,35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296978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Ульяновск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МБОУ 'БАРАТАЕВСКАЯ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52,54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56,49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40009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Ульяновский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МОУ Бирючевская ОШ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52,86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23264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Сенгилеевский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Силикатненская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56,82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53,76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210135804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Теренгульский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Тереньгульский лицей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59,32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56,22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3017196948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Николаевский район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МОУ Баевская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54,32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55,54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128074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Павловский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МКОУ Шалкинская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51,13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54,08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68766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Цильнинский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КУНДЮКОВСКАЯ СРЕДНЯЯ ШКОЛА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61,93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79334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Ульяновск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МБОУ СШ № 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53,57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52,64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2905415194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Ульяновск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МБОУ 'СШ № 49'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53,48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51,91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2793358578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Цильнинский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   НОВОАЛГАШИНСКАЯ С,Ш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53,97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56,56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36475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Майнский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МКОУ 'Подлесненская ОШ'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53,44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1461874473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Вешкаймский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Каргинская СОШ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53,21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51,98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2577927682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Сенгилеевский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Красногуляевская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55,05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55,49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82503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Кузоватовский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СШ п.ст.Налейка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57,67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59,08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717004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Сурский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МОУ Чеботаевская СШ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56,87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/>
                </a:tc>
                <a:extLst>
                  <a:ext uri="{0D108BD9-81ED-4DB2-BD59-A6C34878D82A}">
                    <a16:rowId xmlns:a16="http://schemas.microsoft.com/office/drawing/2014/main" val="2025040591"/>
                  </a:ext>
                </a:extLst>
              </a:tr>
              <a:tr h="25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Вешкаймский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Вешкаймская СШ №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51,65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5" marR="6772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53574"/>
                  </a:ext>
                </a:extLst>
              </a:tr>
            </a:tbl>
          </a:graphicData>
        </a:graphic>
      </p:graphicFrame>
      <p:pic>
        <p:nvPicPr>
          <p:cNvPr id="5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" y="382921"/>
            <a:ext cx="1107107" cy="1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892706" y="3204687"/>
            <a:ext cx="628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Основное общее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11347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534221"/>
              </p:ext>
            </p:extLst>
          </p:nvPr>
        </p:nvGraphicFramePr>
        <p:xfrm>
          <a:off x="2771776" y="382921"/>
          <a:ext cx="8350982" cy="6275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523">
                  <a:extLst>
                    <a:ext uri="{9D8B030D-6E8A-4147-A177-3AD203B41FA5}">
                      <a16:colId xmlns:a16="http://schemas.microsoft.com/office/drawing/2014/main" val="2301667431"/>
                    </a:ext>
                  </a:extLst>
                </a:gridCol>
                <a:gridCol w="2291892">
                  <a:extLst>
                    <a:ext uri="{9D8B030D-6E8A-4147-A177-3AD203B41FA5}">
                      <a16:colId xmlns:a16="http://schemas.microsoft.com/office/drawing/2014/main" val="3701356085"/>
                    </a:ext>
                  </a:extLst>
                </a:gridCol>
                <a:gridCol w="2035034">
                  <a:extLst>
                    <a:ext uri="{9D8B030D-6E8A-4147-A177-3AD203B41FA5}">
                      <a16:colId xmlns:a16="http://schemas.microsoft.com/office/drawing/2014/main" val="3595464979"/>
                    </a:ext>
                  </a:extLst>
                </a:gridCol>
                <a:gridCol w="2083533">
                  <a:extLst>
                    <a:ext uri="{9D8B030D-6E8A-4147-A177-3AD203B41FA5}">
                      <a16:colId xmlns:a16="http://schemas.microsoft.com/office/drawing/2014/main" val="2208456129"/>
                    </a:ext>
                  </a:extLst>
                </a:gridCol>
              </a:tblGrid>
              <a:tr h="1233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ЕГЭ -2021 - 2022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Качество среднего общего образования, обеспечиваемое  общеобразовательной организацией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Качество среднего общего образования, обеспечиваемое  общеобразовательной организацией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extLst>
                  <a:ext uri="{0D108BD9-81ED-4DB2-BD59-A6C34878D82A}">
                    <a16:rowId xmlns:a16="http://schemas.microsoft.com/office/drawing/2014/main" val="4244321944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Сурский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МОУ СШ с. Выползово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51,1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58,83333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53212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Новомалыклинский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Новочеремшанская</a:t>
                      </a:r>
                      <a:r>
                        <a:rPr lang="ru-RU" sz="1200" dirty="0">
                          <a:effectLst/>
                        </a:rPr>
                        <a:t> СШ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67,71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56,94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1492215007"/>
                  </a:ext>
                </a:extLst>
              </a:tr>
              <a:tr h="43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Ульяновск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МБОУ 'баратаевская средняя школа'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45,25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58,29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81912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Ульяновский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МОУ Бирючевская ОШ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0,00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1322870547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Сенгилеевский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Силикатненская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56,39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48,02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2429422119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Теренгульский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Тереньгульский лицей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56,93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50,53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688636396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Николаевский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МОУ Баевская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53,26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57,62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78856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Павловский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МКОУ Шалкинская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63,67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3164936791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Цильнинский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КУНДЮКОВСКАЯ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49,53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3552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Ульяновск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МБОУ СШ № 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28,16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49,98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10973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Ульяновск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МБОУ 'СШ № 49'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63,58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49,88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3354827568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Цильнинский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Новоалгашинская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56,11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42,81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4032216598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Майнский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Подлесненская ОШ'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0,00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1811200968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Вешкаймский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МОУ Каргинская СОШ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36,31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45,32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08279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Сенгилеевский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Красногуляевская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51,73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52,14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18483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Кузоватовский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МОУ СШ п.ст.Налейка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38,92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28,67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/>
                </a:tc>
                <a:extLst>
                  <a:ext uri="{0D108BD9-81ED-4DB2-BD59-A6C34878D82A}">
                    <a16:rowId xmlns:a16="http://schemas.microsoft.com/office/drawing/2014/main" val="820864693"/>
                  </a:ext>
                </a:extLst>
              </a:tr>
              <a:tr h="253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Сурский район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МОУ Чеботаевская СШ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44,39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7666"/>
                  </a:ext>
                </a:extLst>
              </a:tr>
              <a:tr h="547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Вешкаймский р-он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МОУ Вешкаймская СШ № 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52,91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57,46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1" marR="6333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71435"/>
                  </a:ext>
                </a:extLst>
              </a:tr>
            </a:tbl>
          </a:graphicData>
        </a:graphic>
      </p:graphicFrame>
      <p:pic>
        <p:nvPicPr>
          <p:cNvPr id="5" name="Picture 2" descr="https://phonoteka.org/uploads/posts/2022-09/1663650410_15-phonoteka-org-p-galochka-bez-fona-oboi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" y="382921"/>
            <a:ext cx="1107107" cy="10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492100" y="3189261"/>
            <a:ext cx="6026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Среднее общее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759509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1272</Words>
  <Application>Microsoft Office PowerPoint</Application>
  <PresentationFormat>Широкоэкранный</PresentationFormat>
  <Paragraphs>682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 системе работы со школами  с низкими образовательными результатами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Юдина</dc:creator>
  <cp:lastModifiedBy>Юлия Пронина</cp:lastModifiedBy>
  <cp:revision>21</cp:revision>
  <dcterms:created xsi:type="dcterms:W3CDTF">2022-12-08T10:44:07Z</dcterms:created>
  <dcterms:modified xsi:type="dcterms:W3CDTF">2022-12-09T11:44:34Z</dcterms:modified>
</cp:coreProperties>
</file>