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</p:sldMasterIdLst>
  <p:notesMasterIdLst>
    <p:notesMasterId r:id="rId22"/>
  </p:notesMasterIdLst>
  <p:sldIdLst>
    <p:sldId id="256" r:id="rId3"/>
    <p:sldId id="282" r:id="rId4"/>
    <p:sldId id="258" r:id="rId5"/>
    <p:sldId id="285" r:id="rId6"/>
    <p:sldId id="260" r:id="rId7"/>
    <p:sldId id="261" r:id="rId8"/>
    <p:sldId id="262" r:id="rId9"/>
    <p:sldId id="263" r:id="rId10"/>
    <p:sldId id="276" r:id="rId11"/>
    <p:sldId id="286" r:id="rId12"/>
    <p:sldId id="281" r:id="rId13"/>
    <p:sldId id="280" r:id="rId14"/>
    <p:sldId id="268" r:id="rId15"/>
    <p:sldId id="270" r:id="rId16"/>
    <p:sldId id="279" r:id="rId17"/>
    <p:sldId id="273" r:id="rId18"/>
    <p:sldId id="278" r:id="rId19"/>
    <p:sldId id="284" r:id="rId20"/>
    <p:sldId id="275" r:id="rId21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33FF"/>
    <a:srgbClr val="669900"/>
    <a:srgbClr val="FF9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>
      <p:cViewPr varScale="1">
        <p:scale>
          <a:sx n="83" d="100"/>
          <a:sy n="83" d="100"/>
        </p:scale>
        <p:origin x="68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65288713910754"/>
          <c:y val="0.12728124999999998"/>
          <c:w val="0.52815961286089241"/>
          <c:h val="0.694060285433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</c:v>
                </c:pt>
                <c:pt idx="1">
                  <c:v>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A-40D2-889F-077C5C09728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9718040"/>
        <c:axId val="308134376"/>
      </c:barChart>
      <c:catAx>
        <c:axId val="39971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rgbClr val="00206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8134376"/>
        <c:crosses val="autoZero"/>
        <c:auto val="1"/>
        <c:lblAlgn val="ctr"/>
        <c:lblOffset val="100"/>
        <c:noMultiLvlLbl val="0"/>
      </c:catAx>
      <c:valAx>
        <c:axId val="3081343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971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rgbClr val="002060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65288713910754"/>
          <c:y val="0.12728124999999998"/>
          <c:w val="0.52815961286089241"/>
          <c:h val="0.694060285433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26.37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F4-4784-915A-4D9DBF8FB9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9718040"/>
        <c:axId val="308134376"/>
      </c:barChart>
      <c:catAx>
        <c:axId val="39971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rgbClr val="00206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8134376"/>
        <c:crosses val="autoZero"/>
        <c:auto val="1"/>
        <c:lblAlgn val="ctr"/>
        <c:lblOffset val="100"/>
        <c:noMultiLvlLbl val="0"/>
      </c:catAx>
      <c:valAx>
        <c:axId val="3081343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971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rgbClr val="002060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65288713910754"/>
          <c:y val="0.12728124999999998"/>
          <c:w val="0.52815961286089241"/>
          <c:h val="0.694060285433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60.4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E-429F-9CFC-6271274B68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9718040"/>
        <c:axId val="308134376"/>
      </c:barChart>
      <c:catAx>
        <c:axId val="39971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rgbClr val="00206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8134376"/>
        <c:crosses val="autoZero"/>
        <c:auto val="1"/>
        <c:lblAlgn val="ctr"/>
        <c:lblOffset val="100"/>
        <c:noMultiLvlLbl val="0"/>
      </c:catAx>
      <c:valAx>
        <c:axId val="3081343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971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rgbClr val="002060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65288713910754"/>
          <c:y val="0.12728124999999998"/>
          <c:w val="0.52815961286089241"/>
          <c:h val="0.694060285433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План </c:v>
                </c:pt>
                <c:pt idx="1">
                  <c:v>Факт</c:v>
                </c:pt>
                <c:pt idx="2">
                  <c:v>Факт</c:v>
                </c:pt>
                <c:pt idx="3">
                  <c:v>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60</c:v>
                </c:pt>
                <c:pt idx="2">
                  <c:v>93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2-4586-8B67-CCD73500031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9718040"/>
        <c:axId val="308134376"/>
      </c:barChart>
      <c:catAx>
        <c:axId val="39971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rgbClr val="00206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8134376"/>
        <c:crosses val="autoZero"/>
        <c:auto val="1"/>
        <c:lblAlgn val="ctr"/>
        <c:lblOffset val="100"/>
        <c:noMultiLvlLbl val="0"/>
      </c:catAx>
      <c:valAx>
        <c:axId val="3081343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971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rgbClr val="002060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65288713910754"/>
          <c:y val="0.12728124999999998"/>
          <c:w val="0.52815961286089241"/>
          <c:h val="0.694060285433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C-4ADD-9255-EF083412D2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9718040"/>
        <c:axId val="308134376"/>
      </c:barChart>
      <c:catAx>
        <c:axId val="39971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rgbClr val="00206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8134376"/>
        <c:crosses val="autoZero"/>
        <c:auto val="1"/>
        <c:lblAlgn val="ctr"/>
        <c:lblOffset val="100"/>
        <c:noMultiLvlLbl val="0"/>
      </c:catAx>
      <c:valAx>
        <c:axId val="3081343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971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rgbClr val="002060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65288713910754"/>
          <c:y val="0.12728124999999998"/>
          <c:w val="0.52815961286089241"/>
          <c:h val="0.694060285433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Bahnschrift Condense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C-454C-9ECB-2050D6DBCA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99718040"/>
        <c:axId val="308134376"/>
      </c:barChart>
      <c:catAx>
        <c:axId val="399718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rgbClr val="002060"/>
                </a:solidFill>
                <a:latin typeface="Bahnschrift Condense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8134376"/>
        <c:crosses val="autoZero"/>
        <c:auto val="1"/>
        <c:lblAlgn val="ctr"/>
        <c:lblOffset val="100"/>
        <c:noMultiLvlLbl val="0"/>
      </c:catAx>
      <c:valAx>
        <c:axId val="308134376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9718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solidFill>
            <a:srgbClr val="002060"/>
          </a:solidFill>
          <a:latin typeface="Bahnschrift Condense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18C2F-413B-41C1-B1DB-A1168C880E9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B6D9-121A-44FF-B432-28DE3AB23B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0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119BC7-C209-4259-8A5E-2DEF74651A8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19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8B6D9-121A-44FF-B432-28DE3AB23B7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2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DF6859-042C-4B80-873A-544528B0AD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7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134" y="860611"/>
            <a:ext cx="7315200" cy="512064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8F7F6-07EB-42F4-B3E2-BD57A03A4EC8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3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лева и 4 поля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4D0FE-CFAB-4243-973C-CF37A2524939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Объект 2">
            <a:extLst>
              <a:ext uri="{FF2B5EF4-FFF2-40B4-BE49-F238E27FC236}">
                <a16:creationId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40240" y="864108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3" name="Объект 2">
            <a:extLst>
              <a:ext uri="{FF2B5EF4-FFF2-40B4-BE49-F238E27FC236}">
                <a16:creationId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69268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740240" y="3481577"/>
            <a:ext cx="3618054" cy="244924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8181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_со_значк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7275" y="263842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4A270-D525-4889-BB7C-44055F0DAD99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53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о значками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203" y="2633375"/>
            <a:ext cx="8091488" cy="334645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Дата 3">
            <a:extLst>
              <a:ext uri="{FF2B5EF4-FFF2-40B4-BE49-F238E27FC236}">
                <a16:creationId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F0964-8902-4113-BDC0-3C561C9B6661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39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ок_о_б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Заголовок 1">
            <a:extLst>
              <a:ext uri="{FF2B5EF4-FFF2-40B4-BE49-F238E27FC236}">
                <a16:creationId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sz="3000" noProof="0"/>
              <a:t>Образец заголовка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9197" y="1206481"/>
            <a:ext cx="4079631" cy="4469129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Дата 3">
            <a:extLst>
              <a:ext uri="{FF2B5EF4-FFF2-40B4-BE49-F238E27FC236}">
                <a16:creationId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4D5D4-2F6A-450F-9F7E-C009FB77CDC4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94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65DC1-0C04-46AF-9E47-65C4D7F465EC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69"/>
            <a:ext cx="4213601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84769"/>
            <a:ext cx="4731990" cy="521833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5243"/>
            <a:ext cx="473199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 3">
            <a:extLst>
              <a:ext uri="{FF2B5EF4-FFF2-40B4-BE49-F238E27FC236}">
                <a16:creationId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83974" y="3225243"/>
            <a:ext cx="4213601" cy="2764075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1899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656897-F107-4EEC-B280-C14935F8D857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Объект 2">
            <a:extLst>
              <a:ext uri="{FF2B5EF4-FFF2-40B4-BE49-F238E27FC236}">
                <a16:creationId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3974" y="2684769"/>
            <a:ext cx="4235826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Объект 3">
            <a:extLst>
              <a:ext uri="{FF2B5EF4-FFF2-40B4-BE49-F238E27FC236}">
                <a16:creationId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4768"/>
            <a:ext cx="4731991" cy="330454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11389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7B4AC-C8FF-49B2-806C-40A251B13E40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920" y="2686640"/>
            <a:ext cx="2947481" cy="324418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 rtlCol="0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15071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D0F47-1131-4B73-ADDF-9BB0D62411C6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2466" y="2684770"/>
            <a:ext cx="1259814" cy="330454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974" y="2684770"/>
            <a:ext cx="9120217" cy="33045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705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6CDD6F-1976-4058-889F-DD54D8B44503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1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386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1FE746-B31F-4588-A582-4711CC6145E6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81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55035" y="460248"/>
            <a:ext cx="6015355" cy="5735320"/>
          </a:xfrm>
          <a:custGeom>
            <a:avLst/>
            <a:gdLst/>
            <a:ahLst/>
            <a:cxnLst/>
            <a:rect l="l" t="t" r="r" b="b"/>
            <a:pathLst>
              <a:path w="6015355" h="5735320">
                <a:moveTo>
                  <a:pt x="3007614" y="0"/>
                </a:moveTo>
                <a:lnTo>
                  <a:pt x="2957878" y="384"/>
                </a:lnTo>
                <a:lnTo>
                  <a:pt x="2908337" y="1532"/>
                </a:lnTo>
                <a:lnTo>
                  <a:pt x="2858997" y="3439"/>
                </a:lnTo>
                <a:lnTo>
                  <a:pt x="2809865" y="6099"/>
                </a:lnTo>
                <a:lnTo>
                  <a:pt x="2760946" y="9505"/>
                </a:lnTo>
                <a:lnTo>
                  <a:pt x="2712247" y="13652"/>
                </a:lnTo>
                <a:lnTo>
                  <a:pt x="2663773" y="18534"/>
                </a:lnTo>
                <a:lnTo>
                  <a:pt x="2615532" y="24145"/>
                </a:lnTo>
                <a:lnTo>
                  <a:pt x="2567528" y="30479"/>
                </a:lnTo>
                <a:lnTo>
                  <a:pt x="2519769" y="37531"/>
                </a:lnTo>
                <a:lnTo>
                  <a:pt x="2472261" y="45293"/>
                </a:lnTo>
                <a:lnTo>
                  <a:pt x="2425009" y="53761"/>
                </a:lnTo>
                <a:lnTo>
                  <a:pt x="2378021" y="62928"/>
                </a:lnTo>
                <a:lnTo>
                  <a:pt x="2331302" y="72789"/>
                </a:lnTo>
                <a:lnTo>
                  <a:pt x="2284858" y="83337"/>
                </a:lnTo>
                <a:lnTo>
                  <a:pt x="2238695" y="94568"/>
                </a:lnTo>
                <a:lnTo>
                  <a:pt x="2192821" y="106474"/>
                </a:lnTo>
                <a:lnTo>
                  <a:pt x="2147240" y="119050"/>
                </a:lnTo>
                <a:lnTo>
                  <a:pt x="2101959" y="132290"/>
                </a:lnTo>
                <a:lnTo>
                  <a:pt x="2056985" y="146188"/>
                </a:lnTo>
                <a:lnTo>
                  <a:pt x="2012323" y="160738"/>
                </a:lnTo>
                <a:lnTo>
                  <a:pt x="1967980" y="175935"/>
                </a:lnTo>
                <a:lnTo>
                  <a:pt x="1923962" y="191772"/>
                </a:lnTo>
                <a:lnTo>
                  <a:pt x="1880275" y="208243"/>
                </a:lnTo>
                <a:lnTo>
                  <a:pt x="1836926" y="225343"/>
                </a:lnTo>
                <a:lnTo>
                  <a:pt x="1793919" y="243066"/>
                </a:lnTo>
                <a:lnTo>
                  <a:pt x="1751263" y="261405"/>
                </a:lnTo>
                <a:lnTo>
                  <a:pt x="1708962" y="280356"/>
                </a:lnTo>
                <a:lnTo>
                  <a:pt x="1667024" y="299911"/>
                </a:lnTo>
                <a:lnTo>
                  <a:pt x="1625453" y="320066"/>
                </a:lnTo>
                <a:lnTo>
                  <a:pt x="1584257" y="340813"/>
                </a:lnTo>
                <a:lnTo>
                  <a:pt x="1543442" y="362148"/>
                </a:lnTo>
                <a:lnTo>
                  <a:pt x="1503014" y="384065"/>
                </a:lnTo>
                <a:lnTo>
                  <a:pt x="1462979" y="406556"/>
                </a:lnTo>
                <a:lnTo>
                  <a:pt x="1423342" y="429618"/>
                </a:lnTo>
                <a:lnTo>
                  <a:pt x="1384112" y="453242"/>
                </a:lnTo>
                <a:lnTo>
                  <a:pt x="1345293" y="477425"/>
                </a:lnTo>
                <a:lnTo>
                  <a:pt x="1306891" y="502159"/>
                </a:lnTo>
                <a:lnTo>
                  <a:pt x="1268914" y="527440"/>
                </a:lnTo>
                <a:lnTo>
                  <a:pt x="1231367" y="553260"/>
                </a:lnTo>
                <a:lnTo>
                  <a:pt x="1194256" y="579615"/>
                </a:lnTo>
                <a:lnTo>
                  <a:pt x="1157588" y="606498"/>
                </a:lnTo>
                <a:lnTo>
                  <a:pt x="1121369" y="633903"/>
                </a:lnTo>
                <a:lnTo>
                  <a:pt x="1085605" y="661824"/>
                </a:lnTo>
                <a:lnTo>
                  <a:pt x="1050301" y="690256"/>
                </a:lnTo>
                <a:lnTo>
                  <a:pt x="1015465" y="719192"/>
                </a:lnTo>
                <a:lnTo>
                  <a:pt x="981103" y="748628"/>
                </a:lnTo>
                <a:lnTo>
                  <a:pt x="947220" y="778556"/>
                </a:lnTo>
                <a:lnTo>
                  <a:pt x="913824" y="808971"/>
                </a:lnTo>
                <a:lnTo>
                  <a:pt x="880919" y="839866"/>
                </a:lnTo>
                <a:lnTo>
                  <a:pt x="848513" y="871237"/>
                </a:lnTo>
                <a:lnTo>
                  <a:pt x="816611" y="903077"/>
                </a:lnTo>
                <a:lnTo>
                  <a:pt x="785220" y="935381"/>
                </a:lnTo>
                <a:lnTo>
                  <a:pt x="754346" y="968141"/>
                </a:lnTo>
                <a:lnTo>
                  <a:pt x="723995" y="1001354"/>
                </a:lnTo>
                <a:lnTo>
                  <a:pt x="694173" y="1035011"/>
                </a:lnTo>
                <a:lnTo>
                  <a:pt x="664887" y="1069109"/>
                </a:lnTo>
                <a:lnTo>
                  <a:pt x="636142" y="1103640"/>
                </a:lnTo>
                <a:lnTo>
                  <a:pt x="607945" y="1138599"/>
                </a:lnTo>
                <a:lnTo>
                  <a:pt x="580302" y="1173979"/>
                </a:lnTo>
                <a:lnTo>
                  <a:pt x="553220" y="1209776"/>
                </a:lnTo>
                <a:lnTo>
                  <a:pt x="526703" y="1245983"/>
                </a:lnTo>
                <a:lnTo>
                  <a:pt x="500760" y="1282594"/>
                </a:lnTo>
                <a:lnTo>
                  <a:pt x="475395" y="1319604"/>
                </a:lnTo>
                <a:lnTo>
                  <a:pt x="450615" y="1357006"/>
                </a:lnTo>
                <a:lnTo>
                  <a:pt x="426427" y="1394794"/>
                </a:lnTo>
                <a:lnTo>
                  <a:pt x="402836" y="1432963"/>
                </a:lnTo>
                <a:lnTo>
                  <a:pt x="379848" y="1471507"/>
                </a:lnTo>
                <a:lnTo>
                  <a:pt x="357471" y="1510419"/>
                </a:lnTo>
                <a:lnTo>
                  <a:pt x="335709" y="1549695"/>
                </a:lnTo>
                <a:lnTo>
                  <a:pt x="314569" y="1589327"/>
                </a:lnTo>
                <a:lnTo>
                  <a:pt x="294058" y="1629310"/>
                </a:lnTo>
                <a:lnTo>
                  <a:pt x="274181" y="1669639"/>
                </a:lnTo>
                <a:lnTo>
                  <a:pt x="254945" y="1710307"/>
                </a:lnTo>
                <a:lnTo>
                  <a:pt x="236356" y="1751308"/>
                </a:lnTo>
                <a:lnTo>
                  <a:pt x="218421" y="1792636"/>
                </a:lnTo>
                <a:lnTo>
                  <a:pt x="201144" y="1834286"/>
                </a:lnTo>
                <a:lnTo>
                  <a:pt x="184533" y="1876252"/>
                </a:lnTo>
                <a:lnTo>
                  <a:pt x="168594" y="1918528"/>
                </a:lnTo>
                <a:lnTo>
                  <a:pt x="153332" y="1961107"/>
                </a:lnTo>
                <a:lnTo>
                  <a:pt x="138755" y="2003984"/>
                </a:lnTo>
                <a:lnTo>
                  <a:pt x="124868" y="2047154"/>
                </a:lnTo>
                <a:lnTo>
                  <a:pt x="111677" y="2090609"/>
                </a:lnTo>
                <a:lnTo>
                  <a:pt x="99189" y="2134345"/>
                </a:lnTo>
                <a:lnTo>
                  <a:pt x="87410" y="2178355"/>
                </a:lnTo>
                <a:lnTo>
                  <a:pt x="76346" y="2222633"/>
                </a:lnTo>
                <a:lnTo>
                  <a:pt x="66004" y="2267174"/>
                </a:lnTo>
                <a:lnTo>
                  <a:pt x="56388" y="2311971"/>
                </a:lnTo>
                <a:lnTo>
                  <a:pt x="47507" y="2357019"/>
                </a:lnTo>
                <a:lnTo>
                  <a:pt x="39365" y="2402312"/>
                </a:lnTo>
                <a:lnTo>
                  <a:pt x="31969" y="2447844"/>
                </a:lnTo>
                <a:lnTo>
                  <a:pt x="25325" y="2493609"/>
                </a:lnTo>
                <a:lnTo>
                  <a:pt x="19440" y="2539601"/>
                </a:lnTo>
                <a:lnTo>
                  <a:pt x="14320" y="2585814"/>
                </a:lnTo>
                <a:lnTo>
                  <a:pt x="9970" y="2632242"/>
                </a:lnTo>
                <a:lnTo>
                  <a:pt x="6397" y="2678880"/>
                </a:lnTo>
                <a:lnTo>
                  <a:pt x="3607" y="2725721"/>
                </a:lnTo>
                <a:lnTo>
                  <a:pt x="1607" y="2772759"/>
                </a:lnTo>
                <a:lnTo>
                  <a:pt x="402" y="2819990"/>
                </a:lnTo>
                <a:lnTo>
                  <a:pt x="0" y="2867405"/>
                </a:lnTo>
                <a:lnTo>
                  <a:pt x="402" y="2914821"/>
                </a:lnTo>
                <a:lnTo>
                  <a:pt x="1607" y="2962052"/>
                </a:lnTo>
                <a:lnTo>
                  <a:pt x="3607" y="3009090"/>
                </a:lnTo>
                <a:lnTo>
                  <a:pt x="6397" y="3055931"/>
                </a:lnTo>
                <a:lnTo>
                  <a:pt x="9970" y="3102569"/>
                </a:lnTo>
                <a:lnTo>
                  <a:pt x="14320" y="3148997"/>
                </a:lnTo>
                <a:lnTo>
                  <a:pt x="19440" y="3195210"/>
                </a:lnTo>
                <a:lnTo>
                  <a:pt x="25325" y="3241202"/>
                </a:lnTo>
                <a:lnTo>
                  <a:pt x="31969" y="3286967"/>
                </a:lnTo>
                <a:lnTo>
                  <a:pt x="39365" y="3332499"/>
                </a:lnTo>
                <a:lnTo>
                  <a:pt x="47507" y="3377792"/>
                </a:lnTo>
                <a:lnTo>
                  <a:pt x="56388" y="3422840"/>
                </a:lnTo>
                <a:lnTo>
                  <a:pt x="66004" y="3467637"/>
                </a:lnTo>
                <a:lnTo>
                  <a:pt x="76346" y="3512178"/>
                </a:lnTo>
                <a:lnTo>
                  <a:pt x="87410" y="3556456"/>
                </a:lnTo>
                <a:lnTo>
                  <a:pt x="99189" y="3600466"/>
                </a:lnTo>
                <a:lnTo>
                  <a:pt x="111677" y="3644202"/>
                </a:lnTo>
                <a:lnTo>
                  <a:pt x="124868" y="3687657"/>
                </a:lnTo>
                <a:lnTo>
                  <a:pt x="138755" y="3730827"/>
                </a:lnTo>
                <a:lnTo>
                  <a:pt x="153332" y="3773704"/>
                </a:lnTo>
                <a:lnTo>
                  <a:pt x="168594" y="3816283"/>
                </a:lnTo>
                <a:lnTo>
                  <a:pt x="184533" y="3858559"/>
                </a:lnTo>
                <a:lnTo>
                  <a:pt x="201144" y="3900525"/>
                </a:lnTo>
                <a:lnTo>
                  <a:pt x="218421" y="3942175"/>
                </a:lnTo>
                <a:lnTo>
                  <a:pt x="236356" y="3983503"/>
                </a:lnTo>
                <a:lnTo>
                  <a:pt x="254945" y="4024504"/>
                </a:lnTo>
                <a:lnTo>
                  <a:pt x="274181" y="4065172"/>
                </a:lnTo>
                <a:lnTo>
                  <a:pt x="294058" y="4105501"/>
                </a:lnTo>
                <a:lnTo>
                  <a:pt x="314569" y="4145484"/>
                </a:lnTo>
                <a:lnTo>
                  <a:pt x="335709" y="4185116"/>
                </a:lnTo>
                <a:lnTo>
                  <a:pt x="357471" y="4224392"/>
                </a:lnTo>
                <a:lnTo>
                  <a:pt x="379848" y="4263304"/>
                </a:lnTo>
                <a:lnTo>
                  <a:pt x="402836" y="4301848"/>
                </a:lnTo>
                <a:lnTo>
                  <a:pt x="426427" y="4340017"/>
                </a:lnTo>
                <a:lnTo>
                  <a:pt x="450615" y="4377805"/>
                </a:lnTo>
                <a:lnTo>
                  <a:pt x="475395" y="4415207"/>
                </a:lnTo>
                <a:lnTo>
                  <a:pt x="500760" y="4452217"/>
                </a:lnTo>
                <a:lnTo>
                  <a:pt x="526703" y="4488828"/>
                </a:lnTo>
                <a:lnTo>
                  <a:pt x="553220" y="4525035"/>
                </a:lnTo>
                <a:lnTo>
                  <a:pt x="580302" y="4560832"/>
                </a:lnTo>
                <a:lnTo>
                  <a:pt x="607945" y="4596212"/>
                </a:lnTo>
                <a:lnTo>
                  <a:pt x="636142" y="4631171"/>
                </a:lnTo>
                <a:lnTo>
                  <a:pt x="664887" y="4665702"/>
                </a:lnTo>
                <a:lnTo>
                  <a:pt x="694173" y="4699800"/>
                </a:lnTo>
                <a:lnTo>
                  <a:pt x="723995" y="4733457"/>
                </a:lnTo>
                <a:lnTo>
                  <a:pt x="754346" y="4766670"/>
                </a:lnTo>
                <a:lnTo>
                  <a:pt x="785220" y="4799430"/>
                </a:lnTo>
                <a:lnTo>
                  <a:pt x="816611" y="4831734"/>
                </a:lnTo>
                <a:lnTo>
                  <a:pt x="848513" y="4863574"/>
                </a:lnTo>
                <a:lnTo>
                  <a:pt x="880919" y="4894945"/>
                </a:lnTo>
                <a:lnTo>
                  <a:pt x="913824" y="4925840"/>
                </a:lnTo>
                <a:lnTo>
                  <a:pt x="947220" y="4956255"/>
                </a:lnTo>
                <a:lnTo>
                  <a:pt x="981103" y="4986183"/>
                </a:lnTo>
                <a:lnTo>
                  <a:pt x="1015465" y="5015619"/>
                </a:lnTo>
                <a:lnTo>
                  <a:pt x="1050301" y="5044555"/>
                </a:lnTo>
                <a:lnTo>
                  <a:pt x="1085605" y="5072987"/>
                </a:lnTo>
                <a:lnTo>
                  <a:pt x="1121369" y="5100908"/>
                </a:lnTo>
                <a:lnTo>
                  <a:pt x="1157588" y="5128313"/>
                </a:lnTo>
                <a:lnTo>
                  <a:pt x="1194256" y="5155196"/>
                </a:lnTo>
                <a:lnTo>
                  <a:pt x="1231367" y="5181551"/>
                </a:lnTo>
                <a:lnTo>
                  <a:pt x="1268914" y="5207371"/>
                </a:lnTo>
                <a:lnTo>
                  <a:pt x="1306891" y="5232652"/>
                </a:lnTo>
                <a:lnTo>
                  <a:pt x="1345293" y="5257386"/>
                </a:lnTo>
                <a:lnTo>
                  <a:pt x="1384112" y="5281569"/>
                </a:lnTo>
                <a:lnTo>
                  <a:pt x="1423342" y="5305193"/>
                </a:lnTo>
                <a:lnTo>
                  <a:pt x="1462979" y="5328255"/>
                </a:lnTo>
                <a:lnTo>
                  <a:pt x="1503014" y="5350746"/>
                </a:lnTo>
                <a:lnTo>
                  <a:pt x="1543442" y="5372663"/>
                </a:lnTo>
                <a:lnTo>
                  <a:pt x="1584257" y="5393998"/>
                </a:lnTo>
                <a:lnTo>
                  <a:pt x="1625453" y="5414745"/>
                </a:lnTo>
                <a:lnTo>
                  <a:pt x="1667024" y="5434900"/>
                </a:lnTo>
                <a:lnTo>
                  <a:pt x="1708962" y="5454455"/>
                </a:lnTo>
                <a:lnTo>
                  <a:pt x="1751263" y="5473406"/>
                </a:lnTo>
                <a:lnTo>
                  <a:pt x="1793919" y="5491745"/>
                </a:lnTo>
                <a:lnTo>
                  <a:pt x="1836926" y="5509468"/>
                </a:lnTo>
                <a:lnTo>
                  <a:pt x="1880275" y="5526568"/>
                </a:lnTo>
                <a:lnTo>
                  <a:pt x="1923962" y="5543039"/>
                </a:lnTo>
                <a:lnTo>
                  <a:pt x="1967980" y="5558876"/>
                </a:lnTo>
                <a:lnTo>
                  <a:pt x="2012323" y="5574073"/>
                </a:lnTo>
                <a:lnTo>
                  <a:pt x="2056985" y="5588623"/>
                </a:lnTo>
                <a:lnTo>
                  <a:pt x="2101959" y="5602521"/>
                </a:lnTo>
                <a:lnTo>
                  <a:pt x="2147240" y="5615761"/>
                </a:lnTo>
                <a:lnTo>
                  <a:pt x="2192821" y="5628337"/>
                </a:lnTo>
                <a:lnTo>
                  <a:pt x="2238695" y="5640243"/>
                </a:lnTo>
                <a:lnTo>
                  <a:pt x="2284858" y="5651474"/>
                </a:lnTo>
                <a:lnTo>
                  <a:pt x="2331302" y="5662022"/>
                </a:lnTo>
                <a:lnTo>
                  <a:pt x="2378021" y="5671883"/>
                </a:lnTo>
                <a:lnTo>
                  <a:pt x="2425009" y="5681050"/>
                </a:lnTo>
                <a:lnTo>
                  <a:pt x="2472261" y="5689518"/>
                </a:lnTo>
                <a:lnTo>
                  <a:pt x="2519769" y="5697280"/>
                </a:lnTo>
                <a:lnTo>
                  <a:pt x="2567528" y="5704332"/>
                </a:lnTo>
                <a:lnTo>
                  <a:pt x="2615532" y="5710666"/>
                </a:lnTo>
                <a:lnTo>
                  <a:pt x="2663773" y="5716277"/>
                </a:lnTo>
                <a:lnTo>
                  <a:pt x="2712247" y="5721159"/>
                </a:lnTo>
                <a:lnTo>
                  <a:pt x="2760946" y="5725306"/>
                </a:lnTo>
                <a:lnTo>
                  <a:pt x="2809865" y="5728712"/>
                </a:lnTo>
                <a:lnTo>
                  <a:pt x="2858997" y="5731372"/>
                </a:lnTo>
                <a:lnTo>
                  <a:pt x="2908337" y="5733279"/>
                </a:lnTo>
                <a:lnTo>
                  <a:pt x="2957878" y="5734427"/>
                </a:lnTo>
                <a:lnTo>
                  <a:pt x="3007614" y="5734812"/>
                </a:lnTo>
                <a:lnTo>
                  <a:pt x="3057349" y="5734427"/>
                </a:lnTo>
                <a:lnTo>
                  <a:pt x="3106890" y="5733279"/>
                </a:lnTo>
                <a:lnTo>
                  <a:pt x="3156230" y="5731372"/>
                </a:lnTo>
                <a:lnTo>
                  <a:pt x="3205362" y="5728712"/>
                </a:lnTo>
                <a:lnTo>
                  <a:pt x="3254281" y="5725306"/>
                </a:lnTo>
                <a:lnTo>
                  <a:pt x="3302980" y="5721159"/>
                </a:lnTo>
                <a:lnTo>
                  <a:pt x="3351454" y="5716277"/>
                </a:lnTo>
                <a:lnTo>
                  <a:pt x="3399695" y="5710666"/>
                </a:lnTo>
                <a:lnTo>
                  <a:pt x="3447699" y="5704332"/>
                </a:lnTo>
                <a:lnTo>
                  <a:pt x="3495458" y="5697280"/>
                </a:lnTo>
                <a:lnTo>
                  <a:pt x="3542966" y="5689518"/>
                </a:lnTo>
                <a:lnTo>
                  <a:pt x="3590218" y="5681050"/>
                </a:lnTo>
                <a:lnTo>
                  <a:pt x="3637206" y="5671883"/>
                </a:lnTo>
                <a:lnTo>
                  <a:pt x="3683925" y="5662022"/>
                </a:lnTo>
                <a:lnTo>
                  <a:pt x="3730369" y="5651474"/>
                </a:lnTo>
                <a:lnTo>
                  <a:pt x="3776532" y="5640243"/>
                </a:lnTo>
                <a:lnTo>
                  <a:pt x="3822406" y="5628337"/>
                </a:lnTo>
                <a:lnTo>
                  <a:pt x="3867987" y="5615761"/>
                </a:lnTo>
                <a:lnTo>
                  <a:pt x="3913268" y="5602521"/>
                </a:lnTo>
                <a:lnTo>
                  <a:pt x="3958242" y="5588623"/>
                </a:lnTo>
                <a:lnTo>
                  <a:pt x="4002904" y="5574073"/>
                </a:lnTo>
                <a:lnTo>
                  <a:pt x="4047247" y="5558876"/>
                </a:lnTo>
                <a:lnTo>
                  <a:pt x="4091265" y="5543039"/>
                </a:lnTo>
                <a:lnTo>
                  <a:pt x="4134952" y="5526568"/>
                </a:lnTo>
                <a:lnTo>
                  <a:pt x="4178301" y="5509468"/>
                </a:lnTo>
                <a:lnTo>
                  <a:pt x="4221308" y="5491745"/>
                </a:lnTo>
                <a:lnTo>
                  <a:pt x="4263964" y="5473406"/>
                </a:lnTo>
                <a:lnTo>
                  <a:pt x="4306265" y="5454455"/>
                </a:lnTo>
                <a:lnTo>
                  <a:pt x="4348203" y="5434900"/>
                </a:lnTo>
                <a:lnTo>
                  <a:pt x="4389774" y="5414745"/>
                </a:lnTo>
                <a:lnTo>
                  <a:pt x="4430970" y="5393998"/>
                </a:lnTo>
                <a:lnTo>
                  <a:pt x="4471785" y="5372663"/>
                </a:lnTo>
                <a:lnTo>
                  <a:pt x="4512213" y="5350746"/>
                </a:lnTo>
                <a:lnTo>
                  <a:pt x="4552248" y="5328255"/>
                </a:lnTo>
                <a:lnTo>
                  <a:pt x="4591885" y="5305193"/>
                </a:lnTo>
                <a:lnTo>
                  <a:pt x="4631115" y="5281569"/>
                </a:lnTo>
                <a:lnTo>
                  <a:pt x="4669934" y="5257386"/>
                </a:lnTo>
                <a:lnTo>
                  <a:pt x="4708336" y="5232652"/>
                </a:lnTo>
                <a:lnTo>
                  <a:pt x="4746313" y="5207371"/>
                </a:lnTo>
                <a:lnTo>
                  <a:pt x="4783860" y="5181551"/>
                </a:lnTo>
                <a:lnTo>
                  <a:pt x="4820971" y="5155196"/>
                </a:lnTo>
                <a:lnTo>
                  <a:pt x="4857639" y="5128313"/>
                </a:lnTo>
                <a:lnTo>
                  <a:pt x="4893858" y="5100908"/>
                </a:lnTo>
                <a:lnTo>
                  <a:pt x="4929622" y="5072987"/>
                </a:lnTo>
                <a:lnTo>
                  <a:pt x="4964926" y="5044555"/>
                </a:lnTo>
                <a:lnTo>
                  <a:pt x="4999762" y="5015619"/>
                </a:lnTo>
                <a:lnTo>
                  <a:pt x="5034124" y="4986183"/>
                </a:lnTo>
                <a:lnTo>
                  <a:pt x="5068007" y="4956255"/>
                </a:lnTo>
                <a:lnTo>
                  <a:pt x="5101403" y="4925840"/>
                </a:lnTo>
                <a:lnTo>
                  <a:pt x="5134308" y="4894945"/>
                </a:lnTo>
                <a:lnTo>
                  <a:pt x="5166714" y="4863574"/>
                </a:lnTo>
                <a:lnTo>
                  <a:pt x="5198616" y="4831734"/>
                </a:lnTo>
                <a:lnTo>
                  <a:pt x="5230007" y="4799430"/>
                </a:lnTo>
                <a:lnTo>
                  <a:pt x="5260881" y="4766670"/>
                </a:lnTo>
                <a:lnTo>
                  <a:pt x="5291232" y="4733457"/>
                </a:lnTo>
                <a:lnTo>
                  <a:pt x="5321054" y="4699800"/>
                </a:lnTo>
                <a:lnTo>
                  <a:pt x="5350340" y="4665702"/>
                </a:lnTo>
                <a:lnTo>
                  <a:pt x="5379085" y="4631171"/>
                </a:lnTo>
                <a:lnTo>
                  <a:pt x="5407282" y="4596212"/>
                </a:lnTo>
                <a:lnTo>
                  <a:pt x="5434925" y="4560832"/>
                </a:lnTo>
                <a:lnTo>
                  <a:pt x="5462007" y="4525035"/>
                </a:lnTo>
                <a:lnTo>
                  <a:pt x="5488524" y="4488828"/>
                </a:lnTo>
                <a:lnTo>
                  <a:pt x="5514467" y="4452217"/>
                </a:lnTo>
                <a:lnTo>
                  <a:pt x="5539832" y="4415207"/>
                </a:lnTo>
                <a:lnTo>
                  <a:pt x="5564612" y="4377805"/>
                </a:lnTo>
                <a:lnTo>
                  <a:pt x="5588800" y="4340017"/>
                </a:lnTo>
                <a:lnTo>
                  <a:pt x="5612391" y="4301848"/>
                </a:lnTo>
                <a:lnTo>
                  <a:pt x="5635379" y="4263304"/>
                </a:lnTo>
                <a:lnTo>
                  <a:pt x="5657756" y="4224392"/>
                </a:lnTo>
                <a:lnTo>
                  <a:pt x="5679518" y="4185116"/>
                </a:lnTo>
                <a:lnTo>
                  <a:pt x="5700658" y="4145484"/>
                </a:lnTo>
                <a:lnTo>
                  <a:pt x="5721169" y="4105501"/>
                </a:lnTo>
                <a:lnTo>
                  <a:pt x="5741046" y="4065172"/>
                </a:lnTo>
                <a:lnTo>
                  <a:pt x="5760282" y="4024504"/>
                </a:lnTo>
                <a:lnTo>
                  <a:pt x="5778871" y="3983503"/>
                </a:lnTo>
                <a:lnTo>
                  <a:pt x="5796806" y="3942175"/>
                </a:lnTo>
                <a:lnTo>
                  <a:pt x="5814083" y="3900525"/>
                </a:lnTo>
                <a:lnTo>
                  <a:pt x="5830694" y="3858559"/>
                </a:lnTo>
                <a:lnTo>
                  <a:pt x="5846633" y="3816283"/>
                </a:lnTo>
                <a:lnTo>
                  <a:pt x="5861895" y="3773704"/>
                </a:lnTo>
                <a:lnTo>
                  <a:pt x="5876472" y="3730827"/>
                </a:lnTo>
                <a:lnTo>
                  <a:pt x="5890359" y="3687657"/>
                </a:lnTo>
                <a:lnTo>
                  <a:pt x="5903550" y="3644202"/>
                </a:lnTo>
                <a:lnTo>
                  <a:pt x="5916038" y="3600466"/>
                </a:lnTo>
                <a:lnTo>
                  <a:pt x="5927817" y="3556456"/>
                </a:lnTo>
                <a:lnTo>
                  <a:pt x="5938881" y="3512178"/>
                </a:lnTo>
                <a:lnTo>
                  <a:pt x="5949223" y="3467637"/>
                </a:lnTo>
                <a:lnTo>
                  <a:pt x="5958839" y="3422840"/>
                </a:lnTo>
                <a:lnTo>
                  <a:pt x="5967720" y="3377792"/>
                </a:lnTo>
                <a:lnTo>
                  <a:pt x="5975862" y="3332499"/>
                </a:lnTo>
                <a:lnTo>
                  <a:pt x="5983258" y="3286967"/>
                </a:lnTo>
                <a:lnTo>
                  <a:pt x="5989902" y="3241202"/>
                </a:lnTo>
                <a:lnTo>
                  <a:pt x="5995787" y="3195210"/>
                </a:lnTo>
                <a:lnTo>
                  <a:pt x="6000907" y="3148997"/>
                </a:lnTo>
                <a:lnTo>
                  <a:pt x="6005257" y="3102569"/>
                </a:lnTo>
                <a:lnTo>
                  <a:pt x="6008830" y="3055931"/>
                </a:lnTo>
                <a:lnTo>
                  <a:pt x="6011620" y="3009090"/>
                </a:lnTo>
                <a:lnTo>
                  <a:pt x="6013620" y="2962052"/>
                </a:lnTo>
                <a:lnTo>
                  <a:pt x="6014825" y="2914821"/>
                </a:lnTo>
                <a:lnTo>
                  <a:pt x="6015228" y="2867405"/>
                </a:lnTo>
                <a:lnTo>
                  <a:pt x="6014825" y="2819990"/>
                </a:lnTo>
                <a:lnTo>
                  <a:pt x="6013620" y="2772759"/>
                </a:lnTo>
                <a:lnTo>
                  <a:pt x="6011620" y="2725721"/>
                </a:lnTo>
                <a:lnTo>
                  <a:pt x="6008830" y="2678880"/>
                </a:lnTo>
                <a:lnTo>
                  <a:pt x="6005257" y="2632242"/>
                </a:lnTo>
                <a:lnTo>
                  <a:pt x="6000907" y="2585814"/>
                </a:lnTo>
                <a:lnTo>
                  <a:pt x="5995787" y="2539601"/>
                </a:lnTo>
                <a:lnTo>
                  <a:pt x="5989902" y="2493609"/>
                </a:lnTo>
                <a:lnTo>
                  <a:pt x="5983258" y="2447844"/>
                </a:lnTo>
                <a:lnTo>
                  <a:pt x="5975862" y="2402312"/>
                </a:lnTo>
                <a:lnTo>
                  <a:pt x="5967720" y="2357019"/>
                </a:lnTo>
                <a:lnTo>
                  <a:pt x="5958839" y="2311971"/>
                </a:lnTo>
                <a:lnTo>
                  <a:pt x="5949223" y="2267174"/>
                </a:lnTo>
                <a:lnTo>
                  <a:pt x="5938881" y="2222633"/>
                </a:lnTo>
                <a:lnTo>
                  <a:pt x="5927817" y="2178355"/>
                </a:lnTo>
                <a:lnTo>
                  <a:pt x="5916038" y="2134345"/>
                </a:lnTo>
                <a:lnTo>
                  <a:pt x="5903550" y="2090609"/>
                </a:lnTo>
                <a:lnTo>
                  <a:pt x="5890359" y="2047154"/>
                </a:lnTo>
                <a:lnTo>
                  <a:pt x="5876472" y="2003984"/>
                </a:lnTo>
                <a:lnTo>
                  <a:pt x="5861895" y="1961107"/>
                </a:lnTo>
                <a:lnTo>
                  <a:pt x="5846633" y="1918528"/>
                </a:lnTo>
                <a:lnTo>
                  <a:pt x="5830694" y="1876252"/>
                </a:lnTo>
                <a:lnTo>
                  <a:pt x="5814083" y="1834286"/>
                </a:lnTo>
                <a:lnTo>
                  <a:pt x="5796806" y="1792636"/>
                </a:lnTo>
                <a:lnTo>
                  <a:pt x="5778871" y="1751308"/>
                </a:lnTo>
                <a:lnTo>
                  <a:pt x="5760282" y="1710307"/>
                </a:lnTo>
                <a:lnTo>
                  <a:pt x="5741046" y="1669639"/>
                </a:lnTo>
                <a:lnTo>
                  <a:pt x="5721169" y="1629310"/>
                </a:lnTo>
                <a:lnTo>
                  <a:pt x="5700658" y="1589327"/>
                </a:lnTo>
                <a:lnTo>
                  <a:pt x="5679518" y="1549695"/>
                </a:lnTo>
                <a:lnTo>
                  <a:pt x="5657756" y="1510419"/>
                </a:lnTo>
                <a:lnTo>
                  <a:pt x="5635379" y="1471507"/>
                </a:lnTo>
                <a:lnTo>
                  <a:pt x="5612391" y="1432963"/>
                </a:lnTo>
                <a:lnTo>
                  <a:pt x="5588800" y="1394794"/>
                </a:lnTo>
                <a:lnTo>
                  <a:pt x="5564612" y="1357006"/>
                </a:lnTo>
                <a:lnTo>
                  <a:pt x="5539832" y="1319604"/>
                </a:lnTo>
                <a:lnTo>
                  <a:pt x="5514467" y="1282594"/>
                </a:lnTo>
                <a:lnTo>
                  <a:pt x="5488524" y="1245983"/>
                </a:lnTo>
                <a:lnTo>
                  <a:pt x="5462007" y="1209776"/>
                </a:lnTo>
                <a:lnTo>
                  <a:pt x="5434925" y="1173979"/>
                </a:lnTo>
                <a:lnTo>
                  <a:pt x="5407282" y="1138599"/>
                </a:lnTo>
                <a:lnTo>
                  <a:pt x="5379085" y="1103640"/>
                </a:lnTo>
                <a:lnTo>
                  <a:pt x="5350340" y="1069109"/>
                </a:lnTo>
                <a:lnTo>
                  <a:pt x="5321054" y="1035011"/>
                </a:lnTo>
                <a:lnTo>
                  <a:pt x="5291232" y="1001354"/>
                </a:lnTo>
                <a:lnTo>
                  <a:pt x="5260881" y="968141"/>
                </a:lnTo>
                <a:lnTo>
                  <a:pt x="5230007" y="935381"/>
                </a:lnTo>
                <a:lnTo>
                  <a:pt x="5198616" y="903077"/>
                </a:lnTo>
                <a:lnTo>
                  <a:pt x="5166714" y="871237"/>
                </a:lnTo>
                <a:lnTo>
                  <a:pt x="5134308" y="839866"/>
                </a:lnTo>
                <a:lnTo>
                  <a:pt x="5101403" y="808971"/>
                </a:lnTo>
                <a:lnTo>
                  <a:pt x="5068007" y="778556"/>
                </a:lnTo>
                <a:lnTo>
                  <a:pt x="5034124" y="748628"/>
                </a:lnTo>
                <a:lnTo>
                  <a:pt x="4999762" y="719192"/>
                </a:lnTo>
                <a:lnTo>
                  <a:pt x="4964926" y="690256"/>
                </a:lnTo>
                <a:lnTo>
                  <a:pt x="4929622" y="661824"/>
                </a:lnTo>
                <a:lnTo>
                  <a:pt x="4893858" y="633903"/>
                </a:lnTo>
                <a:lnTo>
                  <a:pt x="4857639" y="606498"/>
                </a:lnTo>
                <a:lnTo>
                  <a:pt x="4820971" y="579615"/>
                </a:lnTo>
                <a:lnTo>
                  <a:pt x="4783860" y="553260"/>
                </a:lnTo>
                <a:lnTo>
                  <a:pt x="4746313" y="527440"/>
                </a:lnTo>
                <a:lnTo>
                  <a:pt x="4708336" y="502159"/>
                </a:lnTo>
                <a:lnTo>
                  <a:pt x="4669934" y="477425"/>
                </a:lnTo>
                <a:lnTo>
                  <a:pt x="4631115" y="453242"/>
                </a:lnTo>
                <a:lnTo>
                  <a:pt x="4591885" y="429618"/>
                </a:lnTo>
                <a:lnTo>
                  <a:pt x="4552248" y="406556"/>
                </a:lnTo>
                <a:lnTo>
                  <a:pt x="4512213" y="384065"/>
                </a:lnTo>
                <a:lnTo>
                  <a:pt x="4471785" y="362148"/>
                </a:lnTo>
                <a:lnTo>
                  <a:pt x="4430970" y="340813"/>
                </a:lnTo>
                <a:lnTo>
                  <a:pt x="4389774" y="320066"/>
                </a:lnTo>
                <a:lnTo>
                  <a:pt x="4348203" y="299911"/>
                </a:lnTo>
                <a:lnTo>
                  <a:pt x="4306265" y="280356"/>
                </a:lnTo>
                <a:lnTo>
                  <a:pt x="4263964" y="261405"/>
                </a:lnTo>
                <a:lnTo>
                  <a:pt x="4221308" y="243066"/>
                </a:lnTo>
                <a:lnTo>
                  <a:pt x="4178301" y="225343"/>
                </a:lnTo>
                <a:lnTo>
                  <a:pt x="4134952" y="208243"/>
                </a:lnTo>
                <a:lnTo>
                  <a:pt x="4091265" y="191772"/>
                </a:lnTo>
                <a:lnTo>
                  <a:pt x="4047247" y="175935"/>
                </a:lnTo>
                <a:lnTo>
                  <a:pt x="4002904" y="160738"/>
                </a:lnTo>
                <a:lnTo>
                  <a:pt x="3958242" y="146188"/>
                </a:lnTo>
                <a:lnTo>
                  <a:pt x="3913268" y="132290"/>
                </a:lnTo>
                <a:lnTo>
                  <a:pt x="3867987" y="119050"/>
                </a:lnTo>
                <a:lnTo>
                  <a:pt x="3822406" y="106474"/>
                </a:lnTo>
                <a:lnTo>
                  <a:pt x="3776532" y="94568"/>
                </a:lnTo>
                <a:lnTo>
                  <a:pt x="3730369" y="83337"/>
                </a:lnTo>
                <a:lnTo>
                  <a:pt x="3683925" y="72789"/>
                </a:lnTo>
                <a:lnTo>
                  <a:pt x="3637206" y="62928"/>
                </a:lnTo>
                <a:lnTo>
                  <a:pt x="3590218" y="53761"/>
                </a:lnTo>
                <a:lnTo>
                  <a:pt x="3542966" y="45293"/>
                </a:lnTo>
                <a:lnTo>
                  <a:pt x="3495458" y="37531"/>
                </a:lnTo>
                <a:lnTo>
                  <a:pt x="3447699" y="30479"/>
                </a:lnTo>
                <a:lnTo>
                  <a:pt x="3399695" y="24145"/>
                </a:lnTo>
                <a:lnTo>
                  <a:pt x="3351454" y="18534"/>
                </a:lnTo>
                <a:lnTo>
                  <a:pt x="3302980" y="13652"/>
                </a:lnTo>
                <a:lnTo>
                  <a:pt x="3254281" y="9505"/>
                </a:lnTo>
                <a:lnTo>
                  <a:pt x="3205362" y="6099"/>
                </a:lnTo>
                <a:lnTo>
                  <a:pt x="3156230" y="3439"/>
                </a:lnTo>
                <a:lnTo>
                  <a:pt x="3106890" y="1532"/>
                </a:lnTo>
                <a:lnTo>
                  <a:pt x="3057349" y="384"/>
                </a:lnTo>
                <a:lnTo>
                  <a:pt x="300761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73879" y="1869948"/>
            <a:ext cx="3192780" cy="3043555"/>
          </a:xfrm>
          <a:custGeom>
            <a:avLst/>
            <a:gdLst/>
            <a:ahLst/>
            <a:cxnLst/>
            <a:rect l="l" t="t" r="r" b="b"/>
            <a:pathLst>
              <a:path w="3192779" h="3043554">
                <a:moveTo>
                  <a:pt x="1596390" y="0"/>
                </a:moveTo>
                <a:lnTo>
                  <a:pt x="1546668" y="724"/>
                </a:lnTo>
                <a:lnTo>
                  <a:pt x="1497324" y="2882"/>
                </a:lnTo>
                <a:lnTo>
                  <a:pt x="1448381" y="6454"/>
                </a:lnTo>
                <a:lnTo>
                  <a:pt x="1399861" y="11418"/>
                </a:lnTo>
                <a:lnTo>
                  <a:pt x="1351786" y="17753"/>
                </a:lnTo>
                <a:lnTo>
                  <a:pt x="1304178" y="25438"/>
                </a:lnTo>
                <a:lnTo>
                  <a:pt x="1257058" y="34453"/>
                </a:lnTo>
                <a:lnTo>
                  <a:pt x="1210450" y="44775"/>
                </a:lnTo>
                <a:lnTo>
                  <a:pt x="1164374" y="56384"/>
                </a:lnTo>
                <a:lnTo>
                  <a:pt x="1118854" y="69259"/>
                </a:lnTo>
                <a:lnTo>
                  <a:pt x="1073911" y="83379"/>
                </a:lnTo>
                <a:lnTo>
                  <a:pt x="1029567" y="98723"/>
                </a:lnTo>
                <a:lnTo>
                  <a:pt x="985845" y="115270"/>
                </a:lnTo>
                <a:lnTo>
                  <a:pt x="942766" y="132998"/>
                </a:lnTo>
                <a:lnTo>
                  <a:pt x="900353" y="151887"/>
                </a:lnTo>
                <a:lnTo>
                  <a:pt x="858628" y="171915"/>
                </a:lnTo>
                <a:lnTo>
                  <a:pt x="817612" y="193062"/>
                </a:lnTo>
                <a:lnTo>
                  <a:pt x="777328" y="215307"/>
                </a:lnTo>
                <a:lnTo>
                  <a:pt x="737798" y="238628"/>
                </a:lnTo>
                <a:lnTo>
                  <a:pt x="699044" y="263004"/>
                </a:lnTo>
                <a:lnTo>
                  <a:pt x="661088" y="288415"/>
                </a:lnTo>
                <a:lnTo>
                  <a:pt x="623952" y="314839"/>
                </a:lnTo>
                <a:lnTo>
                  <a:pt x="587658" y="342255"/>
                </a:lnTo>
                <a:lnTo>
                  <a:pt x="552229" y="370643"/>
                </a:lnTo>
                <a:lnTo>
                  <a:pt x="517686" y="399980"/>
                </a:lnTo>
                <a:lnTo>
                  <a:pt x="484051" y="430247"/>
                </a:lnTo>
                <a:lnTo>
                  <a:pt x="451347" y="461421"/>
                </a:lnTo>
                <a:lnTo>
                  <a:pt x="419596" y="493483"/>
                </a:lnTo>
                <a:lnTo>
                  <a:pt x="388819" y="526411"/>
                </a:lnTo>
                <a:lnTo>
                  <a:pt x="359040" y="560183"/>
                </a:lnTo>
                <a:lnTo>
                  <a:pt x="330279" y="594779"/>
                </a:lnTo>
                <a:lnTo>
                  <a:pt x="302559" y="630178"/>
                </a:lnTo>
                <a:lnTo>
                  <a:pt x="275901" y="666359"/>
                </a:lnTo>
                <a:lnTo>
                  <a:pt x="250330" y="703300"/>
                </a:lnTo>
                <a:lnTo>
                  <a:pt x="225865" y="740981"/>
                </a:lnTo>
                <a:lnTo>
                  <a:pt x="202529" y="779381"/>
                </a:lnTo>
                <a:lnTo>
                  <a:pt x="180345" y="818478"/>
                </a:lnTo>
                <a:lnTo>
                  <a:pt x="159334" y="858251"/>
                </a:lnTo>
                <a:lnTo>
                  <a:pt x="139519" y="898680"/>
                </a:lnTo>
                <a:lnTo>
                  <a:pt x="120922" y="939743"/>
                </a:lnTo>
                <a:lnTo>
                  <a:pt x="103564" y="981420"/>
                </a:lnTo>
                <a:lnTo>
                  <a:pt x="87467" y="1023689"/>
                </a:lnTo>
                <a:lnTo>
                  <a:pt x="72655" y="1066529"/>
                </a:lnTo>
                <a:lnTo>
                  <a:pt x="59149" y="1109919"/>
                </a:lnTo>
                <a:lnTo>
                  <a:pt x="46970" y="1153838"/>
                </a:lnTo>
                <a:lnTo>
                  <a:pt x="36142" y="1198265"/>
                </a:lnTo>
                <a:lnTo>
                  <a:pt x="26685" y="1243180"/>
                </a:lnTo>
                <a:lnTo>
                  <a:pt x="18623" y="1288560"/>
                </a:lnTo>
                <a:lnTo>
                  <a:pt x="11978" y="1334385"/>
                </a:lnTo>
                <a:lnTo>
                  <a:pt x="6770" y="1380634"/>
                </a:lnTo>
                <a:lnTo>
                  <a:pt x="3023" y="1427286"/>
                </a:lnTo>
                <a:lnTo>
                  <a:pt x="759" y="1474319"/>
                </a:lnTo>
                <a:lnTo>
                  <a:pt x="0" y="1521714"/>
                </a:lnTo>
                <a:lnTo>
                  <a:pt x="759" y="1569108"/>
                </a:lnTo>
                <a:lnTo>
                  <a:pt x="3023" y="1616141"/>
                </a:lnTo>
                <a:lnTo>
                  <a:pt x="6770" y="1662793"/>
                </a:lnTo>
                <a:lnTo>
                  <a:pt x="11978" y="1709042"/>
                </a:lnTo>
                <a:lnTo>
                  <a:pt x="18623" y="1754867"/>
                </a:lnTo>
                <a:lnTo>
                  <a:pt x="26685" y="1800247"/>
                </a:lnTo>
                <a:lnTo>
                  <a:pt x="36142" y="1845162"/>
                </a:lnTo>
                <a:lnTo>
                  <a:pt x="46970" y="1889589"/>
                </a:lnTo>
                <a:lnTo>
                  <a:pt x="59149" y="1933508"/>
                </a:lnTo>
                <a:lnTo>
                  <a:pt x="72655" y="1976898"/>
                </a:lnTo>
                <a:lnTo>
                  <a:pt x="87467" y="2019738"/>
                </a:lnTo>
                <a:lnTo>
                  <a:pt x="103564" y="2062007"/>
                </a:lnTo>
                <a:lnTo>
                  <a:pt x="120922" y="2103684"/>
                </a:lnTo>
                <a:lnTo>
                  <a:pt x="139519" y="2144747"/>
                </a:lnTo>
                <a:lnTo>
                  <a:pt x="159334" y="2185176"/>
                </a:lnTo>
                <a:lnTo>
                  <a:pt x="180345" y="2224949"/>
                </a:lnTo>
                <a:lnTo>
                  <a:pt x="202529" y="2264046"/>
                </a:lnTo>
                <a:lnTo>
                  <a:pt x="225865" y="2302446"/>
                </a:lnTo>
                <a:lnTo>
                  <a:pt x="250330" y="2340127"/>
                </a:lnTo>
                <a:lnTo>
                  <a:pt x="275901" y="2377068"/>
                </a:lnTo>
                <a:lnTo>
                  <a:pt x="302559" y="2413249"/>
                </a:lnTo>
                <a:lnTo>
                  <a:pt x="330279" y="2448648"/>
                </a:lnTo>
                <a:lnTo>
                  <a:pt x="359040" y="2483244"/>
                </a:lnTo>
                <a:lnTo>
                  <a:pt x="388819" y="2517016"/>
                </a:lnTo>
                <a:lnTo>
                  <a:pt x="419596" y="2549944"/>
                </a:lnTo>
                <a:lnTo>
                  <a:pt x="451347" y="2582006"/>
                </a:lnTo>
                <a:lnTo>
                  <a:pt x="484051" y="2613180"/>
                </a:lnTo>
                <a:lnTo>
                  <a:pt x="517686" y="2643447"/>
                </a:lnTo>
                <a:lnTo>
                  <a:pt x="552229" y="2672784"/>
                </a:lnTo>
                <a:lnTo>
                  <a:pt x="587658" y="2701172"/>
                </a:lnTo>
                <a:lnTo>
                  <a:pt x="623952" y="2728588"/>
                </a:lnTo>
                <a:lnTo>
                  <a:pt x="661088" y="2755012"/>
                </a:lnTo>
                <a:lnTo>
                  <a:pt x="699044" y="2780423"/>
                </a:lnTo>
                <a:lnTo>
                  <a:pt x="737798" y="2804799"/>
                </a:lnTo>
                <a:lnTo>
                  <a:pt x="777328" y="2828120"/>
                </a:lnTo>
                <a:lnTo>
                  <a:pt x="817612" y="2850365"/>
                </a:lnTo>
                <a:lnTo>
                  <a:pt x="858628" y="2871512"/>
                </a:lnTo>
                <a:lnTo>
                  <a:pt x="900353" y="2891540"/>
                </a:lnTo>
                <a:lnTo>
                  <a:pt x="942766" y="2910429"/>
                </a:lnTo>
                <a:lnTo>
                  <a:pt x="985845" y="2928157"/>
                </a:lnTo>
                <a:lnTo>
                  <a:pt x="1029567" y="2944704"/>
                </a:lnTo>
                <a:lnTo>
                  <a:pt x="1073911" y="2960048"/>
                </a:lnTo>
                <a:lnTo>
                  <a:pt x="1118854" y="2974168"/>
                </a:lnTo>
                <a:lnTo>
                  <a:pt x="1164374" y="2987043"/>
                </a:lnTo>
                <a:lnTo>
                  <a:pt x="1210450" y="2998652"/>
                </a:lnTo>
                <a:lnTo>
                  <a:pt x="1257058" y="3008974"/>
                </a:lnTo>
                <a:lnTo>
                  <a:pt x="1304178" y="3017989"/>
                </a:lnTo>
                <a:lnTo>
                  <a:pt x="1351786" y="3025674"/>
                </a:lnTo>
                <a:lnTo>
                  <a:pt x="1399861" y="3032009"/>
                </a:lnTo>
                <a:lnTo>
                  <a:pt x="1448381" y="3036973"/>
                </a:lnTo>
                <a:lnTo>
                  <a:pt x="1497324" y="3040545"/>
                </a:lnTo>
                <a:lnTo>
                  <a:pt x="1546668" y="3042703"/>
                </a:lnTo>
                <a:lnTo>
                  <a:pt x="1596390" y="3043428"/>
                </a:lnTo>
                <a:lnTo>
                  <a:pt x="1646111" y="3042703"/>
                </a:lnTo>
                <a:lnTo>
                  <a:pt x="1695455" y="3040545"/>
                </a:lnTo>
                <a:lnTo>
                  <a:pt x="1744398" y="3036973"/>
                </a:lnTo>
                <a:lnTo>
                  <a:pt x="1792918" y="3032009"/>
                </a:lnTo>
                <a:lnTo>
                  <a:pt x="1840993" y="3025674"/>
                </a:lnTo>
                <a:lnTo>
                  <a:pt x="1888601" y="3017989"/>
                </a:lnTo>
                <a:lnTo>
                  <a:pt x="1935721" y="3008974"/>
                </a:lnTo>
                <a:lnTo>
                  <a:pt x="1982329" y="2998652"/>
                </a:lnTo>
                <a:lnTo>
                  <a:pt x="2028405" y="2987043"/>
                </a:lnTo>
                <a:lnTo>
                  <a:pt x="2073925" y="2974168"/>
                </a:lnTo>
                <a:lnTo>
                  <a:pt x="2118868" y="2960048"/>
                </a:lnTo>
                <a:lnTo>
                  <a:pt x="2163212" y="2944704"/>
                </a:lnTo>
                <a:lnTo>
                  <a:pt x="2206934" y="2928157"/>
                </a:lnTo>
                <a:lnTo>
                  <a:pt x="2250013" y="2910429"/>
                </a:lnTo>
                <a:lnTo>
                  <a:pt x="2292426" y="2891540"/>
                </a:lnTo>
                <a:lnTo>
                  <a:pt x="2334151" y="2871512"/>
                </a:lnTo>
                <a:lnTo>
                  <a:pt x="2375167" y="2850365"/>
                </a:lnTo>
                <a:lnTo>
                  <a:pt x="2415451" y="2828120"/>
                </a:lnTo>
                <a:lnTo>
                  <a:pt x="2454981" y="2804799"/>
                </a:lnTo>
                <a:lnTo>
                  <a:pt x="2493735" y="2780423"/>
                </a:lnTo>
                <a:lnTo>
                  <a:pt x="2531691" y="2755012"/>
                </a:lnTo>
                <a:lnTo>
                  <a:pt x="2568827" y="2728588"/>
                </a:lnTo>
                <a:lnTo>
                  <a:pt x="2605121" y="2701172"/>
                </a:lnTo>
                <a:lnTo>
                  <a:pt x="2640550" y="2672784"/>
                </a:lnTo>
                <a:lnTo>
                  <a:pt x="2675093" y="2643447"/>
                </a:lnTo>
                <a:lnTo>
                  <a:pt x="2708728" y="2613180"/>
                </a:lnTo>
                <a:lnTo>
                  <a:pt x="2741432" y="2582006"/>
                </a:lnTo>
                <a:lnTo>
                  <a:pt x="2773183" y="2549944"/>
                </a:lnTo>
                <a:lnTo>
                  <a:pt x="2803960" y="2517016"/>
                </a:lnTo>
                <a:lnTo>
                  <a:pt x="2833739" y="2483244"/>
                </a:lnTo>
                <a:lnTo>
                  <a:pt x="2862500" y="2448648"/>
                </a:lnTo>
                <a:lnTo>
                  <a:pt x="2890220" y="2413249"/>
                </a:lnTo>
                <a:lnTo>
                  <a:pt x="2916878" y="2377068"/>
                </a:lnTo>
                <a:lnTo>
                  <a:pt x="2942449" y="2340127"/>
                </a:lnTo>
                <a:lnTo>
                  <a:pt x="2966914" y="2302446"/>
                </a:lnTo>
                <a:lnTo>
                  <a:pt x="2990250" y="2264046"/>
                </a:lnTo>
                <a:lnTo>
                  <a:pt x="3012434" y="2224949"/>
                </a:lnTo>
                <a:lnTo>
                  <a:pt x="3033445" y="2185176"/>
                </a:lnTo>
                <a:lnTo>
                  <a:pt x="3053260" y="2144747"/>
                </a:lnTo>
                <a:lnTo>
                  <a:pt x="3071857" y="2103684"/>
                </a:lnTo>
                <a:lnTo>
                  <a:pt x="3089215" y="2062007"/>
                </a:lnTo>
                <a:lnTo>
                  <a:pt x="3105312" y="2019738"/>
                </a:lnTo>
                <a:lnTo>
                  <a:pt x="3120124" y="1976898"/>
                </a:lnTo>
                <a:lnTo>
                  <a:pt x="3133630" y="1933508"/>
                </a:lnTo>
                <a:lnTo>
                  <a:pt x="3145809" y="1889589"/>
                </a:lnTo>
                <a:lnTo>
                  <a:pt x="3156637" y="1845162"/>
                </a:lnTo>
                <a:lnTo>
                  <a:pt x="3166094" y="1800247"/>
                </a:lnTo>
                <a:lnTo>
                  <a:pt x="3174156" y="1754867"/>
                </a:lnTo>
                <a:lnTo>
                  <a:pt x="3180801" y="1709042"/>
                </a:lnTo>
                <a:lnTo>
                  <a:pt x="3186009" y="1662793"/>
                </a:lnTo>
                <a:lnTo>
                  <a:pt x="3189756" y="1616141"/>
                </a:lnTo>
                <a:lnTo>
                  <a:pt x="3192020" y="1569108"/>
                </a:lnTo>
                <a:lnTo>
                  <a:pt x="3192779" y="1521714"/>
                </a:lnTo>
                <a:lnTo>
                  <a:pt x="3192020" y="1474319"/>
                </a:lnTo>
                <a:lnTo>
                  <a:pt x="3189756" y="1427286"/>
                </a:lnTo>
                <a:lnTo>
                  <a:pt x="3186009" y="1380634"/>
                </a:lnTo>
                <a:lnTo>
                  <a:pt x="3180801" y="1334385"/>
                </a:lnTo>
                <a:lnTo>
                  <a:pt x="3174156" y="1288560"/>
                </a:lnTo>
                <a:lnTo>
                  <a:pt x="3166094" y="1243180"/>
                </a:lnTo>
                <a:lnTo>
                  <a:pt x="3156637" y="1198265"/>
                </a:lnTo>
                <a:lnTo>
                  <a:pt x="3145809" y="1153838"/>
                </a:lnTo>
                <a:lnTo>
                  <a:pt x="3133630" y="1109919"/>
                </a:lnTo>
                <a:lnTo>
                  <a:pt x="3120124" y="1066529"/>
                </a:lnTo>
                <a:lnTo>
                  <a:pt x="3105312" y="1023689"/>
                </a:lnTo>
                <a:lnTo>
                  <a:pt x="3089215" y="981420"/>
                </a:lnTo>
                <a:lnTo>
                  <a:pt x="3071857" y="939743"/>
                </a:lnTo>
                <a:lnTo>
                  <a:pt x="3053260" y="898680"/>
                </a:lnTo>
                <a:lnTo>
                  <a:pt x="3033445" y="858251"/>
                </a:lnTo>
                <a:lnTo>
                  <a:pt x="3012434" y="818478"/>
                </a:lnTo>
                <a:lnTo>
                  <a:pt x="2990250" y="779381"/>
                </a:lnTo>
                <a:lnTo>
                  <a:pt x="2966914" y="740981"/>
                </a:lnTo>
                <a:lnTo>
                  <a:pt x="2942449" y="703300"/>
                </a:lnTo>
                <a:lnTo>
                  <a:pt x="2916878" y="666359"/>
                </a:lnTo>
                <a:lnTo>
                  <a:pt x="2890220" y="630178"/>
                </a:lnTo>
                <a:lnTo>
                  <a:pt x="2862500" y="594779"/>
                </a:lnTo>
                <a:lnTo>
                  <a:pt x="2833739" y="560183"/>
                </a:lnTo>
                <a:lnTo>
                  <a:pt x="2803960" y="526411"/>
                </a:lnTo>
                <a:lnTo>
                  <a:pt x="2773183" y="493483"/>
                </a:lnTo>
                <a:lnTo>
                  <a:pt x="2741432" y="461421"/>
                </a:lnTo>
                <a:lnTo>
                  <a:pt x="2708728" y="430247"/>
                </a:lnTo>
                <a:lnTo>
                  <a:pt x="2675093" y="399980"/>
                </a:lnTo>
                <a:lnTo>
                  <a:pt x="2640550" y="370643"/>
                </a:lnTo>
                <a:lnTo>
                  <a:pt x="2605121" y="342255"/>
                </a:lnTo>
                <a:lnTo>
                  <a:pt x="2568827" y="314839"/>
                </a:lnTo>
                <a:lnTo>
                  <a:pt x="2531691" y="288415"/>
                </a:lnTo>
                <a:lnTo>
                  <a:pt x="2493735" y="263004"/>
                </a:lnTo>
                <a:lnTo>
                  <a:pt x="2454981" y="238628"/>
                </a:lnTo>
                <a:lnTo>
                  <a:pt x="2415451" y="215307"/>
                </a:lnTo>
                <a:lnTo>
                  <a:pt x="2375167" y="193062"/>
                </a:lnTo>
                <a:lnTo>
                  <a:pt x="2334151" y="171915"/>
                </a:lnTo>
                <a:lnTo>
                  <a:pt x="2292426" y="151887"/>
                </a:lnTo>
                <a:lnTo>
                  <a:pt x="2250013" y="132998"/>
                </a:lnTo>
                <a:lnTo>
                  <a:pt x="2206934" y="115270"/>
                </a:lnTo>
                <a:lnTo>
                  <a:pt x="2163212" y="98723"/>
                </a:lnTo>
                <a:lnTo>
                  <a:pt x="2118868" y="83379"/>
                </a:lnTo>
                <a:lnTo>
                  <a:pt x="2073925" y="69259"/>
                </a:lnTo>
                <a:lnTo>
                  <a:pt x="2028405" y="56384"/>
                </a:lnTo>
                <a:lnTo>
                  <a:pt x="1982329" y="44775"/>
                </a:lnTo>
                <a:lnTo>
                  <a:pt x="1935721" y="34453"/>
                </a:lnTo>
                <a:lnTo>
                  <a:pt x="1888601" y="25438"/>
                </a:lnTo>
                <a:lnTo>
                  <a:pt x="1840993" y="17753"/>
                </a:lnTo>
                <a:lnTo>
                  <a:pt x="1792918" y="11418"/>
                </a:lnTo>
                <a:lnTo>
                  <a:pt x="1744398" y="6454"/>
                </a:lnTo>
                <a:lnTo>
                  <a:pt x="1695455" y="2882"/>
                </a:lnTo>
                <a:lnTo>
                  <a:pt x="1646111" y="724"/>
                </a:lnTo>
                <a:lnTo>
                  <a:pt x="1596390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386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667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F386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7EFAA-F955-40EB-80DD-D3B6CCD83F28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66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 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AC9FE-22A4-4117-A12B-82AF918A6FB6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92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E6150-7F55-45EE-9DC0-D1548575D1DA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93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хний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Прямоугольник 13">
            <a:extLst>
              <a:ext uri="{FF2B5EF4-FFF2-40B4-BE49-F238E27FC236}">
                <a16:creationId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84770"/>
            <a:ext cx="9120216" cy="3304549"/>
          </a:xfrm>
        </p:spPr>
        <p:txBody>
          <a:bodyPr rtlCol="0"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3" name="Дата 3">
            <a:extLst>
              <a:ext uri="{FF2B5EF4-FFF2-40B4-BE49-F238E27FC236}">
                <a16:creationId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F7E211-7B2F-433F-B873-302F158C2DAD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532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8082" y="171069"/>
            <a:ext cx="9755835" cy="1589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386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1189" y="1533397"/>
            <a:ext cx="6811645" cy="294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C7862-6AC3-4BDE-B5DE-3470BA02503C}" type="datetime1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15.12.2022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Добавить нижний колонтитул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601C1-348E-4149-A60A-012B14EBE97F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1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5.png"/><Relationship Id="rId15" Type="http://schemas.openxmlformats.org/officeDocument/2006/relationships/image" Target="../media/image9.png"/><Relationship Id="rId10" Type="http://schemas.openxmlformats.org/officeDocument/2006/relationships/chart" Target="../charts/chart5.xml"/><Relationship Id="rId19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chart" Target="../charts/chart4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soo.ru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"/>
            <a:ext cx="12192000" cy="6667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2344139"/>
            <a:ext cx="6191250" cy="17322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40" dirty="0">
                <a:solidFill>
                  <a:srgbClr val="363785"/>
                </a:solidFill>
              </a:rPr>
              <a:t>АКТУАЛЬНЫЕ </a:t>
            </a:r>
            <a:r>
              <a:rPr sz="4000" spc="45" dirty="0">
                <a:solidFill>
                  <a:srgbClr val="363785"/>
                </a:solidFill>
              </a:rPr>
              <a:t> </a:t>
            </a:r>
            <a:r>
              <a:rPr sz="4000" spc="40" dirty="0">
                <a:solidFill>
                  <a:srgbClr val="363785"/>
                </a:solidFill>
              </a:rPr>
              <a:t>ВОПРОСЫ СИСТЕМЫ </a:t>
            </a:r>
            <a:r>
              <a:rPr sz="4000" spc="-1005" dirty="0">
                <a:solidFill>
                  <a:srgbClr val="363785"/>
                </a:solidFill>
              </a:rPr>
              <a:t> </a:t>
            </a:r>
            <a:r>
              <a:rPr sz="4000" spc="45" dirty="0">
                <a:solidFill>
                  <a:srgbClr val="363785"/>
                </a:solidFill>
              </a:rPr>
              <a:t>ОБРАЗОВАНИЯ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474065" y="5042093"/>
            <a:ext cx="59683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" dirty="0" err="1" smtClean="0">
                <a:latin typeface="Calibri"/>
                <a:cs typeface="Calibri"/>
              </a:rPr>
              <a:t>Н.В.Семенова</a:t>
            </a:r>
            <a:r>
              <a:rPr sz="1800" b="1" spc="-5" dirty="0" smtClean="0">
                <a:latin typeface="Calibri"/>
                <a:cs typeface="Calibri"/>
              </a:rPr>
              <a:t>,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lang="ru-RU" sz="1800" b="1" spc="-20" dirty="0" smtClean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Министр</a:t>
            </a:r>
            <a:r>
              <a:rPr sz="1800" spc="35" dirty="0" smtClean="0">
                <a:latin typeface="Calibri"/>
                <a:cs typeface="Calibri"/>
              </a:rPr>
              <a:t> </a:t>
            </a:r>
            <a:r>
              <a:rPr sz="1800" spc="-5" dirty="0" err="1" smtClean="0">
                <a:latin typeface="Calibri"/>
                <a:cs typeface="Calibri"/>
              </a:rPr>
              <a:t>просвещения</a:t>
            </a:r>
            <a:r>
              <a:rPr lang="ru-RU" sz="1800" spc="-5" dirty="0" smtClean="0">
                <a:latin typeface="Calibri"/>
                <a:cs typeface="Calibri"/>
              </a:rPr>
              <a:t> и воспитания Ульяновской области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0" y="6400800"/>
            <a:ext cx="23761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latin typeface="Times New Roman"/>
                <a:cs typeface="Times New Roman"/>
              </a:rPr>
              <a:t>16</a:t>
            </a:r>
            <a:r>
              <a:rPr sz="1800" b="1" spc="-10" dirty="0" smtClean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декабря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2022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3064" y="252665"/>
            <a:ext cx="2393614" cy="11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 descr="Картинки по запросу роботы инфографика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24304"/>
              </p:ext>
            </p:extLst>
          </p:nvPr>
        </p:nvGraphicFramePr>
        <p:xfrm>
          <a:off x="131396" y="1967965"/>
          <a:ext cx="6808789" cy="15001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75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50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75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Место среди регионов 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2015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2016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2017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2018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2019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2021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2022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effectLst/>
                        </a:rPr>
                        <a:t>Ульяновская область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effectLst/>
                        </a:rPr>
                        <a:t>1,27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effectLst/>
                        </a:rPr>
                        <a:t>1,19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effectLst/>
                        </a:rPr>
                        <a:t>1,04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effectLst/>
                        </a:rPr>
                        <a:t>1,36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effectLst/>
                        </a:rPr>
                        <a:t>0,73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CC"/>
                          </a:solidFill>
                          <a:effectLst/>
                        </a:rPr>
                        <a:t>1,15</a:t>
                      </a:r>
                      <a:endParaRPr lang="ru-RU" sz="1100" b="1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effectLst/>
                        </a:rPr>
                        <a:t>0,67</a:t>
                      </a:r>
                      <a:endParaRPr lang="ru-RU" sz="11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31976" y="1125539"/>
            <a:ext cx="78644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Arial Narrow" pitchFamily="34" charset="0"/>
              </a:rPr>
              <a:t>Всероссийская олимпиада школьников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061" y="411462"/>
            <a:ext cx="6842340" cy="8318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В рейтинге регионов по итогам Всероссийской олимпиады на 2022 год по количеству дипломов на 100 000 человек Ульяновская область на 32 месте</a:t>
            </a: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itchFamily="34" charset="0"/>
              </a:rPr>
              <a:t>По сравнению с 2021 годом область опустилась на 14 позиций.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532"/>
              </p:ext>
            </p:extLst>
          </p:nvPr>
        </p:nvGraphicFramePr>
        <p:xfrm>
          <a:off x="319599" y="4517018"/>
          <a:ext cx="9142252" cy="1987950"/>
        </p:xfrm>
        <a:graphic>
          <a:graphicData uri="http://schemas.openxmlformats.org/drawingml/2006/table">
            <a:tbl>
              <a:tblPr firstRow="1" firstCol="1" bandRow="1"/>
              <a:tblGrid>
                <a:gridCol w="212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88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3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Участники/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победители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6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Школьный этап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123321/36716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59317/15720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55553/32011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81891/27873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86133/28082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91920" algn="r"/>
                        </a:tabLs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Муниципальный этап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8237/1868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9340" algn="r"/>
                        </a:tabLs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10352/4277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14927/3161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12071/3180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13648/3407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91920" algn="r"/>
                        </a:tabLs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Региональный этап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9340" algn="r"/>
                        </a:tabLs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770/185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801/193</a:t>
                      </a:r>
                      <a:endParaRPr lang="ru-RU" sz="140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933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/213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791</a:t>
                      </a:r>
                      <a:r>
                        <a:rPr lang="ru-RU" sz="1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/155</a:t>
                      </a:r>
                      <a:endParaRPr lang="ru-RU" sz="1400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AutoShape 2" descr="https://egevpare.ru/wp-content/uploads/2022/10/652115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egevpare.ru/wp-content/uploads/2022/10/65211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5526"/>
            <a:ext cx="5680421" cy="344233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228600" y="3972440"/>
            <a:ext cx="84725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69975" algn="r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69975" algn="r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69975" algn="r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6997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6997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997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997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997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1069975" algn="r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rgbClr val="0000CC"/>
                </a:solidFill>
                <a:cs typeface="Times New Roman" panose="02020603050405020304" pitchFamily="18" charset="0"/>
              </a:rPr>
              <a:t>Статистические данные участия во Всероссийской олимпиаде школьников</a:t>
            </a:r>
            <a:endParaRPr lang="ru-RU" altLang="ru-RU" sz="1800" i="1" dirty="0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03213"/>
            <a:ext cx="11963400" cy="447131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2800" spc="-13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</a:t>
            </a:r>
            <a:r>
              <a:rPr sz="2800" spc="4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sz="2800" spc="-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sz="2800" spc="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sz="2800" spc="-13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РОДИТЕЛЬСКОЙ</a:t>
            </a:r>
            <a:r>
              <a:rPr sz="2800" spc="8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sz="2800" spc="-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ОБЩЕСТВЕННОСТЬЮ</a:t>
            </a:r>
            <a:endParaRPr sz="2800" spc="-7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70073" y="6422473"/>
            <a:ext cx="1117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9144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0BC82E-2065-0392-9D4C-26E2BE564225}"/>
              </a:ext>
            </a:extLst>
          </p:cNvPr>
          <p:cNvSpPr/>
          <p:nvPr/>
        </p:nvSpPr>
        <p:spPr>
          <a:xfrm>
            <a:off x="0" y="8570"/>
            <a:ext cx="12192000" cy="8252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СОЗДАНИЕ И РАЗВИТИЕ ВОСПИТАТЕЛЬНОЙ СРЕДЫ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773" y="4953000"/>
            <a:ext cx="1202829" cy="779393"/>
          </a:xfrm>
          <a:prstGeom prst="rect">
            <a:avLst/>
          </a:prstGeom>
        </p:spPr>
      </p:pic>
      <p:pic>
        <p:nvPicPr>
          <p:cNvPr id="26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3949" y="3438682"/>
            <a:ext cx="925843" cy="824526"/>
          </a:xfrm>
          <a:prstGeom prst="rect">
            <a:avLst/>
          </a:prstGeom>
        </p:spPr>
      </p:pic>
      <p:sp>
        <p:nvSpPr>
          <p:cNvPr id="28" name="object 5"/>
          <p:cNvSpPr txBox="1">
            <a:spLocks/>
          </p:cNvSpPr>
          <p:nvPr/>
        </p:nvSpPr>
        <p:spPr>
          <a:xfrm>
            <a:off x="1980142" y="3380037"/>
            <a:ext cx="3892078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1F3863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Советники директора школы по воспитанию - 278  в 2022 г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kern="0" dirty="0" smtClean="0">
                <a:solidFill>
                  <a:srgbClr val="0000CC"/>
                </a:solidFill>
                <a:latin typeface="Cambria"/>
                <a:cs typeface="Cambria"/>
              </a:rPr>
              <a:t>(74,5%)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/>
              <a:cs typeface="Cambri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29" name="object 2"/>
          <p:cNvSpPr txBox="1"/>
          <p:nvPr/>
        </p:nvSpPr>
        <p:spPr>
          <a:xfrm>
            <a:off x="7696200" y="1446881"/>
            <a:ext cx="4343399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Оснащение общеобразовательных организаций государственной символикой 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на 1.12.2022 – 333 школы (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89%)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126" y="3322918"/>
            <a:ext cx="895874" cy="89587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1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4347" y="5044060"/>
            <a:ext cx="925843" cy="784146"/>
          </a:xfrm>
          <a:prstGeom prst="rect">
            <a:avLst/>
          </a:prstGeom>
        </p:spPr>
      </p:pic>
      <p:pic>
        <p:nvPicPr>
          <p:cNvPr id="52" name="Picture 2" descr="http://www.roctool.com/uploads/images/icons/noun_122632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25" y="1511191"/>
            <a:ext cx="970697" cy="97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bject 2"/>
          <p:cNvSpPr txBox="1"/>
          <p:nvPr/>
        </p:nvSpPr>
        <p:spPr>
          <a:xfrm>
            <a:off x="1981160" y="4724400"/>
            <a:ext cx="4131594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Программа развития социальной активности учащихся 1-4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кл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.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на начало 2022 г. – более 700 классов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в 276 школах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(74%)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rebuchet MS"/>
              </a:rPr>
              <a:t>В 2023 г. – 100% школ-участников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rebuchet MS"/>
            </a:endParaRPr>
          </a:p>
        </p:txBody>
      </p:sp>
      <p:pic>
        <p:nvPicPr>
          <p:cNvPr id="55" name="object 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26" y="1568753"/>
            <a:ext cx="1124474" cy="913135"/>
          </a:xfrm>
          <a:prstGeom prst="rect">
            <a:avLst/>
          </a:prstGeom>
        </p:spPr>
      </p:pic>
      <p:sp>
        <p:nvSpPr>
          <p:cNvPr id="56" name="object 5"/>
          <p:cNvSpPr txBox="1">
            <a:spLocks/>
          </p:cNvSpPr>
          <p:nvPr/>
        </p:nvSpPr>
        <p:spPr>
          <a:xfrm>
            <a:off x="1966381" y="1658172"/>
            <a:ext cx="387874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1F3863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Актуализированная примерная программа воспитания для школ –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100%</a:t>
            </a:r>
            <a:endParaRPr kumimoji="0" lang="ru-RU" sz="1800" b="0" i="0" u="none" strike="noStrike" kern="0" cap="none" spc="-5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7" name="object 5"/>
          <p:cNvSpPr txBox="1">
            <a:spLocks/>
          </p:cNvSpPr>
          <p:nvPr/>
        </p:nvSpPr>
        <p:spPr>
          <a:xfrm>
            <a:off x="7696200" y="5174188"/>
            <a:ext cx="426720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1F3863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Школьные спортивные клубы -369 ШСК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-5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(99%)</a:t>
            </a:r>
            <a:endParaRPr kumimoji="0" lang="ru-RU" sz="1800" b="0" i="0" u="none" strike="noStrike" kern="0" cap="none" spc="-5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  <p:sp>
        <p:nvSpPr>
          <p:cNvPr id="58" name="object 5"/>
          <p:cNvSpPr txBox="1">
            <a:spLocks/>
          </p:cNvSpPr>
          <p:nvPr/>
        </p:nvSpPr>
        <p:spPr>
          <a:xfrm>
            <a:off x="7696200" y="3518536"/>
            <a:ext cx="43434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1F3863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Школьные театры-275 в 260 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(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69,7%)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образовательных организациях,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/>
                <a:ea typeface="+mj-ea"/>
                <a:cs typeface="Cambria"/>
              </a:rPr>
              <a:t>до 2024 в 100%</a:t>
            </a:r>
            <a:endParaRPr kumimoji="0" lang="ru-RU" sz="1800" b="0" i="0" u="none" strike="noStrike" kern="0" cap="none" spc="-5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mbria"/>
              <a:ea typeface="+mj-e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999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 descr="Декоративный элемент">
            <a:extLst>
              <a:ext uri="{FF2B5EF4-FFF2-40B4-BE49-F238E27FC236}">
                <a16:creationId xmlns:a16="http://schemas.microsoft.com/office/drawing/2014/main" id="{95898461-1DBF-4823-B0CE-25F935F9E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807332" y="1419181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Заголовок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 txBox="1">
            <a:spLocks/>
          </p:cNvSpPr>
          <p:nvPr/>
        </p:nvSpPr>
        <p:spPr>
          <a:xfrm>
            <a:off x="3868784" y="378146"/>
            <a:ext cx="2863124" cy="3539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-60" normalizeH="0" baseline="0" noProof="0" dirty="0" smtClean="0">
                <a:ln/>
                <a:solidFill>
                  <a:srgbClr val="9933FF"/>
                </a:solidFill>
                <a:effectLst>
                  <a:outerShdw blurRad="38100" dist="19050" dir="2700000" algn="tl" rotWithShape="0">
                    <a:srgbClr val="FFFFFF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Задача </a:t>
            </a:r>
            <a:endParaRPr kumimoji="0" lang="ru-RU" sz="2800" b="1" i="1" u="none" strike="noStrike" kern="1200" cap="none" spc="-60" normalizeH="0" baseline="0" noProof="0" dirty="0">
              <a:ln/>
              <a:solidFill>
                <a:srgbClr val="9933FF"/>
              </a:solidFill>
              <a:effectLst>
                <a:outerShdw blurRad="38100" dist="19050" dir="2700000" algn="tl" rotWithShape="0">
                  <a:srgbClr val="FFFFFF">
                    <a:lumMod val="50000"/>
                    <a:alpha val="40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3" name="Заголовок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 txBox="1">
            <a:spLocks/>
          </p:cNvSpPr>
          <p:nvPr/>
        </p:nvSpPr>
        <p:spPr>
          <a:xfrm>
            <a:off x="5254579" y="2691685"/>
            <a:ext cx="2712625" cy="292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-60" normalizeH="0" baseline="0" noProof="0" dirty="0">
              <a:ln/>
              <a:solidFill>
                <a:srgbClr val="002060"/>
              </a:solidFill>
              <a:effectLst>
                <a:outerShdw blurRad="38100" dist="19050" dir="2700000" algn="tl" rotWithShape="0">
                  <a:srgbClr val="FFFFFF">
                    <a:lumMod val="50000"/>
                    <a:alpha val="40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8" name="Заголовок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010" y="-1307474"/>
            <a:ext cx="3217737" cy="3458246"/>
          </a:xfrm>
        </p:spPr>
        <p:txBody>
          <a:bodyPr rtlCol="0">
            <a:noAutofit/>
          </a:bodyPr>
          <a:lstStyle/>
          <a:p>
            <a:pPr algn="ctr"/>
            <a:r>
              <a:rPr lang="ru-RU" sz="1200" b="1" i="1" smtClean="0">
                <a:solidFill>
                  <a:srgbClr val="FFFFFF"/>
                </a:solidFill>
              </a:rPr>
              <a:t>Увеличить число детей в возрасте </a:t>
            </a:r>
            <a:br>
              <a:rPr lang="ru-RU" sz="1200" b="1" i="1" smtClean="0">
                <a:solidFill>
                  <a:srgbClr val="FFFFFF"/>
                </a:solidFill>
              </a:rPr>
            </a:br>
            <a:r>
              <a:rPr lang="ru-RU" sz="1200" b="1" i="1" smtClean="0">
                <a:solidFill>
                  <a:srgbClr val="FFFFFF"/>
                </a:solidFill>
              </a:rPr>
              <a:t>от 3 до 17 лет, систематически занимающихся физической культурой </a:t>
            </a:r>
            <a:br>
              <a:rPr lang="ru-RU" sz="1200" b="1" i="1" smtClean="0">
                <a:solidFill>
                  <a:srgbClr val="FFFFFF"/>
                </a:solidFill>
              </a:rPr>
            </a:br>
            <a:r>
              <a:rPr lang="ru-RU" sz="1200" b="1" i="1" smtClean="0">
                <a:solidFill>
                  <a:srgbClr val="FFFFFF"/>
                </a:solidFill>
              </a:rPr>
              <a:t>и спортом до 90%</a:t>
            </a:r>
            <a:endParaRPr lang="ru-RU" sz="1200" b="1" i="1" dirty="0">
              <a:ln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83" y="1179524"/>
            <a:ext cx="529321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Совершенствование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материально-технического оснащения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35" y="1985554"/>
            <a:ext cx="5293217" cy="2554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Финансовое обеспечение: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Программа «Развитие образования РФ»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Национальный проект «Образование»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150 млн. всего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105 млн. федеральный бюджет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87 новых спортивных залов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перепрофилированных аудиторий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57 оснащенных оборудованием спортивных площадок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119 созданных спортивных клубов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557" y="4674177"/>
            <a:ext cx="5309843" cy="15696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Школьная спортивная лига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школьных спортивных клубов: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2015 год – 56 школьных спортивных клубов – 13,1%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2021 год – 250 школьных спортивных клубов- 65,6%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 год – 369 школьных спортивных клубов – 96 %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Финансовое обеспечение – 5,5 млн.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37771"/>
              </p:ext>
            </p:extLst>
          </p:nvPr>
        </p:nvGraphicFramePr>
        <p:xfrm>
          <a:off x="5562602" y="1132809"/>
          <a:ext cx="6066063" cy="56868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560344">
                  <a:extLst>
                    <a:ext uri="{9D8B030D-6E8A-4147-A177-3AD203B41FA5}">
                      <a16:colId xmlns:a16="http://schemas.microsoft.com/office/drawing/2014/main" val="1622577007"/>
                    </a:ext>
                  </a:extLst>
                </a:gridCol>
                <a:gridCol w="2306335">
                  <a:extLst>
                    <a:ext uri="{9D8B030D-6E8A-4147-A177-3AD203B41FA5}">
                      <a16:colId xmlns:a16="http://schemas.microsoft.com/office/drawing/2014/main" val="1280118747"/>
                    </a:ext>
                  </a:extLst>
                </a:gridCol>
                <a:gridCol w="957443">
                  <a:extLst>
                    <a:ext uri="{9D8B030D-6E8A-4147-A177-3AD203B41FA5}">
                      <a16:colId xmlns:a16="http://schemas.microsoft.com/office/drawing/2014/main" val="4057951507"/>
                    </a:ext>
                  </a:extLst>
                </a:gridCol>
                <a:gridCol w="1200346">
                  <a:extLst>
                    <a:ext uri="{9D8B030D-6E8A-4147-A177-3AD203B41FA5}">
                      <a16:colId xmlns:a16="http://schemas.microsoft.com/office/drawing/2014/main" val="2755893106"/>
                    </a:ext>
                  </a:extLst>
                </a:gridCol>
                <a:gridCol w="1041595">
                  <a:extLst>
                    <a:ext uri="{9D8B030D-6E8A-4147-A177-3AD203B41FA5}">
                      <a16:colId xmlns:a16="http://schemas.microsoft.com/office/drawing/2014/main" val="519666348"/>
                    </a:ext>
                  </a:extLst>
                </a:gridCol>
              </a:tblGrid>
              <a:tr h="3978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Муниципальное образование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Кол-во ОО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ШСК в реестре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896089848"/>
                  </a:ext>
                </a:extLst>
              </a:tr>
              <a:tr h="1890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1.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Базарносызганский 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7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7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993721377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Барышский 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20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20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690443892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Вешкаймский 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966093116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/>
                        </a:rPr>
                        <a:t>4.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Инзенский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18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18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2710949160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5.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Майнский 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13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130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496832397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6.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Мелекесский 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21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21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026114913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7.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Новомалыклинский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134506056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8.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Новоспасский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1371223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Павловский 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904384411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10.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Радищевский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9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9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722854580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Сенгилеевский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11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109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543182691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Ульяновский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11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109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708465767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Цильнинский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16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16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315710009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14.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Г. Ульяновск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79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79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2182299345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15.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Г. Димитровград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13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13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485128892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16.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Г. Новоульяновск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762815973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17.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Карсунский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15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93,3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619575832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18.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Кузоватовский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16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87,</a:t>
                      </a: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702437808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19.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Николаевский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16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15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93,8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476794070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20.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Старокулаткинский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85,7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2778281198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Старомайнский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12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83,3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026845226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Тереньгульский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88,9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3366975136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Чердаклинский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16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13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81,2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882193058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24.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Сурский 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13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7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53,8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1954228611"/>
                  </a:ext>
                </a:extLst>
              </a:tr>
              <a:tr h="37200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25.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Организации регионального подчинения 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18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5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  <a:highlight>
                            <a:srgbClr val="FF0000"/>
                          </a:highlight>
                        </a:rPr>
                        <a:t>27,8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70614000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</a:rPr>
                        <a:t>ИТОГО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</a:rPr>
                        <a:t>384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3"/>
                          </a:solidFill>
                          <a:effectLst/>
                        </a:rPr>
                        <a:t>369</a:t>
                      </a:r>
                      <a:endParaRPr lang="ru-RU" sz="100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3"/>
                          </a:solidFill>
                          <a:effectLst/>
                        </a:rPr>
                        <a:t>96,1</a:t>
                      </a:r>
                      <a:endParaRPr lang="ru-RU" sz="10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7" marR="58107" marT="0" marB="0"/>
                </a:tc>
                <a:extLst>
                  <a:ext uri="{0D108BD9-81ED-4DB2-BD59-A6C34878D82A}">
                    <a16:rowId xmlns:a16="http://schemas.microsoft.com/office/drawing/2014/main" val="2786771731"/>
                  </a:ext>
                </a:extLst>
              </a:tr>
            </a:tbl>
          </a:graphicData>
        </a:graphic>
      </p:graphicFrame>
      <p:sp>
        <p:nvSpPr>
          <p:cNvPr id="17" name="Заголовок 27">
            <a:extLst>
              <a:ext uri="{FF2B5EF4-FFF2-40B4-BE49-F238E27FC236}">
                <a16:creationId xmlns:a16="http://schemas.microsoft.com/office/drawing/2014/main" id="{B8A93A84-6089-431C-96E2-45FCA3C179C7}"/>
              </a:ext>
            </a:extLst>
          </p:cNvPr>
          <p:cNvSpPr txBox="1">
            <a:spLocks/>
          </p:cNvSpPr>
          <p:nvPr/>
        </p:nvSpPr>
        <p:spPr>
          <a:xfrm>
            <a:off x="1321695" y="336153"/>
            <a:ext cx="3019566" cy="517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-60" normalizeH="0" baseline="0" noProof="0" dirty="0" smtClean="0">
                <a:ln/>
                <a:solidFill>
                  <a:srgbClr val="9933FF"/>
                </a:solidFill>
                <a:effectLst>
                  <a:outerShdw blurRad="38100" dist="19050" dir="2700000" algn="tl" rotWithShape="0">
                    <a:srgbClr val="FFFFFF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Школьные спортивные клубы</a:t>
            </a:r>
            <a:endParaRPr kumimoji="0" lang="ru-RU" sz="2000" b="1" i="1" u="none" strike="noStrike" kern="1200" cap="none" spc="-60" normalizeH="0" baseline="0" noProof="0" dirty="0">
              <a:ln/>
              <a:solidFill>
                <a:srgbClr val="9933FF"/>
              </a:solidFill>
              <a:effectLst>
                <a:outerShdw blurRad="38100" dist="19050" dir="2700000" algn="tl" rotWithShape="0">
                  <a:srgbClr val="FFFFFF">
                    <a:lumMod val="50000"/>
                    <a:alpha val="40000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05600" y="-1110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9933FF"/>
                </a:solidFill>
              </a:rPr>
              <a:t>Увеличить число детей в возрасте </a:t>
            </a:r>
            <a:br>
              <a:rPr lang="ru-RU" sz="1600" b="1" i="1" dirty="0">
                <a:solidFill>
                  <a:srgbClr val="9933FF"/>
                </a:solidFill>
              </a:rPr>
            </a:br>
            <a:r>
              <a:rPr lang="ru-RU" sz="1600" b="1" i="1" dirty="0">
                <a:solidFill>
                  <a:srgbClr val="9933FF"/>
                </a:solidFill>
              </a:rPr>
              <a:t>от 3 до 17 лет, систематически занимающихся физической культурой </a:t>
            </a:r>
            <a:br>
              <a:rPr lang="ru-RU" sz="1600" b="1" i="1" dirty="0">
                <a:solidFill>
                  <a:srgbClr val="9933FF"/>
                </a:solidFill>
              </a:rPr>
            </a:br>
            <a:r>
              <a:rPr lang="ru-RU" sz="1600" b="1" i="1" dirty="0">
                <a:solidFill>
                  <a:srgbClr val="9933FF"/>
                </a:solidFill>
              </a:rPr>
              <a:t>и </a:t>
            </a:r>
            <a:r>
              <a:rPr lang="ru-RU" sz="1600" b="1" i="1" dirty="0" smtClean="0">
                <a:solidFill>
                  <a:srgbClr val="9933FF"/>
                </a:solidFill>
              </a:rPr>
              <a:t>спортом, </a:t>
            </a:r>
            <a:r>
              <a:rPr lang="ru-RU" sz="1600" b="1" i="1" dirty="0">
                <a:solidFill>
                  <a:srgbClr val="9933FF"/>
                </a:solidFill>
              </a:rPr>
              <a:t>до 90%</a:t>
            </a:r>
            <a:endParaRPr lang="ru-RU" sz="1600" dirty="0">
              <a:solidFill>
                <a:srgbClr val="9933FF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6076405" y="304795"/>
            <a:ext cx="609600" cy="49708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avatars.mds.yandex.net/i?id=9ea7145bfe7f05fb5c598d114367add1-5873737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8" t="2523" r="2879" b="29977"/>
          <a:stretch/>
        </p:blipFill>
        <p:spPr bwMode="auto">
          <a:xfrm>
            <a:off x="125278" y="45685"/>
            <a:ext cx="126435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094" y="136016"/>
            <a:ext cx="8654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000066"/>
                </a:solidFill>
              </a:rPr>
              <a:t>МОДЕЛИ</a:t>
            </a:r>
            <a:r>
              <a:rPr sz="1800" spc="130" dirty="0">
                <a:solidFill>
                  <a:srgbClr val="000066"/>
                </a:solidFill>
              </a:rPr>
              <a:t> </a:t>
            </a:r>
            <a:r>
              <a:rPr sz="1800" spc="60" dirty="0">
                <a:solidFill>
                  <a:srgbClr val="000066"/>
                </a:solidFill>
              </a:rPr>
              <a:t>ПРИМЕРНОГО</a:t>
            </a:r>
            <a:r>
              <a:rPr sz="1800" spc="150" dirty="0">
                <a:solidFill>
                  <a:srgbClr val="000066"/>
                </a:solidFill>
              </a:rPr>
              <a:t> </a:t>
            </a:r>
            <a:r>
              <a:rPr sz="1800" spc="50" dirty="0">
                <a:solidFill>
                  <a:srgbClr val="000066"/>
                </a:solidFill>
              </a:rPr>
              <a:t>ПЛАНА</a:t>
            </a:r>
            <a:r>
              <a:rPr sz="1800" spc="125" dirty="0">
                <a:solidFill>
                  <a:srgbClr val="000066"/>
                </a:solidFill>
              </a:rPr>
              <a:t> </a:t>
            </a:r>
            <a:r>
              <a:rPr sz="1800" spc="60" dirty="0">
                <a:solidFill>
                  <a:srgbClr val="000066"/>
                </a:solidFill>
              </a:rPr>
              <a:t>ВНЕУРОЧНОЙ</a:t>
            </a:r>
            <a:r>
              <a:rPr sz="1800" spc="145" dirty="0">
                <a:solidFill>
                  <a:srgbClr val="000066"/>
                </a:solidFill>
              </a:rPr>
              <a:t> </a:t>
            </a:r>
            <a:r>
              <a:rPr sz="1800" spc="60" dirty="0">
                <a:solidFill>
                  <a:srgbClr val="000066"/>
                </a:solidFill>
              </a:rPr>
              <a:t>ДЕЯТЕЛЬНОСТИ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171094" y="411861"/>
            <a:ext cx="75901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00066"/>
                </a:solidFill>
                <a:latin typeface="Georgia"/>
                <a:cs typeface="Georgia"/>
              </a:rPr>
              <a:t>С</a:t>
            </a:r>
            <a:r>
              <a:rPr sz="1400" b="1" spc="12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55" dirty="0">
                <a:solidFill>
                  <a:srgbClr val="000066"/>
                </a:solidFill>
                <a:latin typeface="Georgia"/>
                <a:cs typeface="Georgia"/>
              </a:rPr>
              <a:t>УЧЕТОМ</a:t>
            </a:r>
            <a:r>
              <a:rPr sz="1400" b="1" spc="13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65" dirty="0">
                <a:solidFill>
                  <a:srgbClr val="000066"/>
                </a:solidFill>
                <a:latin typeface="Georgia"/>
                <a:cs typeface="Georgia"/>
              </a:rPr>
              <a:t>СОДЕРЖАНИЯ</a:t>
            </a:r>
            <a:r>
              <a:rPr sz="1400" b="1" spc="10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65" dirty="0">
                <a:solidFill>
                  <a:srgbClr val="000066"/>
                </a:solidFill>
                <a:latin typeface="Georgia"/>
                <a:cs typeface="Georgia"/>
              </a:rPr>
              <a:t>ОБНОВЛЕННЫХ</a:t>
            </a:r>
            <a:r>
              <a:rPr sz="1400" b="1" spc="11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55" dirty="0">
                <a:solidFill>
                  <a:srgbClr val="000066"/>
                </a:solidFill>
                <a:latin typeface="Georgia"/>
                <a:cs typeface="Georgia"/>
              </a:rPr>
              <a:t>ФГОС</a:t>
            </a:r>
            <a:r>
              <a:rPr sz="1400" b="1" spc="105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45" dirty="0">
                <a:solidFill>
                  <a:srgbClr val="000066"/>
                </a:solidFill>
                <a:latin typeface="Georgia"/>
                <a:cs typeface="Georgia"/>
              </a:rPr>
              <a:t>(до</a:t>
            </a:r>
            <a:r>
              <a:rPr sz="1400" b="1" spc="14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30" dirty="0">
                <a:solidFill>
                  <a:srgbClr val="000066"/>
                </a:solidFill>
                <a:latin typeface="Georgia"/>
                <a:cs typeface="Georgia"/>
              </a:rPr>
              <a:t>10</a:t>
            </a:r>
            <a:r>
              <a:rPr sz="1400" b="1" spc="13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55" dirty="0">
                <a:solidFill>
                  <a:srgbClr val="000066"/>
                </a:solidFill>
                <a:latin typeface="Georgia"/>
                <a:cs typeface="Georgia"/>
              </a:rPr>
              <a:t>часов</a:t>
            </a:r>
            <a:r>
              <a:rPr sz="1400" b="1" spc="14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dirty="0">
                <a:solidFill>
                  <a:srgbClr val="000066"/>
                </a:solidFill>
                <a:latin typeface="Georgia"/>
                <a:cs typeface="Georgia"/>
              </a:rPr>
              <a:t>в</a:t>
            </a:r>
            <a:r>
              <a:rPr sz="1400" b="1" spc="120" dirty="0">
                <a:solidFill>
                  <a:srgbClr val="000066"/>
                </a:solidFill>
                <a:latin typeface="Georgia"/>
                <a:cs typeface="Georgia"/>
              </a:rPr>
              <a:t> </a:t>
            </a:r>
            <a:r>
              <a:rPr sz="1400" b="1" spc="60" dirty="0">
                <a:solidFill>
                  <a:srgbClr val="000066"/>
                </a:solidFill>
                <a:latin typeface="Georgia"/>
                <a:cs typeface="Georgia"/>
              </a:rPr>
              <a:t>неделю)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015" y="870203"/>
            <a:ext cx="12064365" cy="9525"/>
          </a:xfrm>
          <a:custGeom>
            <a:avLst/>
            <a:gdLst/>
            <a:ahLst/>
            <a:cxnLst/>
            <a:rect l="l" t="t" r="r" b="b"/>
            <a:pathLst>
              <a:path w="12064365" h="9525">
                <a:moveTo>
                  <a:pt x="0" y="9144"/>
                </a:moveTo>
                <a:lnTo>
                  <a:pt x="12063983" y="9144"/>
                </a:lnTo>
                <a:lnTo>
                  <a:pt x="12063983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8B8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917" y="1261672"/>
            <a:ext cx="144145" cy="24637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17" y="3186230"/>
            <a:ext cx="144145" cy="24637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917" y="5122345"/>
            <a:ext cx="144145" cy="24637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C00000"/>
                </a:solidFill>
                <a:latin typeface="Verdana"/>
                <a:cs typeface="Verdana"/>
              </a:rPr>
              <a:t>3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19331" y="187452"/>
            <a:ext cx="583692" cy="4937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497582" y="1774063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71825" y="1312290"/>
            <a:ext cx="218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Занятия «Разговоры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о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важном» </a:t>
            </a:r>
            <a:r>
              <a:rPr sz="900" b="1" spc="-30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(понедельник,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первый урок)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71825" y="1723771"/>
            <a:ext cx="3067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Формирование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функциональной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грамотности </a:t>
            </a:r>
            <a:r>
              <a:rPr sz="900" b="1" spc="-29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(в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т.ч.,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финансовая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грамотность)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1825" y="2135251"/>
            <a:ext cx="20440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Профориентационная</a:t>
            </a:r>
            <a:r>
              <a:rPr sz="900" b="1" spc="-3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работа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(в</a:t>
            </a:r>
            <a:r>
              <a:rPr sz="900" b="1" spc="-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т.ч.,</a:t>
            </a:r>
            <a:r>
              <a:rPr sz="900" b="1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предпринимательство)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1825" y="2546984"/>
            <a:ext cx="3232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Образовательный курс</a:t>
            </a:r>
            <a:r>
              <a:rPr sz="900" b="1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«Россия</a:t>
            </a:r>
            <a:r>
              <a:rPr sz="900" b="1" spc="1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–</a:t>
            </a:r>
            <a:r>
              <a:rPr sz="900" b="1" spc="-5" dirty="0">
                <a:latin typeface="Verdana"/>
                <a:cs typeface="Verdana"/>
              </a:rPr>
              <a:t> моя</a:t>
            </a:r>
            <a:r>
              <a:rPr sz="900" b="1" spc="1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история»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49211" y="984503"/>
            <a:ext cx="41275" cy="5828030"/>
          </a:xfrm>
          <a:custGeom>
            <a:avLst/>
            <a:gdLst/>
            <a:ahLst/>
            <a:cxnLst/>
            <a:rect l="l" t="t" r="r" b="b"/>
            <a:pathLst>
              <a:path w="41275" h="5828030">
                <a:moveTo>
                  <a:pt x="41148" y="0"/>
                </a:moveTo>
                <a:lnTo>
                  <a:pt x="0" y="0"/>
                </a:lnTo>
                <a:lnTo>
                  <a:pt x="0" y="5827776"/>
                </a:lnTo>
                <a:lnTo>
                  <a:pt x="41148" y="5827776"/>
                </a:lnTo>
                <a:lnTo>
                  <a:pt x="41148" y="0"/>
                </a:lnTo>
                <a:close/>
              </a:path>
            </a:pathLst>
          </a:custGeom>
          <a:solidFill>
            <a:srgbClr val="497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60295" y="911097"/>
            <a:ext cx="4508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Часть</a:t>
            </a:r>
            <a:r>
              <a:rPr sz="2000" spc="-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для</a:t>
            </a:r>
            <a:r>
              <a:rPr sz="2000" spc="-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каждого</a:t>
            </a:r>
            <a:r>
              <a:rPr sz="2000" spc="-3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обучающегося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2693" y="1411604"/>
            <a:ext cx="5505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5</a:t>
            </a:r>
            <a:r>
              <a:rPr sz="1050" spc="-7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часов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9439" y="1813305"/>
            <a:ext cx="4387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Развитие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личности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и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самореализация</a:t>
            </a:r>
            <a:r>
              <a:rPr sz="900" b="1" spc="-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обучающихся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(занятия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в</a:t>
            </a:r>
            <a:r>
              <a:rPr sz="900" b="1" spc="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хоре,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школьном</a:t>
            </a:r>
            <a:r>
              <a:rPr sz="900" b="1" spc="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театре,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школьном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спортивном</a:t>
            </a:r>
            <a:r>
              <a:rPr sz="900" b="1" spc="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клубе)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9439" y="2225166"/>
            <a:ext cx="444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>
              <a:lnSpc>
                <a:spcPct val="100000"/>
              </a:lnSpc>
              <a:spcBef>
                <a:spcPts val="100"/>
              </a:spcBef>
              <a:tabLst>
                <a:tab pos="1312545" algn="l"/>
                <a:tab pos="2332355" algn="l"/>
                <a:tab pos="3226435" algn="l"/>
                <a:tab pos="3519170" algn="l"/>
              </a:tabLst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Удо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в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летво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н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е	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ц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л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ь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ных	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н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тере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в	и	по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ебн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тей  обучающихся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981710" algn="l"/>
                <a:tab pos="1503045" algn="l"/>
                <a:tab pos="2344420" algn="l"/>
                <a:tab pos="3041015" algn="l"/>
                <a:tab pos="3763010" algn="l"/>
                <a:tab pos="3984625" algn="l"/>
              </a:tabLst>
            </a:pP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д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ерж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к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	РД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Ш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,	Юна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мии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,	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ект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	«Р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я	-	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стр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ана 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возможностей»)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97582" y="3227070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97582" y="3707129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02991" y="3230117"/>
            <a:ext cx="2183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Занятия «Разговоры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о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важном» </a:t>
            </a:r>
            <a:r>
              <a:rPr sz="900" b="1" spc="-30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(понедельник,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первый урок)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02991" y="3641597"/>
            <a:ext cx="3067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Формирование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функциональной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грамотности </a:t>
            </a:r>
            <a:r>
              <a:rPr sz="900" b="1" spc="-29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(в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т.ч.,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финансовая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грамотность)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2991" y="4601717"/>
            <a:ext cx="3232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Образовательный курс</a:t>
            </a:r>
            <a:r>
              <a:rPr sz="900" b="1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«Россия</a:t>
            </a:r>
            <a:r>
              <a:rPr sz="900" b="1" spc="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–</a:t>
            </a:r>
            <a:r>
              <a:rPr sz="900" b="1" spc="-5" dirty="0">
                <a:latin typeface="Verdana"/>
                <a:cs typeface="Verdana"/>
              </a:rPr>
              <a:t> моя</a:t>
            </a:r>
            <a:r>
              <a:rPr sz="900" b="1" spc="1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история»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80564" y="4966842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80564" y="5447182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02991" y="4966842"/>
            <a:ext cx="3199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Занятия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«Разговоры</a:t>
            </a:r>
            <a:r>
              <a:rPr sz="900" b="1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 важном»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(понедельник, </a:t>
            </a:r>
            <a:r>
              <a:rPr sz="900" b="1" spc="-29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первый урок)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02991" y="5378577"/>
            <a:ext cx="30670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Формирование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функциональной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грамотности </a:t>
            </a:r>
            <a:r>
              <a:rPr sz="900" b="1" spc="-29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(в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т.ч.,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финансовая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грамотность)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02991" y="5790082"/>
            <a:ext cx="20440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Профориентационная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работа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(в</a:t>
            </a:r>
            <a:r>
              <a:rPr sz="900" b="1" spc="-3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т.ч.,</a:t>
            </a:r>
            <a:r>
              <a:rPr sz="900" b="1" spc="-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предпринимательство)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02991" y="6338722"/>
            <a:ext cx="3232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Образовательный</a:t>
            </a:r>
            <a:r>
              <a:rPr sz="900" b="1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курс</a:t>
            </a:r>
            <a:r>
              <a:rPr sz="900" b="1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«Россия</a:t>
            </a:r>
            <a:r>
              <a:rPr sz="900" b="1" spc="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–</a:t>
            </a:r>
            <a:r>
              <a:rPr sz="900" b="1" spc="-5" dirty="0">
                <a:latin typeface="Verdana"/>
                <a:cs typeface="Verdana"/>
              </a:rPr>
              <a:t> моя</a:t>
            </a:r>
            <a:r>
              <a:rPr sz="900" b="1" spc="1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история»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58761" y="2546984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73367" y="1937130"/>
            <a:ext cx="38989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896227" y="3240151"/>
            <a:ext cx="47053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3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850506" y="4344670"/>
            <a:ext cx="47053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89495" y="3791458"/>
            <a:ext cx="47053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3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53173" y="5057902"/>
            <a:ext cx="47053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2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49439" y="876045"/>
            <a:ext cx="4441825" cy="825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3485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Вариативная</a:t>
            </a:r>
            <a:r>
              <a:rPr sz="2000" spc="-6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часть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Дополнительное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изучение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учебных</a:t>
            </a:r>
            <a:r>
              <a:rPr sz="900" b="1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предметов</a:t>
            </a:r>
            <a:endParaRPr sz="9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tabLst>
                <a:tab pos="1134110" algn="l"/>
                <a:tab pos="1964689" algn="l"/>
                <a:tab pos="2893060" algn="l"/>
                <a:tab pos="3679190" algn="l"/>
              </a:tabLst>
            </a:pP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(уг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лубленн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е	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изуч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е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ние	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тд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е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льны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х	учебн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ы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х	пред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м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е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в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, 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историческое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просвещение)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849871" y="6211011"/>
            <a:ext cx="47117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5" dirty="0">
                <a:solidFill>
                  <a:srgbClr val="497692"/>
                </a:solidFill>
                <a:latin typeface="Verdana"/>
                <a:cs typeface="Verdana"/>
              </a:rPr>
              <a:t>3</a:t>
            </a:r>
            <a:r>
              <a:rPr sz="1050" spc="-8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64222" y="5658408"/>
            <a:ext cx="47053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2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часа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74711" y="3100196"/>
            <a:ext cx="44151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8655" algn="l"/>
                <a:tab pos="3117215" algn="l"/>
              </a:tabLst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Психолого-педагогическое	сопровождение	детей</a:t>
            </a:r>
            <a:r>
              <a:rPr sz="900" b="1" spc="65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с  </a:t>
            </a:r>
            <a:r>
              <a:rPr sz="900" b="1" spc="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особыми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74711" y="3237357"/>
            <a:ext cx="4412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83714" algn="l"/>
                <a:tab pos="3286125" algn="l"/>
              </a:tabLst>
            </a:pP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б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аз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ва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тел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ьн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ым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и	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ебн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тям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и	(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в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жд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ение  обучающихся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ОВЗ,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историческое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просвещение)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74711" y="3648836"/>
            <a:ext cx="4387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Развитие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личности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и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самореализация</a:t>
            </a:r>
            <a:r>
              <a:rPr sz="900" b="1" spc="-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обучающихся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(занятия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в</a:t>
            </a:r>
            <a:r>
              <a:rPr sz="900" b="1" spc="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хоре,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школьном</a:t>
            </a:r>
            <a:r>
              <a:rPr sz="900" b="1" spc="2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театре,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школьном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спортивном</a:t>
            </a:r>
            <a:r>
              <a:rPr sz="900" b="1" spc="3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клубе)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74711" y="4334636"/>
            <a:ext cx="44145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7265" algn="l"/>
                <a:tab pos="1493520" algn="l"/>
                <a:tab pos="2330450" algn="l"/>
                <a:tab pos="3022600" algn="l"/>
                <a:tab pos="3740150" algn="l"/>
                <a:tab pos="3957320" algn="l"/>
              </a:tabLst>
            </a:pP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д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ерж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к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	РД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Ш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,	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Ю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на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рми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и,	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к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	«Р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я	-	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стр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ана 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возможностей»)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95413" y="4966842"/>
            <a:ext cx="43942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Дополнительное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изучение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учебных</a:t>
            </a:r>
            <a:r>
              <a:rPr sz="900" b="1" spc="-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предметов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1122045" algn="l"/>
                <a:tab pos="1941830" algn="l"/>
                <a:tab pos="2858135" algn="l"/>
                <a:tab pos="3634104" algn="l"/>
              </a:tabLst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(углубленное	изучение	отдельных	учебных	предметов,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историческое</a:t>
            </a:r>
            <a:r>
              <a:rPr sz="900" b="1" spc="-3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просвещение)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495413" y="5515762"/>
            <a:ext cx="4387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Развитие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личности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и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самореализация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обучающихся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(занятия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в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хоре,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школьном</a:t>
            </a:r>
            <a:r>
              <a:rPr sz="900" b="1" spc="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театре,</a:t>
            </a:r>
            <a:r>
              <a:rPr sz="900" b="1" spc="1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школьном</a:t>
            </a:r>
            <a:r>
              <a:rPr sz="900" b="1" spc="2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спортивном</a:t>
            </a:r>
            <a:r>
              <a:rPr sz="900" b="1" spc="3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клубе)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495413" y="5927242"/>
            <a:ext cx="439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1750" algn="l"/>
                <a:tab pos="2310765" algn="l"/>
                <a:tab pos="3193415" algn="l"/>
                <a:tab pos="3475354" algn="l"/>
              </a:tabLst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Удовлетворение	социальных	интересов	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и	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потребностей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95413" y="6064402"/>
            <a:ext cx="9461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обучающихся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95413" y="6201562"/>
            <a:ext cx="4396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74090" algn="l"/>
                <a:tab pos="1487805" algn="l"/>
                <a:tab pos="2321560" algn="l"/>
                <a:tab pos="3010535" algn="l"/>
                <a:tab pos="3725545" algn="l"/>
                <a:tab pos="3938904" algn="l"/>
              </a:tabLst>
            </a:pP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(п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д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ерж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к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	РД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Ш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,	Юна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мии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,	п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ро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ект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	«Р</a:t>
            </a:r>
            <a:r>
              <a:rPr sz="900" b="1" spc="-10" dirty="0">
                <a:solidFill>
                  <a:srgbClr val="252525"/>
                </a:solidFill>
                <a:latin typeface="Verdana"/>
                <a:cs typeface="Verdana"/>
              </a:rPr>
              <a:t>о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с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я	-	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стр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ана 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возможностей»)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112776" y="1629029"/>
            <a:ext cx="11824970" cy="3223895"/>
            <a:chOff x="112776" y="1629029"/>
            <a:chExt cx="11824970" cy="3223895"/>
          </a:xfrm>
        </p:grpSpPr>
        <p:sp>
          <p:nvSpPr>
            <p:cNvPr id="49" name="object 49"/>
            <p:cNvSpPr/>
            <p:nvPr/>
          </p:nvSpPr>
          <p:spPr>
            <a:xfrm>
              <a:off x="123444" y="2973323"/>
              <a:ext cx="11814175" cy="1879600"/>
            </a:xfrm>
            <a:custGeom>
              <a:avLst/>
              <a:gdLst/>
              <a:ahLst/>
              <a:cxnLst/>
              <a:rect l="l" t="t" r="r" b="b"/>
              <a:pathLst>
                <a:path w="11814175" h="1879600">
                  <a:moveTo>
                    <a:pt x="11814048" y="1836420"/>
                  </a:moveTo>
                  <a:lnTo>
                    <a:pt x="0" y="1836420"/>
                  </a:lnTo>
                  <a:lnTo>
                    <a:pt x="0" y="1879092"/>
                  </a:lnTo>
                  <a:lnTo>
                    <a:pt x="11814048" y="1879092"/>
                  </a:lnTo>
                  <a:lnTo>
                    <a:pt x="11814048" y="1836420"/>
                  </a:lnTo>
                  <a:close/>
                </a:path>
                <a:path w="11814175" h="1879600">
                  <a:moveTo>
                    <a:pt x="11814048" y="0"/>
                  </a:moveTo>
                  <a:lnTo>
                    <a:pt x="1524" y="0"/>
                  </a:lnTo>
                  <a:lnTo>
                    <a:pt x="1524" y="41148"/>
                  </a:lnTo>
                  <a:lnTo>
                    <a:pt x="11814048" y="41148"/>
                  </a:lnTo>
                  <a:lnTo>
                    <a:pt x="11814048" y="0"/>
                  </a:lnTo>
                  <a:close/>
                </a:path>
              </a:pathLst>
            </a:custGeom>
            <a:solidFill>
              <a:srgbClr val="497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1828" y="1632204"/>
              <a:ext cx="4914265" cy="2903220"/>
            </a:xfrm>
            <a:custGeom>
              <a:avLst/>
              <a:gdLst/>
              <a:ahLst/>
              <a:cxnLst/>
              <a:rect l="l" t="t" r="r" b="b"/>
              <a:pathLst>
                <a:path w="4914265" h="2903220">
                  <a:moveTo>
                    <a:pt x="21336" y="0"/>
                  </a:moveTo>
                  <a:lnTo>
                    <a:pt x="4913883" y="0"/>
                  </a:lnTo>
                </a:path>
                <a:path w="4914265" h="2903220">
                  <a:moveTo>
                    <a:pt x="21336" y="483108"/>
                  </a:moveTo>
                  <a:lnTo>
                    <a:pt x="4893183" y="483108"/>
                  </a:lnTo>
                </a:path>
                <a:path w="4914265" h="2903220">
                  <a:moveTo>
                    <a:pt x="21336" y="897636"/>
                  </a:moveTo>
                  <a:lnTo>
                    <a:pt x="4913883" y="897636"/>
                  </a:lnTo>
                </a:path>
                <a:path w="4914265" h="2903220">
                  <a:moveTo>
                    <a:pt x="0" y="1935480"/>
                  </a:moveTo>
                  <a:lnTo>
                    <a:pt x="4873117" y="1935480"/>
                  </a:lnTo>
                </a:path>
                <a:path w="4914265" h="2903220">
                  <a:moveTo>
                    <a:pt x="0" y="2418588"/>
                  </a:moveTo>
                  <a:lnTo>
                    <a:pt x="4852416" y="2418588"/>
                  </a:lnTo>
                </a:path>
                <a:path w="4914265" h="2903220">
                  <a:moveTo>
                    <a:pt x="0" y="2903220"/>
                  </a:moveTo>
                  <a:lnTo>
                    <a:pt x="4905502" y="2903220"/>
                  </a:lnTo>
                </a:path>
              </a:pathLst>
            </a:custGeom>
            <a:ln w="6096">
              <a:solidFill>
                <a:srgbClr val="A4A4A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2776" y="3083052"/>
              <a:ext cx="1559560" cy="1678305"/>
            </a:xfrm>
            <a:custGeom>
              <a:avLst/>
              <a:gdLst/>
              <a:ahLst/>
              <a:cxnLst/>
              <a:rect l="l" t="t" r="r" b="b"/>
              <a:pathLst>
                <a:path w="1559560" h="1678304">
                  <a:moveTo>
                    <a:pt x="1559052" y="0"/>
                  </a:moveTo>
                  <a:lnTo>
                    <a:pt x="0" y="0"/>
                  </a:lnTo>
                  <a:lnTo>
                    <a:pt x="0" y="1677924"/>
                  </a:lnTo>
                  <a:lnTo>
                    <a:pt x="1559052" y="1677924"/>
                  </a:lnTo>
                  <a:lnTo>
                    <a:pt x="1559052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27507" y="3560826"/>
            <a:ext cx="1432560" cy="7023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40"/>
              </a:spcBef>
            </a:pP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Преобладание 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 п</a:t>
            </a:r>
            <a:r>
              <a:rPr sz="1200" b="1" spc="-10" dirty="0">
                <a:solidFill>
                  <a:srgbClr val="FF0000"/>
                </a:solidFill>
                <a:latin typeface="Verdana"/>
                <a:cs typeface="Verdana"/>
              </a:rPr>
              <a:t>е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да</a:t>
            </a:r>
            <a:r>
              <a:rPr sz="1200" b="1" spc="-10" dirty="0">
                <a:solidFill>
                  <a:srgbClr val="FF0000"/>
                </a:solidFill>
                <a:latin typeface="Verdana"/>
                <a:cs typeface="Verdana"/>
              </a:rPr>
              <a:t>г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оги</a:t>
            </a:r>
            <a:r>
              <a:rPr sz="1200" b="1" spc="-10" dirty="0">
                <a:solidFill>
                  <a:srgbClr val="FF0000"/>
                </a:solidFill>
                <a:latin typeface="Verdana"/>
                <a:cs typeface="Verdana"/>
              </a:rPr>
              <a:t>че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ской  поддержки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ts val="1295"/>
              </a:lnSpc>
            </a:pP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обучающихся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24968" y="1251203"/>
            <a:ext cx="1546860" cy="1676400"/>
          </a:xfrm>
          <a:custGeom>
            <a:avLst/>
            <a:gdLst/>
            <a:ahLst/>
            <a:cxnLst/>
            <a:rect l="l" t="t" r="r" b="b"/>
            <a:pathLst>
              <a:path w="1546860" h="1676400">
                <a:moveTo>
                  <a:pt x="1546859" y="0"/>
                </a:moveTo>
                <a:lnTo>
                  <a:pt x="0" y="0"/>
                </a:lnTo>
                <a:lnTo>
                  <a:pt x="0" y="1676400"/>
                </a:lnTo>
                <a:lnTo>
                  <a:pt x="1546859" y="1676400"/>
                </a:lnTo>
                <a:lnTo>
                  <a:pt x="154685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40309" y="1745945"/>
            <a:ext cx="1462405" cy="64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Преобладание</a:t>
            </a:r>
            <a:endParaRPr sz="1200" dirty="0">
              <a:latin typeface="Verdana"/>
              <a:cs typeface="Verdana"/>
            </a:endParaRPr>
          </a:p>
          <a:p>
            <a:pPr marL="12700">
              <a:lnSpc>
                <a:spcPts val="1155"/>
              </a:lnSpc>
            </a:pP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учебно-</a:t>
            </a:r>
            <a:endParaRPr sz="1200" dirty="0">
              <a:latin typeface="Verdana"/>
              <a:cs typeface="Verdana"/>
            </a:endParaRPr>
          </a:p>
          <a:p>
            <a:pPr marL="12700" marR="5080">
              <a:lnSpc>
                <a:spcPct val="80000"/>
              </a:lnSpc>
              <a:spcBef>
                <a:spcPts val="145"/>
              </a:spcBef>
            </a:pP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по</a:t>
            </a:r>
            <a:r>
              <a:rPr sz="1200" b="1" spc="5" dirty="0">
                <a:solidFill>
                  <a:srgbClr val="FF0000"/>
                </a:solidFill>
                <a:latin typeface="Verdana"/>
                <a:cs typeface="Verdana"/>
              </a:rPr>
              <a:t>з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на</a:t>
            </a:r>
            <a:r>
              <a:rPr sz="1200" b="1" spc="5" dirty="0">
                <a:solidFill>
                  <a:srgbClr val="FF0000"/>
                </a:solidFill>
                <a:latin typeface="Verdana"/>
                <a:cs typeface="Verdana"/>
              </a:rPr>
              <a:t>в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а</a:t>
            </a:r>
            <a:r>
              <a:rPr sz="1200" b="1" spc="5" dirty="0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ельн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ой  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деятельности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12776" y="4949952"/>
            <a:ext cx="1559560" cy="1678305"/>
          </a:xfrm>
          <a:custGeom>
            <a:avLst/>
            <a:gdLst/>
            <a:ahLst/>
            <a:cxnLst/>
            <a:rect l="l" t="t" r="r" b="b"/>
            <a:pathLst>
              <a:path w="1559560" h="1678304">
                <a:moveTo>
                  <a:pt x="1559052" y="0"/>
                </a:moveTo>
                <a:lnTo>
                  <a:pt x="0" y="0"/>
                </a:lnTo>
                <a:lnTo>
                  <a:pt x="0" y="1677924"/>
                </a:lnTo>
                <a:lnTo>
                  <a:pt x="1559052" y="1677924"/>
                </a:lnTo>
                <a:lnTo>
                  <a:pt x="1559052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27507" y="5427979"/>
            <a:ext cx="1310640" cy="7029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40"/>
              </a:spcBef>
            </a:pP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П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р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е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обладание  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деятельности 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ученических </a:t>
            </a:r>
            <a:r>
              <a:rPr sz="12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Verdana"/>
                <a:cs typeface="Verdana"/>
              </a:rPr>
              <a:t>сообществ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88976" y="1319783"/>
            <a:ext cx="154305" cy="198120"/>
          </a:xfrm>
          <a:custGeom>
            <a:avLst/>
            <a:gdLst/>
            <a:ahLst/>
            <a:cxnLst/>
            <a:rect l="l" t="t" r="r" b="b"/>
            <a:pathLst>
              <a:path w="154304" h="198119">
                <a:moveTo>
                  <a:pt x="0" y="198120"/>
                </a:moveTo>
                <a:lnTo>
                  <a:pt x="153924" y="198120"/>
                </a:lnTo>
                <a:lnTo>
                  <a:pt x="153924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ln w="914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04317" y="1293114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50876" y="3153155"/>
            <a:ext cx="154305" cy="198120"/>
          </a:xfrm>
          <a:custGeom>
            <a:avLst/>
            <a:gdLst/>
            <a:ahLst/>
            <a:cxnLst/>
            <a:rect l="l" t="t" r="r" b="b"/>
            <a:pathLst>
              <a:path w="154304" h="198120">
                <a:moveTo>
                  <a:pt x="0" y="198120"/>
                </a:moveTo>
                <a:lnTo>
                  <a:pt x="153924" y="198120"/>
                </a:lnTo>
                <a:lnTo>
                  <a:pt x="153924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ln w="914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165607" y="3126740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50876" y="5018532"/>
            <a:ext cx="154305" cy="200025"/>
          </a:xfrm>
          <a:custGeom>
            <a:avLst/>
            <a:gdLst/>
            <a:ahLst/>
            <a:cxnLst/>
            <a:rect l="l" t="t" r="r" b="b"/>
            <a:pathLst>
              <a:path w="154304" h="200025">
                <a:moveTo>
                  <a:pt x="0" y="199644"/>
                </a:moveTo>
                <a:lnTo>
                  <a:pt x="153924" y="199644"/>
                </a:lnTo>
                <a:lnTo>
                  <a:pt x="153924" y="0"/>
                </a:lnTo>
                <a:lnTo>
                  <a:pt x="0" y="0"/>
                </a:lnTo>
                <a:lnTo>
                  <a:pt x="0" y="199644"/>
                </a:lnTo>
                <a:close/>
              </a:path>
            </a:pathLst>
          </a:custGeom>
          <a:ln w="9144">
            <a:solidFill>
              <a:srgbClr val="9E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65607" y="4993640"/>
            <a:ext cx="122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89302" y="1294003"/>
            <a:ext cx="10985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0725" algn="l"/>
              </a:tabLst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1-11</a:t>
            </a:r>
            <a:r>
              <a:rPr sz="1050" spc="-3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	1</a:t>
            </a:r>
            <a:r>
              <a:rPr sz="1050" spc="-7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789302" y="1774063"/>
            <a:ext cx="5969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1-11</a:t>
            </a:r>
            <a:r>
              <a:rPr sz="1050" spc="-3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89302" y="2254377"/>
            <a:ext cx="109855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0725" algn="l"/>
              </a:tabLst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5-11</a:t>
            </a:r>
            <a:r>
              <a:rPr sz="1050" spc="-3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	1</a:t>
            </a:r>
            <a:r>
              <a:rPr sz="1050" spc="-1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10-11</a:t>
            </a:r>
            <a:r>
              <a:rPr sz="1050" spc="-3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r>
              <a:rPr sz="1050" spc="-1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3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789302" y="3227654"/>
            <a:ext cx="59753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1-</a:t>
            </a:r>
            <a:r>
              <a:rPr sz="1050" spc="5" dirty="0">
                <a:solidFill>
                  <a:srgbClr val="497692"/>
                </a:solidFill>
                <a:latin typeface="Verdana"/>
                <a:cs typeface="Verdana"/>
              </a:rPr>
              <a:t>11</a:t>
            </a:r>
            <a:r>
              <a:rPr sz="1050" spc="-4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789302" y="3708272"/>
            <a:ext cx="5969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1-11</a:t>
            </a:r>
            <a:r>
              <a:rPr sz="1050" spc="-3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endParaRPr sz="1050">
              <a:latin typeface="Verdana"/>
              <a:cs typeface="Verdana"/>
            </a:endParaRPr>
          </a:p>
        </p:txBody>
      </p:sp>
      <p:graphicFrame>
        <p:nvGraphicFramePr>
          <p:cNvPr id="68" name="object 68"/>
          <p:cNvGraphicFramePr>
            <a:graphicFrameLocks noGrp="1"/>
          </p:cNvGraphicFramePr>
          <p:nvPr/>
        </p:nvGraphicFramePr>
        <p:xfrm>
          <a:off x="1770252" y="4050791"/>
          <a:ext cx="10137138" cy="312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4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994"/>
                        </a:lnSpc>
                        <a:spcBef>
                          <a:spcPts val="114"/>
                        </a:spcBef>
                      </a:pPr>
                      <a:r>
                        <a:rPr sz="900" b="1" spc="-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Профориентационная</a:t>
                      </a:r>
                      <a:r>
                        <a:rPr sz="900" b="1" spc="-30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работа</a:t>
                      </a:r>
                      <a:endParaRPr sz="900" dirty="0">
                        <a:latin typeface="Verdana"/>
                        <a:cs typeface="Verdana"/>
                      </a:endParaRPr>
                    </a:p>
                  </a:txBody>
                  <a:tcPr marL="0" marR="0" marT="14604" marB="0"/>
                </a:tc>
                <a:tc>
                  <a:txBody>
                    <a:bodyPr/>
                    <a:lstStyle/>
                    <a:p>
                      <a:pPr marL="817244">
                        <a:lnSpc>
                          <a:spcPts val="940"/>
                        </a:lnSpc>
                        <a:spcBef>
                          <a:spcPts val="175"/>
                        </a:spcBef>
                      </a:pPr>
                      <a:r>
                        <a:rPr sz="900" b="1" spc="-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Удовлетворение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940"/>
                        </a:lnSpc>
                        <a:spcBef>
                          <a:spcPts val="175"/>
                        </a:spcBef>
                        <a:tabLst>
                          <a:tab pos="1115695" algn="l"/>
                        </a:tabLst>
                      </a:pPr>
                      <a:r>
                        <a:rPr sz="900" b="1" spc="-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социальных	интересов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175"/>
                        </a:spcBef>
                      </a:pPr>
                      <a:r>
                        <a:rPr sz="900" b="1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225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940"/>
                        </a:lnSpc>
                        <a:spcBef>
                          <a:spcPts val="175"/>
                        </a:spcBef>
                      </a:pPr>
                      <a:r>
                        <a:rPr sz="900" b="1" spc="-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потребностей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222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213">
                <a:tc>
                  <a:txBody>
                    <a:bodyPr/>
                    <a:lstStyle/>
                    <a:p>
                      <a:pPr marL="31750">
                        <a:lnSpc>
                          <a:spcPts val="1145"/>
                        </a:lnSpc>
                        <a:tabLst>
                          <a:tab pos="739775" algn="l"/>
                        </a:tabLst>
                      </a:pPr>
                      <a:r>
                        <a:rPr sz="1050" dirty="0">
                          <a:solidFill>
                            <a:srgbClr val="497692"/>
                          </a:solidFill>
                          <a:latin typeface="Verdana"/>
                          <a:cs typeface="Verdana"/>
                        </a:rPr>
                        <a:t>5-11</a:t>
                      </a:r>
                      <a:r>
                        <a:rPr sz="1050" spc="-30" dirty="0">
                          <a:solidFill>
                            <a:srgbClr val="49769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50" dirty="0">
                          <a:solidFill>
                            <a:srgbClr val="497692"/>
                          </a:solidFill>
                          <a:latin typeface="Verdana"/>
                          <a:cs typeface="Verdana"/>
                        </a:rPr>
                        <a:t>кл.	</a:t>
                      </a:r>
                      <a:r>
                        <a:rPr sz="1050" spc="5" dirty="0">
                          <a:solidFill>
                            <a:srgbClr val="497692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050" spc="-55" dirty="0">
                          <a:solidFill>
                            <a:srgbClr val="497692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050" dirty="0">
                          <a:solidFill>
                            <a:srgbClr val="497692"/>
                          </a:solidFill>
                          <a:latin typeface="Verdana"/>
                          <a:cs typeface="Verdana"/>
                        </a:rPr>
                        <a:t>час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1065"/>
                        </a:lnSpc>
                      </a:pPr>
                      <a:r>
                        <a:rPr sz="900" b="1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(в</a:t>
                      </a:r>
                      <a:r>
                        <a:rPr sz="900" b="1" spc="-2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т.ч.,</a:t>
                      </a:r>
                      <a:r>
                        <a:rPr sz="900" b="1" spc="-1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предпринимательство)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7244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900" b="1" spc="-5" dirty="0">
                          <a:solidFill>
                            <a:srgbClr val="252525"/>
                          </a:solidFill>
                          <a:latin typeface="Verdana"/>
                          <a:cs typeface="Verdana"/>
                        </a:rPr>
                        <a:t>обучающихся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" name="object 69"/>
          <p:cNvSpPr txBox="1"/>
          <p:nvPr/>
        </p:nvSpPr>
        <p:spPr>
          <a:xfrm>
            <a:off x="1789302" y="4508372"/>
            <a:ext cx="10985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10-11</a:t>
            </a:r>
            <a:r>
              <a:rPr sz="1050" spc="-3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r>
              <a:rPr sz="1050" spc="-1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2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89302" y="4966842"/>
            <a:ext cx="5969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1-11</a:t>
            </a:r>
            <a:r>
              <a:rPr sz="1050" spc="-3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789302" y="5447182"/>
            <a:ext cx="59690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1-11</a:t>
            </a:r>
            <a:r>
              <a:rPr sz="1050" spc="-3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789302" y="5927242"/>
            <a:ext cx="1081405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5-11</a:t>
            </a:r>
            <a:r>
              <a:rPr sz="1050" spc="-5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r>
              <a:rPr sz="1050" spc="53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2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10-11</a:t>
            </a:r>
            <a:r>
              <a:rPr sz="1050" spc="-1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кл.</a:t>
            </a:r>
            <a:r>
              <a:rPr sz="1050" spc="-125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dirty="0">
                <a:solidFill>
                  <a:srgbClr val="497692"/>
                </a:solidFill>
                <a:latin typeface="Verdana"/>
                <a:cs typeface="Verdana"/>
              </a:rPr>
              <a:t>1</a:t>
            </a:r>
            <a:r>
              <a:rPr sz="1050" spc="-10" dirty="0">
                <a:solidFill>
                  <a:srgbClr val="497692"/>
                </a:solidFill>
                <a:latin typeface="Verdana"/>
                <a:cs typeface="Verdana"/>
              </a:rPr>
              <a:t> </a:t>
            </a:r>
            <a:r>
              <a:rPr sz="1050" spc="-5" dirty="0">
                <a:solidFill>
                  <a:srgbClr val="497692"/>
                </a:solidFill>
                <a:latin typeface="Verdana"/>
                <a:cs typeface="Verdana"/>
              </a:rPr>
              <a:t>час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671827" y="1281683"/>
            <a:ext cx="4893310" cy="5396230"/>
            <a:chOff x="1671827" y="1281683"/>
            <a:chExt cx="4893310" cy="5396230"/>
          </a:xfrm>
        </p:grpSpPr>
        <p:sp>
          <p:nvSpPr>
            <p:cNvPr id="74" name="object 74"/>
            <p:cNvSpPr/>
            <p:nvPr/>
          </p:nvSpPr>
          <p:spPr>
            <a:xfrm>
              <a:off x="1671827" y="5295899"/>
              <a:ext cx="4893310" cy="897890"/>
            </a:xfrm>
            <a:custGeom>
              <a:avLst/>
              <a:gdLst/>
              <a:ahLst/>
              <a:cxnLst/>
              <a:rect l="l" t="t" r="r" b="b"/>
              <a:pathLst>
                <a:path w="4893309" h="897889">
                  <a:moveTo>
                    <a:pt x="0" y="0"/>
                  </a:moveTo>
                  <a:lnTo>
                    <a:pt x="4892548" y="0"/>
                  </a:lnTo>
                </a:path>
                <a:path w="4893309" h="897889">
                  <a:moveTo>
                    <a:pt x="21336" y="483108"/>
                  </a:moveTo>
                  <a:lnTo>
                    <a:pt x="4893183" y="483108"/>
                  </a:lnTo>
                </a:path>
                <a:path w="4893309" h="897889">
                  <a:moveTo>
                    <a:pt x="0" y="897636"/>
                  </a:moveTo>
                  <a:lnTo>
                    <a:pt x="4892548" y="897636"/>
                  </a:lnTo>
                </a:path>
              </a:pathLst>
            </a:custGeom>
            <a:ln w="6096">
              <a:solidFill>
                <a:srgbClr val="A4A4A4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85516" y="1281683"/>
              <a:ext cx="0" cy="5396230"/>
            </a:xfrm>
            <a:custGeom>
              <a:avLst/>
              <a:gdLst/>
              <a:ahLst/>
              <a:cxnLst/>
              <a:rect l="l" t="t" r="r" b="b"/>
              <a:pathLst>
                <a:path h="5396230">
                  <a:moveTo>
                    <a:pt x="0" y="0"/>
                  </a:moveTo>
                  <a:lnTo>
                    <a:pt x="0" y="5395861"/>
                  </a:lnTo>
                </a:path>
              </a:pathLst>
            </a:custGeom>
            <a:ln w="9144">
              <a:solidFill>
                <a:srgbClr val="8B8B8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1864720" y="6594754"/>
            <a:ext cx="15684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Verdana"/>
                <a:cs typeface="Verdana"/>
              </a:rPr>
              <a:t>13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094344" y="494157"/>
            <a:ext cx="3305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192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Методические рекомендации Минпросвещения </a:t>
            </a:r>
            <a:r>
              <a:rPr sz="900" b="1" spc="-295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России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(письмо от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5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 июля</a:t>
            </a:r>
            <a:r>
              <a:rPr sz="900" b="1" spc="10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2022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г.</a:t>
            </a:r>
            <a:r>
              <a:rPr sz="900" b="1" dirty="0">
                <a:solidFill>
                  <a:srgbClr val="252525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252525"/>
                </a:solidFill>
                <a:latin typeface="Verdana"/>
                <a:cs typeface="Verdana"/>
              </a:rPr>
              <a:t>№ТВ-1290/03)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628" y="2522813"/>
            <a:ext cx="2637790" cy="152590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1480"/>
              </a:spcBef>
            </a:pPr>
            <a:r>
              <a:rPr sz="2000" b="1" spc="-180" dirty="0">
                <a:solidFill>
                  <a:srgbClr val="006FC0"/>
                </a:solidFill>
                <a:latin typeface="Arial"/>
                <a:cs typeface="Arial"/>
              </a:rPr>
              <a:t>РЕБЕНОК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30"/>
              </a:spcBef>
            </a:pPr>
            <a:r>
              <a:rPr sz="1200" spc="-135" dirty="0">
                <a:solidFill>
                  <a:srgbClr val="010C21"/>
                </a:solidFill>
                <a:latin typeface="Microsoft Sans Serif"/>
                <a:cs typeface="Microsoft Sans Serif"/>
              </a:rPr>
              <a:t>Создание</a:t>
            </a:r>
            <a:r>
              <a:rPr sz="1200" spc="-50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равных</a:t>
            </a:r>
            <a:r>
              <a:rPr sz="1200" b="1" spc="-7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условий</a:t>
            </a:r>
            <a:r>
              <a:rPr sz="1200" b="1" spc="-6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для</a:t>
            </a:r>
            <a:r>
              <a:rPr sz="1200" b="1" spc="-55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получения</a:t>
            </a:r>
            <a:endParaRPr sz="1200">
              <a:latin typeface="Arial"/>
              <a:cs typeface="Arial"/>
            </a:endParaRPr>
          </a:p>
          <a:p>
            <a:pPr marL="277495" marR="269875" algn="ctr">
              <a:lnSpc>
                <a:spcPct val="100000"/>
              </a:lnSpc>
            </a:pPr>
            <a:r>
              <a:rPr sz="1200" b="1" spc="-114" dirty="0">
                <a:solidFill>
                  <a:srgbClr val="010C21"/>
                </a:solidFill>
                <a:latin typeface="Arial"/>
                <a:cs typeface="Arial"/>
              </a:rPr>
              <a:t>к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200" b="1" spc="-155" dirty="0">
                <a:solidFill>
                  <a:srgbClr val="010C21"/>
                </a:solidFill>
                <a:latin typeface="Arial"/>
                <a:cs typeface="Arial"/>
              </a:rPr>
              <a:t>жды</a:t>
            </a:r>
            <a:r>
              <a:rPr sz="1200" b="1" spc="-160" dirty="0">
                <a:solidFill>
                  <a:srgbClr val="010C21"/>
                </a:solidFill>
                <a:latin typeface="Arial"/>
                <a:cs typeface="Arial"/>
              </a:rPr>
              <a:t>м</a:t>
            </a:r>
            <a:r>
              <a:rPr sz="1200" b="1" spc="-7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ре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б</a:t>
            </a:r>
            <a:r>
              <a:rPr sz="1200" b="1" spc="-114" dirty="0">
                <a:solidFill>
                  <a:srgbClr val="010C21"/>
                </a:solidFill>
                <a:latin typeface="Arial"/>
                <a:cs typeface="Arial"/>
              </a:rPr>
              <a:t>ё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ко</a:t>
            </a:r>
            <a:r>
              <a:rPr sz="1200" b="1" spc="-160" dirty="0">
                <a:solidFill>
                  <a:srgbClr val="010C21"/>
                </a:solidFill>
                <a:latin typeface="Arial"/>
                <a:cs typeface="Arial"/>
              </a:rPr>
              <a:t>м</a:t>
            </a:r>
            <a:r>
              <a:rPr sz="1200" b="1" spc="-7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010C21"/>
                </a:solidFill>
                <a:latin typeface="Arial"/>
                <a:cs typeface="Arial"/>
              </a:rPr>
              <a:t>к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200" b="1" spc="-120" dirty="0">
                <a:solidFill>
                  <a:srgbClr val="010C21"/>
                </a:solidFill>
                <a:latin typeface="Arial"/>
                <a:cs typeface="Arial"/>
              </a:rPr>
              <a:t>чест</a:t>
            </a:r>
            <a:r>
              <a:rPr sz="1200" b="1" spc="-145" dirty="0">
                <a:solidFill>
                  <a:srgbClr val="010C21"/>
                </a:solidFill>
                <a:latin typeface="Arial"/>
                <a:cs typeface="Arial"/>
              </a:rPr>
              <a:t>в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е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нн</a:t>
            </a:r>
            <a:r>
              <a:rPr sz="1200" b="1" spc="-110" dirty="0">
                <a:solidFill>
                  <a:srgbClr val="010C21"/>
                </a:solidFill>
                <a:latin typeface="Arial"/>
                <a:cs typeface="Arial"/>
              </a:rPr>
              <a:t>ого  обра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зов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и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я</a:t>
            </a:r>
            <a:r>
              <a:rPr sz="1200" b="1" spc="-6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spc="-140" dirty="0">
                <a:solidFill>
                  <a:srgbClr val="010C21"/>
                </a:solidFill>
                <a:latin typeface="Microsoft Sans Serif"/>
                <a:cs typeface="Microsoft Sans Serif"/>
              </a:rPr>
              <a:t>не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з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в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ис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и</a:t>
            </a:r>
            <a:r>
              <a:rPr sz="1200" spc="-185" dirty="0">
                <a:solidFill>
                  <a:srgbClr val="010C21"/>
                </a:solidFill>
                <a:latin typeface="Microsoft Sans Serif"/>
                <a:cs typeface="Microsoft Sans Serif"/>
              </a:rPr>
              <a:t>м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о</a:t>
            </a:r>
            <a:r>
              <a:rPr sz="1200" spc="-65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о</a:t>
            </a:r>
            <a:r>
              <a:rPr sz="1200" spc="-100" dirty="0">
                <a:solidFill>
                  <a:srgbClr val="010C21"/>
                </a:solidFill>
                <a:latin typeface="Microsoft Sans Serif"/>
                <a:cs typeface="Microsoft Sans Serif"/>
              </a:rPr>
              <a:t>т</a:t>
            </a:r>
            <a:r>
              <a:rPr sz="1200" spc="-55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010C21"/>
                </a:solidFill>
                <a:latin typeface="Microsoft Sans Serif"/>
                <a:cs typeface="Microsoft Sans Serif"/>
              </a:rPr>
              <a:t>м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е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010C21"/>
                </a:solidFill>
                <a:latin typeface="Microsoft Sans Serif"/>
                <a:cs typeface="Microsoft Sans Serif"/>
              </a:rPr>
              <a:t>та</a:t>
            </a:r>
            <a:endParaRPr sz="1200">
              <a:latin typeface="Microsoft Sans Serif"/>
              <a:cs typeface="Microsoft Sans Serif"/>
            </a:endParaRPr>
          </a:p>
          <a:p>
            <a:pPr marL="13970" marR="7620" algn="ctr">
              <a:lnSpc>
                <a:spcPct val="100000"/>
              </a:lnSpc>
            </a:pPr>
            <a:r>
              <a:rPr sz="1200" spc="-145" dirty="0">
                <a:solidFill>
                  <a:srgbClr val="010C21"/>
                </a:solidFill>
                <a:latin typeface="Microsoft Sans Serif"/>
                <a:cs typeface="Microsoft Sans Serif"/>
              </a:rPr>
              <a:t>п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ро</a:t>
            </a:r>
            <a:r>
              <a:rPr sz="1200" spc="-180" dirty="0">
                <a:solidFill>
                  <a:srgbClr val="010C21"/>
                </a:solidFill>
                <a:latin typeface="Microsoft Sans Serif"/>
                <a:cs typeface="Microsoft Sans Serif"/>
              </a:rPr>
              <a:t>ж</a:t>
            </a:r>
            <a:r>
              <a:rPr sz="1200" spc="-140" dirty="0">
                <a:solidFill>
                  <a:srgbClr val="010C21"/>
                </a:solidFill>
                <a:latin typeface="Microsoft Sans Serif"/>
                <a:cs typeface="Microsoft Sans Serif"/>
              </a:rPr>
              <a:t>и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в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ани</a:t>
            </a:r>
            <a:r>
              <a:rPr sz="1200" spc="-130" dirty="0">
                <a:solidFill>
                  <a:srgbClr val="010C21"/>
                </a:solidFill>
                <a:latin typeface="Microsoft Sans Serif"/>
                <a:cs typeface="Microsoft Sans Serif"/>
              </a:rPr>
              <a:t>я</a:t>
            </a:r>
            <a:r>
              <a:rPr sz="1200" spc="-60" dirty="0">
                <a:solidFill>
                  <a:srgbClr val="010C21"/>
                </a:solidFill>
                <a:latin typeface="Microsoft Sans Serif"/>
                <a:cs typeface="Microsoft Sans Serif"/>
              </a:rPr>
              <a:t>,</a:t>
            </a:r>
            <a:r>
              <a:rPr sz="1200" spc="-45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с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о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ци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а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ль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ного</a:t>
            </a:r>
            <a:r>
              <a:rPr sz="1200" spc="-50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с</a:t>
            </a:r>
            <a:r>
              <a:rPr sz="1200" spc="-110" dirty="0">
                <a:solidFill>
                  <a:srgbClr val="010C21"/>
                </a:solidFill>
                <a:latin typeface="Microsoft Sans Serif"/>
                <a:cs typeface="Microsoft Sans Serif"/>
              </a:rPr>
              <a:t>та</a:t>
            </a:r>
            <a:r>
              <a:rPr sz="1200" spc="-100" dirty="0">
                <a:solidFill>
                  <a:srgbClr val="010C21"/>
                </a:solidFill>
                <a:latin typeface="Microsoft Sans Serif"/>
                <a:cs typeface="Microsoft Sans Serif"/>
              </a:rPr>
              <a:t>т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ус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а</a:t>
            </a:r>
            <a:r>
              <a:rPr sz="1200" spc="-80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и</a:t>
            </a:r>
            <a:r>
              <a:rPr sz="1200" spc="-45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010C21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о</a:t>
            </a:r>
            <a:r>
              <a:rPr sz="12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х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о</a:t>
            </a:r>
            <a:r>
              <a:rPr sz="1200" spc="-130" dirty="0">
                <a:solidFill>
                  <a:srgbClr val="010C21"/>
                </a:solidFill>
                <a:latin typeface="Microsoft Sans Serif"/>
                <a:cs typeface="Microsoft Sans Serif"/>
              </a:rPr>
              <a:t>д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о</a:t>
            </a:r>
            <a:r>
              <a:rPr sz="1200" spc="-80" dirty="0">
                <a:solidFill>
                  <a:srgbClr val="010C21"/>
                </a:solidFill>
                <a:latin typeface="Microsoft Sans Serif"/>
                <a:cs typeface="Microsoft Sans Serif"/>
              </a:rPr>
              <a:t>в  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родителей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9915" y="995298"/>
            <a:ext cx="3404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18415" algn="ctr">
              <a:lnSpc>
                <a:spcPct val="100000"/>
              </a:lnSpc>
              <a:spcBef>
                <a:spcPts val="100"/>
              </a:spcBef>
            </a:pPr>
            <a:r>
              <a:rPr sz="1200" spc="-140" dirty="0">
                <a:latin typeface="Microsoft Sans Serif"/>
                <a:cs typeface="Microsoft Sans Serif"/>
              </a:rPr>
              <a:t>Со</a:t>
            </a:r>
            <a:r>
              <a:rPr sz="1200" spc="-110" dirty="0">
                <a:latin typeface="Microsoft Sans Serif"/>
                <a:cs typeface="Microsoft Sans Serif"/>
              </a:rPr>
              <a:t>в</a:t>
            </a:r>
            <a:r>
              <a:rPr sz="1200" spc="-125" dirty="0">
                <a:latin typeface="Microsoft Sans Serif"/>
                <a:cs typeface="Microsoft Sans Serif"/>
              </a:rPr>
              <a:t>ре</a:t>
            </a:r>
            <a:r>
              <a:rPr sz="1200" spc="-185" dirty="0">
                <a:latin typeface="Microsoft Sans Serif"/>
                <a:cs typeface="Microsoft Sans Serif"/>
              </a:rPr>
              <a:t>м</a:t>
            </a:r>
            <a:r>
              <a:rPr sz="1200" spc="-125" dirty="0">
                <a:latin typeface="Microsoft Sans Serif"/>
                <a:cs typeface="Microsoft Sans Serif"/>
              </a:rPr>
              <a:t>ен</a:t>
            </a:r>
            <a:r>
              <a:rPr sz="1200" spc="-135" dirty="0">
                <a:latin typeface="Microsoft Sans Serif"/>
                <a:cs typeface="Microsoft Sans Serif"/>
              </a:rPr>
              <a:t>н</a:t>
            </a:r>
            <a:r>
              <a:rPr sz="1200" spc="-125" dirty="0">
                <a:latin typeface="Microsoft Sans Serif"/>
                <a:cs typeface="Microsoft Sans Serif"/>
              </a:rPr>
              <a:t>а</a:t>
            </a:r>
            <a:r>
              <a:rPr sz="1200" spc="-120" dirty="0">
                <a:latin typeface="Microsoft Sans Serif"/>
                <a:cs typeface="Microsoft Sans Serif"/>
              </a:rPr>
              <a:t>я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b="1" spc="-160" dirty="0">
                <a:latin typeface="Arial"/>
                <a:cs typeface="Arial"/>
              </a:rPr>
              <a:t>м</a:t>
            </a:r>
            <a:r>
              <a:rPr sz="1200" b="1" spc="-120" dirty="0">
                <a:latin typeface="Arial"/>
                <a:cs typeface="Arial"/>
              </a:rPr>
              <a:t>от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35" dirty="0">
                <a:latin typeface="Arial"/>
                <a:cs typeface="Arial"/>
              </a:rPr>
              <a:t>в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30" dirty="0">
                <a:latin typeface="Arial"/>
                <a:cs typeface="Arial"/>
              </a:rPr>
              <a:t>ру</a:t>
            </a:r>
            <a:r>
              <a:rPr sz="1200" b="1" spc="-190" dirty="0">
                <a:latin typeface="Arial"/>
                <a:cs typeface="Arial"/>
              </a:rPr>
              <a:t>ющ</a:t>
            </a:r>
            <a:r>
              <a:rPr sz="1200" b="1" spc="-120" dirty="0">
                <a:latin typeface="Arial"/>
                <a:cs typeface="Arial"/>
              </a:rPr>
              <a:t>а</a:t>
            </a:r>
            <a:r>
              <a:rPr sz="1200" b="1" spc="-130" dirty="0">
                <a:latin typeface="Arial"/>
                <a:cs typeface="Arial"/>
              </a:rPr>
              <a:t>я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о</a:t>
            </a:r>
            <a:r>
              <a:rPr sz="1200" b="1" spc="-130" dirty="0">
                <a:latin typeface="Arial"/>
                <a:cs typeface="Arial"/>
              </a:rPr>
              <a:t>бра</a:t>
            </a:r>
            <a:r>
              <a:rPr sz="1200" b="1" spc="-114" dirty="0">
                <a:latin typeface="Arial"/>
                <a:cs typeface="Arial"/>
              </a:rPr>
              <a:t>з</a:t>
            </a:r>
            <a:r>
              <a:rPr sz="1200" b="1" spc="-135" dirty="0">
                <a:latin typeface="Arial"/>
                <a:cs typeface="Arial"/>
              </a:rPr>
              <a:t>о</a:t>
            </a:r>
            <a:r>
              <a:rPr sz="1200" b="1" spc="-120" dirty="0">
                <a:latin typeface="Arial"/>
                <a:cs typeface="Arial"/>
              </a:rPr>
              <a:t>вате</a:t>
            </a:r>
            <a:r>
              <a:rPr sz="1200" b="1" spc="-140" dirty="0">
                <a:latin typeface="Arial"/>
                <a:cs typeface="Arial"/>
              </a:rPr>
              <a:t>ль</a:t>
            </a:r>
            <a:r>
              <a:rPr sz="1200" b="1" spc="-130" dirty="0">
                <a:latin typeface="Arial"/>
                <a:cs typeface="Arial"/>
              </a:rPr>
              <a:t>н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130" dirty="0">
                <a:latin typeface="Arial"/>
                <a:cs typeface="Arial"/>
              </a:rPr>
              <a:t>я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сре</a:t>
            </a:r>
            <a:r>
              <a:rPr sz="1200" b="1" spc="-140" dirty="0">
                <a:latin typeface="Arial"/>
                <a:cs typeface="Arial"/>
              </a:rPr>
              <a:t>да</a:t>
            </a:r>
            <a:r>
              <a:rPr sz="1200" spc="-60" dirty="0">
                <a:latin typeface="Microsoft Sans Serif"/>
                <a:cs typeface="Microsoft Sans Serif"/>
              </a:rPr>
              <a:t>,  </a:t>
            </a:r>
            <a:r>
              <a:rPr sz="1200" spc="-120" dirty="0">
                <a:latin typeface="Microsoft Sans Serif"/>
                <a:cs typeface="Microsoft Sans Serif"/>
              </a:rPr>
              <a:t>учитель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и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b="1" spc="-140" dirty="0">
                <a:latin typeface="Arial"/>
                <a:cs typeface="Arial"/>
              </a:rPr>
              <a:t>школьная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команда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–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30" dirty="0">
                <a:latin typeface="Arial"/>
                <a:cs typeface="Arial"/>
              </a:rPr>
              <a:t>носители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b="1" spc="-110" dirty="0">
                <a:latin typeface="Arial"/>
                <a:cs typeface="Arial"/>
              </a:rPr>
              <a:t>т</a:t>
            </a:r>
            <a:r>
              <a:rPr sz="1200" b="1" spc="-140" dirty="0">
                <a:latin typeface="Arial"/>
                <a:cs typeface="Arial"/>
              </a:rPr>
              <a:t>р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140" dirty="0">
                <a:latin typeface="Arial"/>
                <a:cs typeface="Arial"/>
              </a:rPr>
              <a:t>д</a:t>
            </a:r>
            <a:r>
              <a:rPr sz="1200" b="1" spc="-145" dirty="0">
                <a:latin typeface="Arial"/>
                <a:cs typeface="Arial"/>
              </a:rPr>
              <a:t>и</a:t>
            </a:r>
            <a:r>
              <a:rPr sz="1200" b="1" spc="-140" dirty="0">
                <a:latin typeface="Arial"/>
                <a:cs typeface="Arial"/>
              </a:rPr>
              <a:t>ци</a:t>
            </a:r>
            <a:r>
              <a:rPr sz="1200" b="1" spc="-135" dirty="0">
                <a:latin typeface="Arial"/>
                <a:cs typeface="Arial"/>
              </a:rPr>
              <a:t>онных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н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140" dirty="0">
                <a:latin typeface="Arial"/>
                <a:cs typeface="Arial"/>
              </a:rPr>
              <a:t>ци</a:t>
            </a:r>
            <a:r>
              <a:rPr sz="1200" b="1" spc="-130" dirty="0">
                <a:latin typeface="Arial"/>
                <a:cs typeface="Arial"/>
              </a:rPr>
              <a:t>онал</a:t>
            </a:r>
            <a:r>
              <a:rPr sz="1200" b="1" spc="-145" dirty="0">
                <a:latin typeface="Arial"/>
                <a:cs typeface="Arial"/>
              </a:rPr>
              <a:t>ь</a:t>
            </a:r>
            <a:r>
              <a:rPr sz="1200" b="1" spc="-135" dirty="0">
                <a:latin typeface="Arial"/>
                <a:cs typeface="Arial"/>
              </a:rPr>
              <a:t>ных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0" dirty="0">
                <a:latin typeface="Arial"/>
                <a:cs typeface="Arial"/>
              </a:rPr>
              <a:t>ц</a:t>
            </a:r>
            <a:r>
              <a:rPr sz="1200" b="1" spc="-125" dirty="0">
                <a:latin typeface="Arial"/>
                <a:cs typeface="Arial"/>
              </a:rPr>
              <a:t>е</a:t>
            </a:r>
            <a:r>
              <a:rPr sz="1200" b="1" spc="-135" dirty="0">
                <a:latin typeface="Arial"/>
                <a:cs typeface="Arial"/>
              </a:rPr>
              <a:t>нн</a:t>
            </a:r>
            <a:r>
              <a:rPr sz="1200" b="1" spc="-130" dirty="0">
                <a:latin typeface="Arial"/>
                <a:cs typeface="Arial"/>
              </a:rPr>
              <a:t>ос</a:t>
            </a:r>
            <a:r>
              <a:rPr sz="1200" b="1" spc="-114" dirty="0">
                <a:latin typeface="Arial"/>
                <a:cs typeface="Arial"/>
              </a:rPr>
              <a:t>те</a:t>
            </a:r>
            <a:r>
              <a:rPr sz="1200" b="1" spc="-120" dirty="0">
                <a:latin typeface="Arial"/>
                <a:cs typeface="Arial"/>
              </a:rPr>
              <a:t>й</a:t>
            </a:r>
            <a:r>
              <a:rPr sz="1200" spc="-60" dirty="0">
                <a:latin typeface="Microsoft Sans Serif"/>
                <a:cs typeface="Microsoft Sans Serif"/>
              </a:rPr>
              <a:t>,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b="1" spc="-135" dirty="0">
                <a:latin typeface="Arial"/>
                <a:cs typeface="Arial"/>
              </a:rPr>
              <a:t>б</a:t>
            </a:r>
            <a:r>
              <a:rPr sz="1200" b="1" spc="-114" dirty="0">
                <a:latin typeface="Arial"/>
                <a:cs typeface="Arial"/>
              </a:rPr>
              <a:t>е</a:t>
            </a:r>
            <a:r>
              <a:rPr sz="1200" b="1" spc="-125" dirty="0">
                <a:latin typeface="Arial"/>
                <a:cs typeface="Arial"/>
              </a:rPr>
              <a:t>зо</a:t>
            </a:r>
            <a:r>
              <a:rPr sz="1200" b="1" spc="-130" dirty="0">
                <a:latin typeface="Arial"/>
                <a:cs typeface="Arial"/>
              </a:rPr>
              <a:t>п</a:t>
            </a:r>
            <a:r>
              <a:rPr sz="1200" b="1" spc="-125" dirty="0">
                <a:latin typeface="Arial"/>
                <a:cs typeface="Arial"/>
              </a:rPr>
              <a:t>ас</a:t>
            </a:r>
            <a:r>
              <a:rPr sz="1200" b="1" spc="-135" dirty="0">
                <a:latin typeface="Arial"/>
                <a:cs typeface="Arial"/>
              </a:rPr>
              <a:t>н</a:t>
            </a:r>
            <a:r>
              <a:rPr sz="1200" b="1" spc="-145" dirty="0">
                <a:latin typeface="Arial"/>
                <a:cs typeface="Arial"/>
              </a:rPr>
              <a:t>ый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и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ко</a:t>
            </a:r>
            <a:r>
              <a:rPr sz="1200" b="1" spc="-160" dirty="0">
                <a:latin typeface="Arial"/>
                <a:cs typeface="Arial"/>
              </a:rPr>
              <a:t>м</a:t>
            </a:r>
            <a:r>
              <a:rPr sz="1200" b="1" spc="-140" dirty="0">
                <a:latin typeface="Arial"/>
                <a:cs typeface="Arial"/>
              </a:rPr>
              <a:t>фортн</a:t>
            </a:r>
            <a:r>
              <a:rPr sz="1200" b="1" spc="-145" dirty="0">
                <a:latin typeface="Arial"/>
                <a:cs typeface="Arial"/>
              </a:rPr>
              <a:t>ый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spc="-120" dirty="0">
                <a:latin typeface="Microsoft Sans Serif"/>
                <a:cs typeface="Microsoft Sans Serif"/>
              </a:rPr>
              <a:t>для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вс</a:t>
            </a:r>
            <a:r>
              <a:rPr sz="1200" spc="-120" dirty="0">
                <a:latin typeface="Microsoft Sans Serif"/>
                <a:cs typeface="Microsoft Sans Serif"/>
              </a:rPr>
              <a:t>е</a:t>
            </a:r>
            <a:r>
              <a:rPr sz="1200" spc="-110" dirty="0">
                <a:latin typeface="Microsoft Sans Serif"/>
                <a:cs typeface="Microsoft Sans Serif"/>
              </a:rPr>
              <a:t>х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75" dirty="0">
                <a:latin typeface="Microsoft Sans Serif"/>
                <a:cs typeface="Microsoft Sans Serif"/>
              </a:rPr>
              <a:t>шк</a:t>
            </a:r>
            <a:r>
              <a:rPr sz="1200" spc="-125" dirty="0">
                <a:latin typeface="Microsoft Sans Serif"/>
                <a:cs typeface="Microsoft Sans Serif"/>
              </a:rPr>
              <a:t>о</a:t>
            </a:r>
            <a:r>
              <a:rPr sz="1200" spc="-114" dirty="0">
                <a:latin typeface="Microsoft Sans Serif"/>
                <a:cs typeface="Microsoft Sans Serif"/>
              </a:rPr>
              <a:t>ль</a:t>
            </a:r>
            <a:r>
              <a:rPr sz="1200" spc="-130" dirty="0">
                <a:latin typeface="Microsoft Sans Serif"/>
                <a:cs typeface="Microsoft Sans Serif"/>
              </a:rPr>
              <a:t>ный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b="1" spc="-130" dirty="0">
                <a:latin typeface="Arial"/>
                <a:cs typeface="Arial"/>
              </a:rPr>
              <a:t>кл</a:t>
            </a:r>
            <a:r>
              <a:rPr sz="1200" b="1" spc="-145" dirty="0">
                <a:latin typeface="Arial"/>
                <a:cs typeface="Arial"/>
              </a:rPr>
              <a:t>и</a:t>
            </a:r>
            <a:r>
              <a:rPr sz="1200" b="1" spc="-160" dirty="0">
                <a:latin typeface="Arial"/>
                <a:cs typeface="Arial"/>
              </a:rPr>
              <a:t>м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110" dirty="0"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2221" y="4987290"/>
            <a:ext cx="2465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Вос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п</a:t>
            </a: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и</a:t>
            </a:r>
            <a:r>
              <a:rPr sz="1200" b="1" spc="-114" dirty="0">
                <a:solidFill>
                  <a:srgbClr val="010C21"/>
                </a:solidFill>
                <a:latin typeface="Arial"/>
                <a:cs typeface="Arial"/>
              </a:rPr>
              <a:t>та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и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е</a:t>
            </a:r>
            <a:r>
              <a:rPr sz="1200" b="1" spc="-6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200" b="1" spc="-6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ос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но</a:t>
            </a:r>
            <a:r>
              <a:rPr sz="1200" b="1" spc="-145" dirty="0">
                <a:solidFill>
                  <a:srgbClr val="010C21"/>
                </a:solidFill>
                <a:latin typeface="Arial"/>
                <a:cs typeface="Arial"/>
              </a:rPr>
              <a:t>в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е</a:t>
            </a:r>
            <a:r>
              <a:rPr sz="1200" b="1" spc="-6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трад</a:t>
            </a:r>
            <a:r>
              <a:rPr sz="1200" b="1" spc="-145" dirty="0">
                <a:solidFill>
                  <a:srgbClr val="010C21"/>
                </a:solidFill>
                <a:latin typeface="Arial"/>
                <a:cs typeface="Arial"/>
              </a:rPr>
              <a:t>и</a:t>
            </a: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ци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онн</a:t>
            </a:r>
            <a:r>
              <a:rPr sz="1200" b="1" spc="-95" dirty="0">
                <a:solidFill>
                  <a:srgbClr val="010C21"/>
                </a:solidFill>
                <a:latin typeface="Arial"/>
                <a:cs typeface="Arial"/>
              </a:rPr>
              <a:t>ых  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российских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духовно-нравственных 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010C21"/>
                </a:solidFill>
                <a:latin typeface="Arial"/>
                <a:cs typeface="Arial"/>
              </a:rPr>
              <a:t>ценностей</a:t>
            </a:r>
            <a:r>
              <a:rPr sz="12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, 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достижений</a:t>
            </a:r>
            <a:r>
              <a:rPr sz="1200" b="1" spc="-130" dirty="0">
                <a:solidFill>
                  <a:srgbClr val="010C21"/>
                </a:solidFill>
                <a:latin typeface="Arial"/>
                <a:cs typeface="Arial"/>
              </a:rPr>
              <a:t> отечественной </a:t>
            </a:r>
            <a:r>
              <a:rPr sz="1200" b="1" spc="-32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ау</a:t>
            </a:r>
            <a:r>
              <a:rPr sz="1200" b="1" spc="-114" dirty="0">
                <a:solidFill>
                  <a:srgbClr val="010C21"/>
                </a:solidFill>
                <a:latin typeface="Arial"/>
                <a:cs typeface="Arial"/>
              </a:rPr>
              <a:t>к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и</a:t>
            </a:r>
            <a:r>
              <a:rPr sz="1200" b="1" spc="-75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и</a:t>
            </a:r>
            <a:r>
              <a:rPr sz="1200" b="1" spc="-65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200" b="1" spc="-114" dirty="0">
                <a:solidFill>
                  <a:srgbClr val="010C21"/>
                </a:solidFill>
                <a:latin typeface="Arial"/>
                <a:cs typeface="Arial"/>
              </a:rPr>
              <a:t>те</a:t>
            </a:r>
            <a:r>
              <a:rPr sz="1200" b="1" spc="-125" dirty="0">
                <a:solidFill>
                  <a:srgbClr val="010C21"/>
                </a:solidFill>
                <a:latin typeface="Arial"/>
                <a:cs typeface="Arial"/>
              </a:rPr>
              <a:t>х</a:t>
            </a:r>
            <a:r>
              <a:rPr sz="1200" b="1" spc="-135" dirty="0">
                <a:solidFill>
                  <a:srgbClr val="010C21"/>
                </a:solidFill>
                <a:latin typeface="Arial"/>
                <a:cs typeface="Arial"/>
              </a:rPr>
              <a:t>нол</a:t>
            </a: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о</a:t>
            </a:r>
            <a:r>
              <a:rPr sz="1200" b="1" spc="-90" dirty="0">
                <a:solidFill>
                  <a:srgbClr val="010C21"/>
                </a:solidFill>
                <a:latin typeface="Arial"/>
                <a:cs typeface="Arial"/>
              </a:rPr>
              <a:t>г</a:t>
            </a:r>
            <a:r>
              <a:rPr sz="1200" b="1" spc="-145" dirty="0">
                <a:solidFill>
                  <a:srgbClr val="010C21"/>
                </a:solidFill>
                <a:latin typeface="Arial"/>
                <a:cs typeface="Arial"/>
              </a:rPr>
              <a:t>и</a:t>
            </a:r>
            <a:r>
              <a:rPr sz="1200" b="1" spc="-140" dirty="0">
                <a:solidFill>
                  <a:srgbClr val="010C21"/>
                </a:solidFill>
                <a:latin typeface="Arial"/>
                <a:cs typeface="Arial"/>
              </a:rPr>
              <a:t>й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12380" y="1429258"/>
            <a:ext cx="4579620" cy="3886835"/>
            <a:chOff x="7612380" y="1429258"/>
            <a:chExt cx="4579620" cy="3886835"/>
          </a:xfrm>
        </p:grpSpPr>
        <p:sp>
          <p:nvSpPr>
            <p:cNvPr id="6" name="object 6"/>
            <p:cNvSpPr/>
            <p:nvPr/>
          </p:nvSpPr>
          <p:spPr>
            <a:xfrm>
              <a:off x="7612380" y="1822704"/>
              <a:ext cx="4579620" cy="3493135"/>
            </a:xfrm>
            <a:custGeom>
              <a:avLst/>
              <a:gdLst/>
              <a:ahLst/>
              <a:cxnLst/>
              <a:rect l="l" t="t" r="r" b="b"/>
              <a:pathLst>
                <a:path w="4579620" h="3493135">
                  <a:moveTo>
                    <a:pt x="4579620" y="0"/>
                  </a:moveTo>
                  <a:lnTo>
                    <a:pt x="0" y="873251"/>
                  </a:lnTo>
                  <a:lnTo>
                    <a:pt x="0" y="2619756"/>
                  </a:lnTo>
                  <a:lnTo>
                    <a:pt x="4579620" y="3493008"/>
                  </a:lnTo>
                  <a:lnTo>
                    <a:pt x="457962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93177" y="1429258"/>
              <a:ext cx="3693414" cy="99974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25485" y="2723514"/>
            <a:ext cx="4196080" cy="1703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13410" indent="-2870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1" spc="-120" dirty="0">
                <a:solidFill>
                  <a:srgbClr val="010C21"/>
                </a:solidFill>
                <a:latin typeface="Arial"/>
                <a:cs typeface="Arial"/>
              </a:rPr>
              <a:t>Онлайн-тренажер </a:t>
            </a:r>
            <a:r>
              <a:rPr sz="1100" b="1" spc="-125" dirty="0">
                <a:solidFill>
                  <a:srgbClr val="010C21"/>
                </a:solidFill>
                <a:latin typeface="Arial"/>
                <a:cs typeface="Arial"/>
              </a:rPr>
              <a:t>для</a:t>
            </a:r>
            <a:r>
              <a:rPr sz="1100" b="1" spc="-12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100" b="1" spc="-125" dirty="0">
                <a:solidFill>
                  <a:srgbClr val="010C21"/>
                </a:solidFill>
                <a:latin typeface="Arial"/>
                <a:cs typeface="Arial"/>
              </a:rPr>
              <a:t>школьных </a:t>
            </a:r>
            <a:r>
              <a:rPr sz="1100" b="1" spc="-120" dirty="0">
                <a:solidFill>
                  <a:srgbClr val="010C21"/>
                </a:solidFill>
                <a:latin typeface="Arial"/>
                <a:cs typeface="Arial"/>
              </a:rPr>
              <a:t>команд </a:t>
            </a:r>
            <a:r>
              <a:rPr sz="11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«Строим</a:t>
            </a:r>
            <a:r>
              <a:rPr sz="11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 «Школу </a:t>
            </a:r>
            <a:r>
              <a:rPr sz="1100" spc="-280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100" spc="-145" dirty="0">
                <a:solidFill>
                  <a:srgbClr val="010C21"/>
                </a:solidFill>
                <a:latin typeface="Microsoft Sans Serif"/>
                <a:cs typeface="Microsoft Sans Serif"/>
              </a:rPr>
              <a:t>Ми</a:t>
            </a:r>
            <a:r>
              <a:rPr sz="1100" spc="-110" dirty="0">
                <a:solidFill>
                  <a:srgbClr val="010C21"/>
                </a:solidFill>
                <a:latin typeface="Microsoft Sans Serif"/>
                <a:cs typeface="Microsoft Sans Serif"/>
              </a:rPr>
              <a:t>н</a:t>
            </a:r>
            <a:r>
              <a:rPr sz="11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про</a:t>
            </a:r>
            <a:r>
              <a:rPr sz="1100" spc="-100" dirty="0">
                <a:solidFill>
                  <a:srgbClr val="010C21"/>
                </a:solidFill>
                <a:latin typeface="Microsoft Sans Serif"/>
                <a:cs typeface="Microsoft Sans Serif"/>
              </a:rPr>
              <a:t>с</a:t>
            </a:r>
            <a:r>
              <a:rPr sz="1100" spc="-105" dirty="0">
                <a:solidFill>
                  <a:srgbClr val="010C21"/>
                </a:solidFill>
                <a:latin typeface="Microsoft Sans Serif"/>
                <a:cs typeface="Microsoft Sans Serif"/>
              </a:rPr>
              <a:t>ве</a:t>
            </a:r>
            <a:r>
              <a:rPr sz="1100" spc="-175" dirty="0">
                <a:solidFill>
                  <a:srgbClr val="010C21"/>
                </a:solidFill>
                <a:latin typeface="Microsoft Sans Serif"/>
                <a:cs typeface="Microsoft Sans Serif"/>
              </a:rPr>
              <a:t>щ</a:t>
            </a:r>
            <a:r>
              <a:rPr sz="11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е</a:t>
            </a:r>
            <a:r>
              <a:rPr sz="11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н</a:t>
            </a:r>
            <a:r>
              <a:rPr sz="11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и</a:t>
            </a:r>
            <a:r>
              <a:rPr sz="1100" spc="-110" dirty="0">
                <a:solidFill>
                  <a:srgbClr val="010C21"/>
                </a:solidFill>
                <a:latin typeface="Microsoft Sans Serif"/>
                <a:cs typeface="Microsoft Sans Serif"/>
              </a:rPr>
              <a:t>я</a:t>
            </a:r>
            <a:r>
              <a:rPr sz="1100" spc="-90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100" spc="-135" dirty="0">
                <a:solidFill>
                  <a:srgbClr val="010C21"/>
                </a:solidFill>
                <a:latin typeface="Microsoft Sans Serif"/>
                <a:cs typeface="Microsoft Sans Serif"/>
              </a:rPr>
              <a:t>Р</a:t>
            </a:r>
            <a:r>
              <a:rPr sz="11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о</a:t>
            </a:r>
            <a:r>
              <a:rPr sz="1100" spc="-100" dirty="0">
                <a:solidFill>
                  <a:srgbClr val="010C21"/>
                </a:solidFill>
                <a:latin typeface="Microsoft Sans Serif"/>
                <a:cs typeface="Microsoft Sans Serif"/>
              </a:rPr>
              <a:t>сс</a:t>
            </a:r>
            <a:r>
              <a:rPr sz="11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ии»</a:t>
            </a:r>
            <a:endParaRPr sz="1100">
              <a:latin typeface="Microsoft Sans Serif"/>
              <a:cs typeface="Microsoft Sans Serif"/>
            </a:endParaRPr>
          </a:p>
          <a:p>
            <a:pPr marL="299085" marR="2476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100" b="1" spc="-114" dirty="0">
                <a:solidFill>
                  <a:srgbClr val="010C21"/>
                </a:solidFill>
                <a:latin typeface="Arial"/>
                <a:cs typeface="Arial"/>
              </a:rPr>
              <a:t>Онлайн-конструктор </a:t>
            </a:r>
            <a:r>
              <a:rPr sz="1100" b="1" spc="-125" dirty="0">
                <a:solidFill>
                  <a:srgbClr val="010C21"/>
                </a:solidFill>
                <a:latin typeface="Arial"/>
                <a:cs typeface="Arial"/>
              </a:rPr>
              <a:t>программы </a:t>
            </a:r>
            <a:r>
              <a:rPr sz="1100" b="1" spc="-114" dirty="0">
                <a:solidFill>
                  <a:srgbClr val="010C21"/>
                </a:solidFill>
                <a:latin typeface="Arial"/>
                <a:cs typeface="Arial"/>
              </a:rPr>
              <a:t>развития </a:t>
            </a:r>
            <a:r>
              <a:rPr sz="1100" spc="-125" dirty="0">
                <a:solidFill>
                  <a:srgbClr val="010C21"/>
                </a:solidFill>
                <a:latin typeface="Microsoft Sans Serif"/>
                <a:cs typeface="Microsoft Sans Serif"/>
              </a:rPr>
              <a:t>«Школы Минпросвещения </a:t>
            </a:r>
            <a:r>
              <a:rPr sz="1100" spc="-120" dirty="0">
                <a:solidFill>
                  <a:srgbClr val="010C21"/>
                </a:solidFill>
                <a:latin typeface="Microsoft Sans Serif"/>
                <a:cs typeface="Microsoft Sans Serif"/>
              </a:rPr>
              <a:t> </a:t>
            </a:r>
            <a:r>
              <a:rPr sz="1100" spc="-114" dirty="0">
                <a:solidFill>
                  <a:srgbClr val="010C21"/>
                </a:solidFill>
                <a:latin typeface="Microsoft Sans Serif"/>
                <a:cs typeface="Microsoft Sans Serif"/>
              </a:rPr>
              <a:t>России»</a:t>
            </a:r>
            <a:endParaRPr sz="1100">
              <a:latin typeface="Microsoft Sans Serif"/>
              <a:cs typeface="Microsoft Sans Serif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100" b="1" spc="-120" dirty="0">
                <a:latin typeface="Arial"/>
                <a:cs typeface="Arial"/>
              </a:rPr>
              <a:t>Создание </a:t>
            </a:r>
            <a:r>
              <a:rPr sz="1100" b="1" spc="-125" dirty="0">
                <a:latin typeface="Arial"/>
                <a:cs typeface="Arial"/>
              </a:rPr>
              <a:t>стажировочных площадок </a:t>
            </a:r>
            <a:r>
              <a:rPr sz="1100" b="1" spc="-120" dirty="0">
                <a:latin typeface="Arial"/>
                <a:cs typeface="Arial"/>
              </a:rPr>
              <a:t>и реализация </a:t>
            </a:r>
            <a:r>
              <a:rPr sz="1100" b="1" spc="-114" dirty="0">
                <a:latin typeface="Arial"/>
                <a:cs typeface="Arial"/>
              </a:rPr>
              <a:t>наставнических </a:t>
            </a:r>
            <a:r>
              <a:rPr sz="1100" b="1" spc="-110" dirty="0">
                <a:latin typeface="Arial"/>
                <a:cs typeface="Arial"/>
              </a:rPr>
              <a:t> практик </a:t>
            </a:r>
            <a:r>
              <a:rPr sz="1100" spc="-100" dirty="0">
                <a:latin typeface="Microsoft Sans Serif"/>
                <a:cs typeface="Microsoft Sans Serif"/>
              </a:rPr>
              <a:t>(на </a:t>
            </a:r>
            <a:r>
              <a:rPr sz="1100" spc="-120" dirty="0">
                <a:latin typeface="Microsoft Sans Serif"/>
                <a:cs typeface="Microsoft Sans Serif"/>
              </a:rPr>
              <a:t>базе </a:t>
            </a:r>
            <a:r>
              <a:rPr sz="1100" spc="-114" dirty="0">
                <a:latin typeface="Microsoft Sans Serif"/>
                <a:cs typeface="Microsoft Sans Serif"/>
              </a:rPr>
              <a:t>школ-лидеров проекта) </a:t>
            </a:r>
            <a:r>
              <a:rPr sz="1100" spc="-105" dirty="0">
                <a:latin typeface="Microsoft Sans Serif"/>
                <a:cs typeface="Microsoft Sans Serif"/>
              </a:rPr>
              <a:t>в </a:t>
            </a:r>
            <a:r>
              <a:rPr sz="1100" spc="-145" dirty="0">
                <a:latin typeface="Microsoft Sans Serif"/>
                <a:cs typeface="Microsoft Sans Serif"/>
              </a:rPr>
              <a:t>каждом </a:t>
            </a:r>
            <a:r>
              <a:rPr sz="1100" spc="-114" dirty="0">
                <a:latin typeface="Microsoft Sans Serif"/>
                <a:cs typeface="Microsoft Sans Serif"/>
              </a:rPr>
              <a:t>субъекте </a:t>
            </a:r>
            <a:r>
              <a:rPr sz="1100" spc="-120" dirty="0">
                <a:latin typeface="Microsoft Sans Serif"/>
                <a:cs typeface="Microsoft Sans Serif"/>
              </a:rPr>
              <a:t>Российской </a:t>
            </a:r>
            <a:r>
              <a:rPr sz="1100" spc="-114" dirty="0">
                <a:latin typeface="Microsoft Sans Serif"/>
                <a:cs typeface="Microsoft Sans Serif"/>
              </a:rPr>
              <a:t> </a:t>
            </a:r>
            <a:r>
              <a:rPr sz="1100" spc="-130" dirty="0">
                <a:latin typeface="Microsoft Sans Serif"/>
                <a:cs typeface="Microsoft Sans Serif"/>
              </a:rPr>
              <a:t>Федерации</a:t>
            </a:r>
            <a:endParaRPr sz="1100">
              <a:latin typeface="Microsoft Sans Serif"/>
              <a:cs typeface="Microsoft Sans Serif"/>
            </a:endParaRPr>
          </a:p>
          <a:p>
            <a:pPr marL="299085" marR="5334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1" spc="-125" dirty="0">
                <a:latin typeface="Arial"/>
                <a:cs typeface="Arial"/>
              </a:rPr>
              <a:t>Вовлечение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20" dirty="0">
                <a:latin typeface="Arial"/>
                <a:cs typeface="Arial"/>
              </a:rPr>
              <a:t>регионального</a:t>
            </a:r>
            <a:r>
              <a:rPr sz="1100" b="1" spc="-6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методического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актива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spc="-105" dirty="0">
                <a:latin typeface="Microsoft Sans Serif"/>
                <a:cs typeface="Microsoft Sans Serif"/>
              </a:rPr>
              <a:t>в</a:t>
            </a:r>
            <a:r>
              <a:rPr sz="1100" spc="-20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сопровождение </a:t>
            </a:r>
            <a:r>
              <a:rPr sz="1100" spc="-280" dirty="0">
                <a:latin typeface="Microsoft Sans Serif"/>
                <a:cs typeface="Microsoft Sans Serif"/>
              </a:rPr>
              <a:t> </a:t>
            </a:r>
            <a:r>
              <a:rPr sz="1100" spc="-135" dirty="0">
                <a:latin typeface="Microsoft Sans Serif"/>
                <a:cs typeface="Microsoft Sans Serif"/>
              </a:rPr>
              <a:t>школ</a:t>
            </a:r>
            <a:r>
              <a:rPr sz="1100" spc="-55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(обучение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методического</a:t>
            </a:r>
            <a:r>
              <a:rPr sz="1100" spc="-80" dirty="0">
                <a:latin typeface="Microsoft Sans Serif"/>
                <a:cs typeface="Microsoft Sans Serif"/>
              </a:rPr>
              <a:t> </a:t>
            </a:r>
            <a:r>
              <a:rPr sz="1100" spc="-110" dirty="0">
                <a:latin typeface="Microsoft Sans Serif"/>
                <a:cs typeface="Microsoft Sans Serif"/>
              </a:rPr>
              <a:t>актива)</a:t>
            </a:r>
            <a:endParaRPr sz="11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100" b="1" spc="-120" dirty="0">
                <a:latin typeface="Arial"/>
                <a:cs typeface="Arial"/>
              </a:rPr>
              <a:t>Организация</a:t>
            </a:r>
            <a:r>
              <a:rPr sz="1100" b="1" spc="-85" dirty="0">
                <a:latin typeface="Arial"/>
                <a:cs typeface="Arial"/>
              </a:rPr>
              <a:t> </a:t>
            </a:r>
            <a:r>
              <a:rPr sz="1100" b="1" spc="-114" dirty="0">
                <a:latin typeface="Arial"/>
                <a:cs typeface="Arial"/>
              </a:rPr>
              <a:t>«Горячей</a:t>
            </a:r>
            <a:r>
              <a:rPr sz="1100" b="1" spc="-70" dirty="0">
                <a:latin typeface="Arial"/>
                <a:cs typeface="Arial"/>
              </a:rPr>
              <a:t> </a:t>
            </a:r>
            <a:r>
              <a:rPr sz="1100" b="1" spc="-125" dirty="0">
                <a:latin typeface="Arial"/>
                <a:cs typeface="Arial"/>
              </a:rPr>
              <a:t>линии»</a:t>
            </a:r>
            <a:r>
              <a:rPr sz="1100" b="1" spc="-55" dirty="0">
                <a:latin typeface="Arial"/>
                <a:cs typeface="Arial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по</a:t>
            </a:r>
            <a:r>
              <a:rPr sz="1100" spc="-45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вопросам</a:t>
            </a:r>
            <a:r>
              <a:rPr sz="1100" spc="-65" dirty="0">
                <a:latin typeface="Microsoft Sans Serif"/>
                <a:cs typeface="Microsoft Sans Serif"/>
              </a:rPr>
              <a:t> </a:t>
            </a:r>
            <a:r>
              <a:rPr sz="1100" spc="-114" dirty="0">
                <a:latin typeface="Microsoft Sans Serif"/>
                <a:cs typeface="Microsoft Sans Serif"/>
              </a:rPr>
              <a:t>реализации</a:t>
            </a:r>
            <a:r>
              <a:rPr sz="1100" spc="-70" dirty="0">
                <a:latin typeface="Microsoft Sans Serif"/>
                <a:cs typeface="Microsoft Sans Serif"/>
              </a:rPr>
              <a:t> </a:t>
            </a:r>
            <a:r>
              <a:rPr sz="1100" spc="-120" dirty="0">
                <a:latin typeface="Microsoft Sans Serif"/>
                <a:cs typeface="Microsoft Sans Serif"/>
              </a:rPr>
              <a:t>проекта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55244"/>
            <a:ext cx="12071985" cy="6303010"/>
            <a:chOff x="0" y="555244"/>
            <a:chExt cx="12071985" cy="6303010"/>
          </a:xfrm>
        </p:grpSpPr>
        <p:sp>
          <p:nvSpPr>
            <p:cNvPr id="10" name="object 10"/>
            <p:cNvSpPr/>
            <p:nvPr/>
          </p:nvSpPr>
          <p:spPr>
            <a:xfrm>
              <a:off x="0" y="790067"/>
              <a:ext cx="4469130" cy="2401570"/>
            </a:xfrm>
            <a:custGeom>
              <a:avLst/>
              <a:gdLst/>
              <a:ahLst/>
              <a:cxnLst/>
              <a:rect l="l" t="t" r="r" b="b"/>
              <a:pathLst>
                <a:path w="4469130" h="2401570">
                  <a:moveTo>
                    <a:pt x="335330" y="0"/>
                  </a:moveTo>
                  <a:lnTo>
                    <a:pt x="0" y="1930590"/>
                  </a:lnTo>
                  <a:lnTo>
                    <a:pt x="0" y="2223834"/>
                  </a:lnTo>
                  <a:lnTo>
                    <a:pt x="4275708" y="2401062"/>
                  </a:lnTo>
                  <a:lnTo>
                    <a:pt x="4468621" y="1290193"/>
                  </a:lnTo>
                  <a:lnTo>
                    <a:pt x="335330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5508" y="555244"/>
              <a:ext cx="3996918" cy="24136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0085" y="2316733"/>
              <a:ext cx="46990" cy="46990"/>
            </a:xfrm>
            <a:custGeom>
              <a:avLst/>
              <a:gdLst/>
              <a:ahLst/>
              <a:cxnLst/>
              <a:rect l="l" t="t" r="r" b="b"/>
              <a:pathLst>
                <a:path w="46990" h="46989">
                  <a:moveTo>
                    <a:pt x="6705" y="0"/>
                  </a:moveTo>
                  <a:lnTo>
                    <a:pt x="0" y="40004"/>
                  </a:lnTo>
                  <a:lnTo>
                    <a:pt x="39979" y="46736"/>
                  </a:lnTo>
                  <a:lnTo>
                    <a:pt x="46672" y="6730"/>
                  </a:lnTo>
                  <a:lnTo>
                    <a:pt x="6705" y="0"/>
                  </a:lnTo>
                  <a:close/>
                </a:path>
              </a:pathLst>
            </a:custGeom>
            <a:solidFill>
              <a:srgbClr val="010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79" y="3267710"/>
              <a:ext cx="4500880" cy="2369185"/>
            </a:xfrm>
            <a:custGeom>
              <a:avLst/>
              <a:gdLst/>
              <a:ahLst/>
              <a:cxnLst/>
              <a:rect l="l" t="t" r="r" b="b"/>
              <a:pathLst>
                <a:path w="4500880" h="2369185">
                  <a:moveTo>
                    <a:pt x="4281130" y="0"/>
                  </a:moveTo>
                  <a:lnTo>
                    <a:pt x="0" y="564514"/>
                  </a:lnTo>
                  <a:lnTo>
                    <a:pt x="439202" y="2368562"/>
                  </a:lnTo>
                  <a:lnTo>
                    <a:pt x="4500713" y="901953"/>
                  </a:lnTo>
                  <a:lnTo>
                    <a:pt x="428113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394" y="4316602"/>
              <a:ext cx="135255" cy="374015"/>
            </a:xfrm>
            <a:custGeom>
              <a:avLst/>
              <a:gdLst/>
              <a:ahLst/>
              <a:cxnLst/>
              <a:rect l="l" t="t" r="r" b="b"/>
              <a:pathLst>
                <a:path w="135254" h="374014">
                  <a:moveTo>
                    <a:pt x="49491" y="39116"/>
                  </a:moveTo>
                  <a:lnTo>
                    <a:pt x="39192" y="0"/>
                  </a:lnTo>
                  <a:lnTo>
                    <a:pt x="0" y="10287"/>
                  </a:lnTo>
                  <a:lnTo>
                    <a:pt x="10287" y="49403"/>
                  </a:lnTo>
                  <a:lnTo>
                    <a:pt x="49491" y="39116"/>
                  </a:lnTo>
                  <a:close/>
                </a:path>
                <a:path w="135254" h="374014">
                  <a:moveTo>
                    <a:pt x="134658" y="363474"/>
                  </a:moveTo>
                  <a:lnTo>
                    <a:pt x="124371" y="324231"/>
                  </a:lnTo>
                  <a:lnTo>
                    <a:pt x="85166" y="334518"/>
                  </a:lnTo>
                  <a:lnTo>
                    <a:pt x="95465" y="373761"/>
                  </a:lnTo>
                  <a:lnTo>
                    <a:pt x="134658" y="363474"/>
                  </a:lnTo>
                  <a:close/>
                </a:path>
              </a:pathLst>
            </a:custGeom>
            <a:solidFill>
              <a:srgbClr val="010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238" y="3252597"/>
              <a:ext cx="3464629" cy="188175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43990" y="4510023"/>
              <a:ext cx="3908425" cy="2348230"/>
            </a:xfrm>
            <a:custGeom>
              <a:avLst/>
              <a:gdLst/>
              <a:ahLst/>
              <a:cxnLst/>
              <a:rect l="l" t="t" r="r" b="b"/>
              <a:pathLst>
                <a:path w="3908425" h="2348229">
                  <a:moveTo>
                    <a:pt x="3454933" y="0"/>
                  </a:moveTo>
                  <a:lnTo>
                    <a:pt x="0" y="1400581"/>
                  </a:lnTo>
                  <a:lnTo>
                    <a:pt x="529866" y="2347973"/>
                  </a:lnTo>
                  <a:lnTo>
                    <a:pt x="1820204" y="2347973"/>
                  </a:lnTo>
                  <a:lnTo>
                    <a:pt x="3908196" y="810260"/>
                  </a:lnTo>
                  <a:lnTo>
                    <a:pt x="3454933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82165" y="6264973"/>
              <a:ext cx="205740" cy="353695"/>
            </a:xfrm>
            <a:custGeom>
              <a:avLst/>
              <a:gdLst/>
              <a:ahLst/>
              <a:cxnLst/>
              <a:rect l="l" t="t" r="r" b="b"/>
              <a:pathLst>
                <a:path w="205739" h="353695">
                  <a:moveTo>
                    <a:pt x="54483" y="36169"/>
                  </a:moveTo>
                  <a:lnTo>
                    <a:pt x="36195" y="0"/>
                  </a:lnTo>
                  <a:lnTo>
                    <a:pt x="0" y="18300"/>
                  </a:lnTo>
                  <a:lnTo>
                    <a:pt x="18288" y="54457"/>
                  </a:lnTo>
                  <a:lnTo>
                    <a:pt x="54483" y="36169"/>
                  </a:lnTo>
                  <a:close/>
                </a:path>
                <a:path w="205739" h="353695">
                  <a:moveTo>
                    <a:pt x="205740" y="335343"/>
                  </a:moveTo>
                  <a:lnTo>
                    <a:pt x="187452" y="299173"/>
                  </a:lnTo>
                  <a:lnTo>
                    <a:pt x="151384" y="317474"/>
                  </a:lnTo>
                  <a:lnTo>
                    <a:pt x="169672" y="353631"/>
                  </a:lnTo>
                  <a:lnTo>
                    <a:pt x="205740" y="335343"/>
                  </a:lnTo>
                  <a:close/>
                </a:path>
              </a:pathLst>
            </a:custGeom>
            <a:solidFill>
              <a:srgbClr val="010C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2872" y="4191253"/>
              <a:ext cx="4444966" cy="23267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23859" y="5603747"/>
              <a:ext cx="544068" cy="5440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7055" y="2049780"/>
              <a:ext cx="574548" cy="5745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9371" y="821436"/>
              <a:ext cx="574547" cy="574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0123" y="3544823"/>
              <a:ext cx="573023" cy="5745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8927" y="5722620"/>
              <a:ext cx="574547" cy="574548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666733" y="5518200"/>
            <a:ext cx="3298190" cy="115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8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00" b="1" spc="-125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1800" b="1" spc="-114" dirty="0">
                <a:solidFill>
                  <a:srgbClr val="006FC0"/>
                </a:solidFill>
                <a:latin typeface="Arial"/>
                <a:cs typeface="Arial"/>
              </a:rPr>
              <a:t>ц</a:t>
            </a:r>
            <a:r>
              <a:rPr sz="1800" b="1" spc="-185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r>
              <a:rPr sz="1800" b="1" spc="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110" dirty="0">
                <a:solidFill>
                  <a:srgbClr val="006FC0"/>
                </a:solidFill>
                <a:latin typeface="Arial"/>
                <a:cs typeface="Arial"/>
              </a:rPr>
              <a:t>202</a:t>
            </a:r>
            <a:r>
              <a:rPr sz="1800" b="1" spc="-18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800" b="1" spc="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800" b="1" spc="-12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800" b="1" spc="-125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800" b="1" spc="-18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65" dirty="0">
                <a:solidFill>
                  <a:srgbClr val="010C21"/>
                </a:solidFill>
                <a:latin typeface="Arial"/>
                <a:cs typeface="Arial"/>
              </a:rPr>
              <a:t>УПР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ВЛ</a:t>
            </a:r>
            <a:r>
              <a:rPr sz="1400" b="1" spc="-165" dirty="0">
                <a:solidFill>
                  <a:srgbClr val="010C21"/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Ч</a:t>
            </a:r>
            <a:r>
              <a:rPr sz="1400" b="1" spc="-165" dirty="0">
                <a:solidFill>
                  <a:srgbClr val="010C21"/>
                </a:solidFill>
                <a:latin typeface="Arial"/>
                <a:cs typeface="Arial"/>
              </a:rPr>
              <a:t>Е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С</a:t>
            </a:r>
            <a:r>
              <a:rPr sz="1400" b="1" spc="-170" dirty="0">
                <a:solidFill>
                  <a:srgbClr val="010C21"/>
                </a:solidFill>
                <a:latin typeface="Arial"/>
                <a:cs typeface="Arial"/>
              </a:rPr>
              <a:t>КАЯ</a:t>
            </a:r>
            <a:r>
              <a:rPr sz="1400" b="1" spc="-11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75" dirty="0">
                <a:solidFill>
                  <a:srgbClr val="010C21"/>
                </a:solidFill>
                <a:latin typeface="Arial"/>
                <a:cs typeface="Arial"/>
              </a:rPr>
              <a:t>КО</a:t>
            </a:r>
            <a:r>
              <a:rPr sz="1400" b="1" spc="-215" dirty="0">
                <a:solidFill>
                  <a:srgbClr val="010C21"/>
                </a:solidFill>
                <a:latin typeface="Arial"/>
                <a:cs typeface="Arial"/>
              </a:rPr>
              <a:t>М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Д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400" b="1" spc="-95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КАЖД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ОЙ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РО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С</a:t>
            </a:r>
            <a:r>
              <a:rPr sz="1400" b="1" spc="-195" dirty="0">
                <a:solidFill>
                  <a:srgbClr val="010C21"/>
                </a:solidFill>
                <a:latin typeface="Arial"/>
                <a:cs typeface="Arial"/>
              </a:rPr>
              <a:t>С</a:t>
            </a:r>
            <a:r>
              <a:rPr sz="1400" b="1" spc="-175" dirty="0">
                <a:solidFill>
                  <a:srgbClr val="010C21"/>
                </a:solidFill>
                <a:latin typeface="Arial"/>
                <a:cs typeface="Arial"/>
              </a:rPr>
              <a:t>ИЙСК</a:t>
            </a:r>
            <a:r>
              <a:rPr sz="1400" b="1" spc="-204" dirty="0">
                <a:solidFill>
                  <a:srgbClr val="010C21"/>
                </a:solidFill>
                <a:latin typeface="Arial"/>
                <a:cs typeface="Arial"/>
              </a:rPr>
              <a:t>О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Й</a:t>
            </a:r>
            <a:r>
              <a:rPr sz="1400" b="1" spc="-114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254" dirty="0">
                <a:solidFill>
                  <a:srgbClr val="010C21"/>
                </a:solidFill>
                <a:latin typeface="Arial"/>
                <a:cs typeface="Arial"/>
              </a:rPr>
              <a:t>Ш</a:t>
            </a:r>
            <a:r>
              <a:rPr sz="1400" b="1" spc="-155" dirty="0">
                <a:solidFill>
                  <a:srgbClr val="010C21"/>
                </a:solidFill>
                <a:latin typeface="Arial"/>
                <a:cs typeface="Arial"/>
              </a:rPr>
              <a:t>К</a:t>
            </a:r>
            <a:r>
              <a:rPr sz="1400" b="1" spc="-195" dirty="0">
                <a:solidFill>
                  <a:srgbClr val="010C21"/>
                </a:solidFill>
                <a:latin typeface="Arial"/>
                <a:cs typeface="Arial"/>
              </a:rPr>
              <a:t>О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Л</a:t>
            </a:r>
            <a:r>
              <a:rPr sz="1400" b="1" spc="-225" dirty="0">
                <a:solidFill>
                  <a:srgbClr val="010C21"/>
                </a:solidFill>
                <a:latin typeface="Arial"/>
                <a:cs typeface="Arial"/>
              </a:rPr>
              <a:t>Ы</a:t>
            </a:r>
            <a:r>
              <a:rPr sz="1400" b="1" spc="-75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75" dirty="0">
                <a:solidFill>
                  <a:srgbClr val="010C21"/>
                </a:solidFill>
                <a:latin typeface="Arial"/>
                <a:cs typeface="Arial"/>
              </a:rPr>
              <a:t>ЗН</a:t>
            </a:r>
            <a:r>
              <a:rPr sz="1400" b="1" spc="-195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400" b="1" spc="-160" dirty="0">
                <a:solidFill>
                  <a:srgbClr val="010C21"/>
                </a:solidFill>
                <a:latin typeface="Arial"/>
                <a:cs typeface="Arial"/>
              </a:rPr>
              <a:t>ЕТ</a:t>
            </a:r>
            <a:r>
              <a:rPr sz="1400" b="1" spc="-70" dirty="0">
                <a:solidFill>
                  <a:srgbClr val="010C21"/>
                </a:solidFill>
                <a:latin typeface="Arial"/>
                <a:cs typeface="Arial"/>
              </a:rPr>
              <a:t>,</a:t>
            </a:r>
            <a:r>
              <a:rPr sz="1400" b="1" spc="-9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ПОНИМ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r>
              <a:rPr sz="1400" b="1" spc="-160" dirty="0">
                <a:solidFill>
                  <a:srgbClr val="010C21"/>
                </a:solidFill>
                <a:latin typeface="Arial"/>
                <a:cs typeface="Arial"/>
              </a:rPr>
              <a:t>ЕТ</a:t>
            </a:r>
            <a:r>
              <a:rPr sz="1400" b="1" spc="-10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010C21"/>
                </a:solidFill>
                <a:latin typeface="Arial"/>
                <a:cs typeface="Arial"/>
              </a:rPr>
              <a:t>И  </a:t>
            </a:r>
            <a:r>
              <a:rPr sz="1400" b="1" spc="-175" dirty="0">
                <a:solidFill>
                  <a:srgbClr val="010C21"/>
                </a:solidFill>
                <a:latin typeface="Arial"/>
                <a:cs typeface="Arial"/>
              </a:rPr>
              <a:t>ПРИ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Н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ИМАЕТ</a:t>
            </a:r>
            <a:r>
              <a:rPr sz="1400" b="1" spc="-10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75" dirty="0">
                <a:solidFill>
                  <a:srgbClr val="010C21"/>
                </a:solidFill>
                <a:latin typeface="Arial"/>
                <a:cs typeface="Arial"/>
              </a:rPr>
              <a:t>ПРОЕК</a:t>
            </a:r>
            <a:r>
              <a:rPr sz="1400" b="1" spc="-155" dirty="0">
                <a:solidFill>
                  <a:srgbClr val="010C21"/>
                </a:solidFill>
                <a:latin typeface="Arial"/>
                <a:cs typeface="Arial"/>
              </a:rPr>
              <a:t>Т</a:t>
            </a:r>
            <a:r>
              <a:rPr sz="1400" b="1" spc="-10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45" dirty="0">
                <a:solidFill>
                  <a:srgbClr val="010C21"/>
                </a:solidFill>
                <a:latin typeface="Arial"/>
                <a:cs typeface="Arial"/>
              </a:rPr>
              <a:t>«</a:t>
            </a:r>
            <a:r>
              <a:rPr sz="1400" b="1" spc="-254" dirty="0">
                <a:solidFill>
                  <a:srgbClr val="010C21"/>
                </a:solidFill>
                <a:latin typeface="Arial"/>
                <a:cs typeface="Arial"/>
              </a:rPr>
              <a:t>Ш</a:t>
            </a:r>
            <a:r>
              <a:rPr sz="1400" b="1" spc="-155" dirty="0">
                <a:solidFill>
                  <a:srgbClr val="010C21"/>
                </a:solidFill>
                <a:latin typeface="Arial"/>
                <a:cs typeface="Arial"/>
              </a:rPr>
              <a:t>К</a:t>
            </a:r>
            <a:r>
              <a:rPr sz="1400" b="1" spc="-195" dirty="0">
                <a:solidFill>
                  <a:srgbClr val="010C21"/>
                </a:solidFill>
                <a:latin typeface="Arial"/>
                <a:cs typeface="Arial"/>
              </a:rPr>
              <a:t>О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Л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95" dirty="0">
                <a:solidFill>
                  <a:srgbClr val="010C21"/>
                </a:solidFill>
                <a:latin typeface="Arial"/>
                <a:cs typeface="Arial"/>
              </a:rPr>
              <a:t>МИН</a:t>
            </a:r>
            <a:r>
              <a:rPr sz="1400" b="1" spc="-190" dirty="0">
                <a:solidFill>
                  <a:srgbClr val="010C21"/>
                </a:solidFill>
                <a:latin typeface="Arial"/>
                <a:cs typeface="Arial"/>
              </a:rPr>
              <a:t>П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РО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С</a:t>
            </a:r>
            <a:r>
              <a:rPr sz="1400" b="1" spc="-195" dirty="0">
                <a:solidFill>
                  <a:srgbClr val="010C21"/>
                </a:solidFill>
                <a:latin typeface="Arial"/>
                <a:cs typeface="Arial"/>
              </a:rPr>
              <a:t>В</a:t>
            </a:r>
            <a:r>
              <a:rPr sz="1400" b="1" spc="-210" dirty="0">
                <a:solidFill>
                  <a:srgbClr val="010C21"/>
                </a:solidFill>
                <a:latin typeface="Arial"/>
                <a:cs typeface="Arial"/>
              </a:rPr>
              <a:t>ЕЩ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ЕНИЯ</a:t>
            </a:r>
            <a:r>
              <a:rPr sz="1400" b="1" spc="-110" dirty="0">
                <a:solidFill>
                  <a:srgbClr val="010C21"/>
                </a:solidFill>
                <a:latin typeface="Arial"/>
                <a:cs typeface="Arial"/>
              </a:rPr>
              <a:t> </a:t>
            </a:r>
            <a:r>
              <a:rPr sz="1400" b="1" spc="-180" dirty="0">
                <a:solidFill>
                  <a:srgbClr val="010C21"/>
                </a:solidFill>
                <a:latin typeface="Arial"/>
                <a:cs typeface="Arial"/>
              </a:rPr>
              <a:t>РО</a:t>
            </a:r>
            <a:r>
              <a:rPr sz="1400" b="1" spc="-185" dirty="0">
                <a:solidFill>
                  <a:srgbClr val="010C21"/>
                </a:solidFill>
                <a:latin typeface="Arial"/>
                <a:cs typeface="Arial"/>
              </a:rPr>
              <a:t>С</a:t>
            </a:r>
            <a:r>
              <a:rPr sz="1400" b="1" spc="-195" dirty="0">
                <a:solidFill>
                  <a:srgbClr val="010C21"/>
                </a:solidFill>
                <a:latin typeface="Arial"/>
                <a:cs typeface="Arial"/>
              </a:rPr>
              <a:t>С</a:t>
            </a:r>
            <a:r>
              <a:rPr sz="1400" b="1" spc="-165" dirty="0">
                <a:solidFill>
                  <a:srgbClr val="010C21"/>
                </a:solidFill>
                <a:latin typeface="Arial"/>
                <a:cs typeface="Arial"/>
              </a:rPr>
              <a:t>ИИ»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2631694" y="68071"/>
            <a:ext cx="6511925" cy="59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25"/>
              </a:lnSpc>
              <a:spcBef>
                <a:spcPts val="100"/>
              </a:spcBef>
            </a:pPr>
            <a:r>
              <a:rPr sz="2400" spc="-229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400" spc="-254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400" spc="-265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4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006FC0"/>
                </a:solidFill>
                <a:latin typeface="Arial"/>
                <a:cs typeface="Arial"/>
              </a:rPr>
              <a:t>«</a:t>
            </a:r>
            <a:r>
              <a:rPr sz="2400" spc="-355" dirty="0">
                <a:solidFill>
                  <a:srgbClr val="006FC0"/>
                </a:solidFill>
                <a:latin typeface="Arial"/>
                <a:cs typeface="Arial"/>
              </a:rPr>
              <a:t>Ш</a:t>
            </a:r>
            <a:r>
              <a:rPr sz="2400" spc="-19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2400" spc="-254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spc="-229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2400" spc="-31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400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75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400" spc="-229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400" spc="-24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400" spc="-229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400" spc="-254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spc="-240" dirty="0">
                <a:solidFill>
                  <a:srgbClr val="006FC0"/>
                </a:solidFill>
                <a:latin typeface="Arial"/>
                <a:cs typeface="Arial"/>
              </a:rPr>
              <a:t>СВ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400" spc="-365" dirty="0">
                <a:solidFill>
                  <a:srgbClr val="006FC0"/>
                </a:solidFill>
                <a:latin typeface="Arial"/>
                <a:cs typeface="Arial"/>
              </a:rPr>
              <a:t>Щ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400" spc="-240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400" spc="-229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2400" spc="-305" dirty="0">
                <a:solidFill>
                  <a:srgbClr val="006FC0"/>
                </a:solidFill>
                <a:latin typeface="Arial"/>
                <a:cs typeface="Arial"/>
              </a:rPr>
              <a:t>Я</a:t>
            </a:r>
            <a:r>
              <a:rPr sz="2400" spc="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spc="-215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2400" spc="-254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2400" spc="-240" dirty="0">
                <a:solidFill>
                  <a:srgbClr val="006FC0"/>
                </a:solidFill>
                <a:latin typeface="Arial"/>
                <a:cs typeface="Arial"/>
              </a:rPr>
              <a:t>СС</a:t>
            </a:r>
            <a:r>
              <a:rPr sz="2400" spc="-229" dirty="0">
                <a:solidFill>
                  <a:srgbClr val="006FC0"/>
                </a:solidFill>
                <a:latin typeface="Arial"/>
                <a:cs typeface="Arial"/>
              </a:rPr>
              <a:t>ИИ</a:t>
            </a:r>
            <a:r>
              <a:rPr sz="2400" spc="-245" dirty="0">
                <a:solidFill>
                  <a:srgbClr val="006FC0"/>
                </a:solidFill>
                <a:latin typeface="Arial"/>
                <a:cs typeface="Arial"/>
              </a:rPr>
              <a:t>»</a:t>
            </a:r>
            <a:endParaRPr sz="2400">
              <a:latin typeface="Arial"/>
              <a:cs typeface="Arial"/>
            </a:endParaRPr>
          </a:p>
          <a:p>
            <a:pPr marL="392430" algn="ctr">
              <a:lnSpc>
                <a:spcPts val="1764"/>
              </a:lnSpc>
            </a:pPr>
            <a:r>
              <a:rPr sz="1600" spc="-125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600" spc="-15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600" spc="-125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600" spc="-110" dirty="0">
                <a:solidFill>
                  <a:srgbClr val="006FC0"/>
                </a:solidFill>
                <a:latin typeface="Arial"/>
                <a:cs typeface="Arial"/>
              </a:rPr>
              <a:t>Х</a:t>
            </a:r>
            <a:r>
              <a:rPr sz="1600" spc="-15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600" spc="-125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600" spc="-265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sz="1600" spc="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80" dirty="0">
                <a:solidFill>
                  <a:srgbClr val="006FC0"/>
                </a:solidFill>
                <a:latin typeface="Arial"/>
                <a:cs typeface="Arial"/>
              </a:rPr>
              <a:t>К</a:t>
            </a:r>
            <a:r>
              <a:rPr sz="1600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110" dirty="0">
                <a:solidFill>
                  <a:srgbClr val="006FC0"/>
                </a:solidFill>
                <a:latin typeface="Arial"/>
                <a:cs typeface="Arial"/>
              </a:rPr>
              <a:t>РЕ</a:t>
            </a:r>
            <a:r>
              <a:rPr sz="1600" spc="-13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600" spc="-120" dirty="0">
                <a:solidFill>
                  <a:srgbClr val="006FC0"/>
                </a:solidFill>
                <a:latin typeface="Arial"/>
                <a:cs typeface="Arial"/>
              </a:rPr>
              <a:t>Л</a:t>
            </a:r>
            <a:r>
              <a:rPr sz="1600" spc="-13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spc="-110" dirty="0">
                <a:solidFill>
                  <a:srgbClr val="006FC0"/>
                </a:solidFill>
                <a:latin typeface="Arial"/>
                <a:cs typeface="Arial"/>
              </a:rPr>
              <a:t>З</a:t>
            </a:r>
            <a:r>
              <a:rPr sz="1600" spc="-130" dirty="0">
                <a:solidFill>
                  <a:srgbClr val="006FC0"/>
                </a:solidFill>
                <a:latin typeface="Arial"/>
                <a:cs typeface="Arial"/>
              </a:rPr>
              <a:t>АЦ</a:t>
            </a:r>
            <a:r>
              <a:rPr sz="1600" spc="-135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spc="-210" dirty="0">
                <a:solidFill>
                  <a:srgbClr val="006FC0"/>
                </a:solidFill>
                <a:latin typeface="Arial"/>
                <a:cs typeface="Arial"/>
              </a:rPr>
              <a:t>И</a:t>
            </a:r>
            <a:r>
              <a:rPr sz="1600" spc="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215" dirty="0">
                <a:solidFill>
                  <a:srgbClr val="006FC0"/>
                </a:solidFill>
                <a:latin typeface="Arial"/>
                <a:cs typeface="Arial"/>
              </a:rPr>
              <a:t>В</a:t>
            </a:r>
            <a:r>
              <a:rPr sz="1600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006FC0"/>
                </a:solidFill>
                <a:latin typeface="Arial"/>
                <a:cs typeface="Arial"/>
              </a:rPr>
              <a:t>202</a:t>
            </a:r>
            <a:r>
              <a:rPr sz="1600" spc="-165" dirty="0">
                <a:solidFill>
                  <a:srgbClr val="006FC0"/>
                </a:solidFill>
                <a:latin typeface="Arial"/>
                <a:cs typeface="Arial"/>
              </a:rPr>
              <a:t>3</a:t>
            </a:r>
            <a:r>
              <a:rPr sz="1600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006FC0"/>
                </a:solidFill>
                <a:latin typeface="Arial"/>
                <a:cs typeface="Arial"/>
              </a:rPr>
              <a:t>Г</a:t>
            </a:r>
            <a:r>
              <a:rPr sz="1600" spc="-150" dirty="0">
                <a:solidFill>
                  <a:srgbClr val="006FC0"/>
                </a:solidFill>
                <a:latin typeface="Arial"/>
                <a:cs typeface="Arial"/>
              </a:rPr>
              <a:t>О</a:t>
            </a:r>
            <a:r>
              <a:rPr sz="1600" spc="-125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600" spc="-185" dirty="0">
                <a:solidFill>
                  <a:srgbClr val="006FC0"/>
                </a:solidFill>
                <a:latin typeface="Arial"/>
                <a:cs typeface="Arial"/>
              </a:rPr>
              <a:t>У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149840" y="217931"/>
            <a:ext cx="2042160" cy="1016635"/>
          </a:xfrm>
          <a:custGeom>
            <a:avLst/>
            <a:gdLst/>
            <a:ahLst/>
            <a:cxnLst/>
            <a:rect l="l" t="t" r="r" b="b"/>
            <a:pathLst>
              <a:path w="2042159" h="1016635">
                <a:moveTo>
                  <a:pt x="0" y="1016508"/>
                </a:moveTo>
                <a:lnTo>
                  <a:pt x="2042159" y="1016508"/>
                </a:lnTo>
                <a:lnTo>
                  <a:pt x="2042159" y="0"/>
                </a:lnTo>
                <a:lnTo>
                  <a:pt x="0" y="0"/>
                </a:lnTo>
                <a:lnTo>
                  <a:pt x="0" y="1016508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230104" y="248158"/>
            <a:ext cx="19240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5" dirty="0">
                <a:solidFill>
                  <a:srgbClr val="006FC0"/>
                </a:solidFill>
                <a:latin typeface="Arial"/>
                <a:cs typeface="Arial"/>
              </a:rPr>
              <a:t>ВАЖНО!</a:t>
            </a:r>
            <a:endParaRPr sz="1200">
              <a:latin typeface="Arial"/>
              <a:cs typeface="Arial"/>
            </a:endParaRPr>
          </a:p>
          <a:p>
            <a:pPr marL="12700" marR="313055">
              <a:lnSpc>
                <a:spcPct val="100000"/>
              </a:lnSpc>
            </a:pPr>
            <a:r>
              <a:rPr sz="1200" b="1" spc="-145" dirty="0">
                <a:latin typeface="Arial"/>
                <a:cs typeface="Arial"/>
              </a:rPr>
              <a:t>Во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в</a:t>
            </a:r>
            <a:r>
              <a:rPr sz="1200" b="1" spc="-125" dirty="0">
                <a:latin typeface="Arial"/>
                <a:cs typeface="Arial"/>
              </a:rPr>
              <a:t>се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60" dirty="0">
                <a:latin typeface="Arial"/>
                <a:cs typeface="Arial"/>
              </a:rPr>
              <a:t>м</a:t>
            </a:r>
            <a:r>
              <a:rPr sz="1200" b="1" spc="-130" dirty="0">
                <a:latin typeface="Arial"/>
                <a:cs typeface="Arial"/>
              </a:rPr>
              <a:t>еропр</a:t>
            </a:r>
            <a:r>
              <a:rPr sz="1200" b="1" spc="-145" dirty="0">
                <a:latin typeface="Arial"/>
                <a:cs typeface="Arial"/>
              </a:rPr>
              <a:t>и</a:t>
            </a:r>
            <a:r>
              <a:rPr sz="1200" b="1" spc="-120" dirty="0">
                <a:latin typeface="Arial"/>
                <a:cs typeface="Arial"/>
              </a:rPr>
              <a:t>ят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30" dirty="0">
                <a:latin typeface="Arial"/>
                <a:cs typeface="Arial"/>
              </a:rPr>
              <a:t>я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05" dirty="0">
                <a:latin typeface="Arial"/>
                <a:cs typeface="Arial"/>
              </a:rPr>
              <a:t>для  </a:t>
            </a:r>
            <a:r>
              <a:rPr sz="1200" b="1" spc="-135" dirty="0">
                <a:latin typeface="Arial"/>
                <a:cs typeface="Arial"/>
              </a:rPr>
              <a:t>п</a:t>
            </a:r>
            <a:r>
              <a:rPr sz="1200" b="1" spc="-125" dirty="0">
                <a:latin typeface="Arial"/>
                <a:cs typeface="Arial"/>
              </a:rPr>
              <a:t>е</a:t>
            </a:r>
            <a:r>
              <a:rPr sz="1200" b="1" spc="-120" dirty="0">
                <a:latin typeface="Arial"/>
                <a:cs typeface="Arial"/>
              </a:rPr>
              <a:t>даго</a:t>
            </a:r>
            <a:r>
              <a:rPr sz="1200" b="1" spc="-100" dirty="0">
                <a:latin typeface="Arial"/>
                <a:cs typeface="Arial"/>
              </a:rPr>
              <a:t>г</a:t>
            </a:r>
            <a:r>
              <a:rPr sz="1200" b="1" spc="-135" dirty="0">
                <a:latin typeface="Arial"/>
                <a:cs typeface="Arial"/>
              </a:rPr>
              <a:t>ов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и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25" dirty="0">
                <a:latin typeface="Arial"/>
                <a:cs typeface="Arial"/>
              </a:rPr>
              <a:t>у</a:t>
            </a:r>
            <a:r>
              <a:rPr sz="1200" b="1" spc="-135" dirty="0">
                <a:latin typeface="Arial"/>
                <a:cs typeface="Arial"/>
              </a:rPr>
              <a:t>п</a:t>
            </a:r>
            <a:r>
              <a:rPr sz="1200" b="1" spc="-130" dirty="0">
                <a:latin typeface="Arial"/>
                <a:cs typeface="Arial"/>
              </a:rPr>
              <a:t>ра</a:t>
            </a:r>
            <a:r>
              <a:rPr sz="1200" b="1" spc="-140" dirty="0">
                <a:latin typeface="Arial"/>
                <a:cs typeface="Arial"/>
              </a:rPr>
              <a:t>в</a:t>
            </a:r>
            <a:r>
              <a:rPr sz="1200" b="1" spc="-130" dirty="0">
                <a:latin typeface="Arial"/>
                <a:cs typeface="Arial"/>
              </a:rPr>
              <a:t>ле</a:t>
            </a:r>
            <a:r>
              <a:rPr sz="1200" b="1" spc="-135" dirty="0">
                <a:latin typeface="Arial"/>
                <a:cs typeface="Arial"/>
              </a:rPr>
              <a:t>н</a:t>
            </a:r>
            <a:r>
              <a:rPr sz="1200" b="1" spc="-140" dirty="0">
                <a:latin typeface="Arial"/>
                <a:cs typeface="Arial"/>
              </a:rPr>
              <a:t>ц</a:t>
            </a:r>
            <a:r>
              <a:rPr sz="1200" b="1" spc="-125" dirty="0">
                <a:latin typeface="Arial"/>
                <a:cs typeface="Arial"/>
              </a:rPr>
              <a:t>е</a:t>
            </a:r>
            <a:r>
              <a:rPr sz="1200" b="1" spc="-135" dirty="0">
                <a:latin typeface="Arial"/>
                <a:cs typeface="Arial"/>
              </a:rPr>
              <a:t>в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в</a:t>
            </a:r>
            <a:r>
              <a:rPr sz="1200" b="1" spc="-145" dirty="0">
                <a:latin typeface="Arial"/>
                <a:cs typeface="Arial"/>
              </a:rPr>
              <a:t>ключ</a:t>
            </a:r>
            <a:r>
              <a:rPr sz="1200" b="1" spc="-120" dirty="0">
                <a:latin typeface="Arial"/>
                <a:cs typeface="Arial"/>
              </a:rPr>
              <a:t>ается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те</a:t>
            </a:r>
            <a:r>
              <a:rPr sz="1200" b="1" spc="-155" dirty="0">
                <a:latin typeface="Arial"/>
                <a:cs typeface="Arial"/>
              </a:rPr>
              <a:t>м</a:t>
            </a:r>
            <a:r>
              <a:rPr sz="1200" b="1" spc="-114" dirty="0">
                <a:latin typeface="Arial"/>
                <a:cs typeface="Arial"/>
              </a:rPr>
              <a:t>ат</a:t>
            </a:r>
            <a:r>
              <a:rPr sz="1200" b="1" spc="-145" dirty="0">
                <a:latin typeface="Arial"/>
                <a:cs typeface="Arial"/>
              </a:rPr>
              <a:t>и</a:t>
            </a:r>
            <a:r>
              <a:rPr sz="1200" b="1" spc="-114" dirty="0">
                <a:latin typeface="Arial"/>
                <a:cs typeface="Arial"/>
              </a:rPr>
              <a:t>к</a:t>
            </a:r>
            <a:r>
              <a:rPr sz="1200" b="1" spc="-125" dirty="0">
                <a:latin typeface="Arial"/>
                <a:cs typeface="Arial"/>
              </a:rPr>
              <a:t>а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20" dirty="0">
                <a:latin typeface="Arial"/>
                <a:cs typeface="Arial"/>
              </a:rPr>
              <a:t>«</a:t>
            </a:r>
            <a:r>
              <a:rPr sz="1200" b="1" spc="-229" dirty="0">
                <a:latin typeface="Arial"/>
                <a:cs typeface="Arial"/>
              </a:rPr>
              <a:t>Ш</a:t>
            </a:r>
            <a:r>
              <a:rPr sz="1200" b="1" spc="-114" dirty="0">
                <a:latin typeface="Arial"/>
                <a:cs typeface="Arial"/>
              </a:rPr>
              <a:t>колы  </a:t>
            </a:r>
            <a:r>
              <a:rPr sz="1200" b="1" spc="-185" dirty="0">
                <a:latin typeface="Arial"/>
                <a:cs typeface="Arial"/>
              </a:rPr>
              <a:t>М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35" dirty="0">
                <a:latin typeface="Arial"/>
                <a:cs typeface="Arial"/>
              </a:rPr>
              <a:t>нпросвещен</a:t>
            </a:r>
            <a:r>
              <a:rPr sz="1200" b="1" spc="-140" dirty="0">
                <a:latin typeface="Arial"/>
                <a:cs typeface="Arial"/>
              </a:rPr>
              <a:t>и</a:t>
            </a:r>
            <a:r>
              <a:rPr sz="1200" b="1" spc="-130" dirty="0">
                <a:latin typeface="Arial"/>
                <a:cs typeface="Arial"/>
              </a:rPr>
              <a:t>я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45" dirty="0">
                <a:latin typeface="Arial"/>
                <a:cs typeface="Arial"/>
              </a:rPr>
              <a:t>Р</a:t>
            </a:r>
            <a:r>
              <a:rPr sz="1200" b="1" spc="-125" dirty="0">
                <a:latin typeface="Arial"/>
                <a:cs typeface="Arial"/>
              </a:rPr>
              <a:t>осс</a:t>
            </a:r>
            <a:r>
              <a:rPr sz="1200" b="1" spc="-140" dirty="0">
                <a:latin typeface="Arial"/>
                <a:cs typeface="Arial"/>
              </a:rPr>
              <a:t>ии</a:t>
            </a:r>
            <a:r>
              <a:rPr sz="1200" b="1" spc="-125" dirty="0">
                <a:latin typeface="Arial"/>
                <a:cs typeface="Arial"/>
              </a:rPr>
              <a:t>»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47859" y="297652"/>
            <a:ext cx="601979" cy="460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-74827"/>
            <a:ext cx="11999065" cy="6628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91058"/>
            <a:ext cx="9512935" cy="80483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0"/>
              </a:spcBef>
            </a:pPr>
            <a:r>
              <a:rPr sz="2400" dirty="0" err="1">
                <a:solidFill>
                  <a:srgbClr val="363785"/>
                </a:solidFill>
                <a:latin typeface="Arial"/>
                <a:cs typeface="Arial"/>
              </a:rPr>
              <a:t>Результаты</a:t>
            </a:r>
            <a:r>
              <a:rPr sz="2400" spc="165" dirty="0">
                <a:solidFill>
                  <a:srgbClr val="363785"/>
                </a:solidFill>
                <a:latin typeface="Arial"/>
                <a:cs typeface="Arial"/>
              </a:rPr>
              <a:t> </a:t>
            </a:r>
            <a:r>
              <a:rPr sz="2400" spc="40" dirty="0" err="1" smtClean="0">
                <a:solidFill>
                  <a:srgbClr val="363785"/>
                </a:solidFill>
                <a:latin typeface="Arial"/>
                <a:cs typeface="Arial"/>
              </a:rPr>
              <a:t>мониторинга</a:t>
            </a:r>
            <a:r>
              <a:rPr sz="2400" spc="160" dirty="0" smtClean="0">
                <a:solidFill>
                  <a:srgbClr val="363785"/>
                </a:solidFill>
                <a:latin typeface="Arial"/>
                <a:cs typeface="Arial"/>
              </a:rPr>
              <a:t> </a:t>
            </a:r>
            <a:r>
              <a:rPr lang="ru-RU" sz="2400" spc="45" dirty="0" smtClean="0">
                <a:solidFill>
                  <a:srgbClr val="363785"/>
                </a:solidFill>
                <a:latin typeface="Arial"/>
                <a:cs typeface="Arial"/>
              </a:rPr>
              <a:t>муниципальных механизмов управления качеством образования</a:t>
            </a:r>
            <a:r>
              <a:rPr sz="2400" spc="45" dirty="0" smtClean="0">
                <a:solidFill>
                  <a:srgbClr val="363785"/>
                </a:solidFill>
                <a:latin typeface="Arial"/>
                <a:cs typeface="Arial"/>
              </a:rPr>
              <a:t> </a:t>
            </a:r>
            <a:r>
              <a:rPr sz="2400" spc="-765" dirty="0" smtClean="0">
                <a:solidFill>
                  <a:srgbClr val="363785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63785"/>
                </a:solidFill>
                <a:latin typeface="Arial"/>
                <a:cs typeface="Arial"/>
              </a:rPr>
              <a:t>в</a:t>
            </a:r>
            <a:r>
              <a:rPr sz="2400" spc="105" dirty="0">
                <a:solidFill>
                  <a:srgbClr val="363785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363785"/>
                </a:solidFill>
                <a:latin typeface="Arial"/>
                <a:cs typeface="Arial"/>
              </a:rPr>
              <a:t>2022</a:t>
            </a:r>
            <a:r>
              <a:rPr sz="2400" spc="130" dirty="0">
                <a:solidFill>
                  <a:srgbClr val="363785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363785"/>
                </a:solidFill>
                <a:latin typeface="Arial"/>
                <a:cs typeface="Arial"/>
              </a:rPr>
              <a:t>г.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06911" y="6477380"/>
            <a:ext cx="155575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03913"/>
              </p:ext>
            </p:extLst>
          </p:nvPr>
        </p:nvGraphicFramePr>
        <p:xfrm>
          <a:off x="538522" y="2946401"/>
          <a:ext cx="3641436" cy="839682"/>
        </p:xfrm>
        <a:graphic>
          <a:graphicData uri="http://schemas.openxmlformats.org/drawingml/2006/table">
            <a:tbl>
              <a:tblPr/>
              <a:tblGrid>
                <a:gridCol w="3641436">
                  <a:extLst>
                    <a:ext uri="{9D8B030D-6E8A-4147-A177-3AD203B41FA5}">
                      <a16:colId xmlns:a16="http://schemas.microsoft.com/office/drawing/2014/main" val="1629328295"/>
                    </a:ext>
                  </a:extLst>
                </a:gridCol>
              </a:tblGrid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Базарносызганский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99848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Барышский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543031"/>
                  </a:ext>
                </a:extLst>
              </a:tr>
              <a:tr h="262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Вешкаймский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9692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4833179" y="1690367"/>
          <a:ext cx="3124200" cy="1679364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3318940959"/>
                    </a:ext>
                  </a:extLst>
                </a:gridCol>
              </a:tblGrid>
              <a:tr h="266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Инзенский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025213"/>
                  </a:ext>
                </a:extLst>
              </a:tr>
              <a:tr h="266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Карсунский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19085"/>
                  </a:ext>
                </a:extLst>
              </a:tr>
              <a:tr h="266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Кузоватовский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210983"/>
                  </a:ext>
                </a:extLst>
              </a:tr>
              <a:tr h="266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Майнский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039645"/>
                  </a:ext>
                </a:extLst>
              </a:tr>
              <a:tr h="266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Мелекесский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33930"/>
                  </a:ext>
                </a:extLst>
              </a:tr>
              <a:tr h="266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80990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833179" y="3366242"/>
          <a:ext cx="3124201" cy="1119576"/>
        </p:xfrm>
        <a:graphic>
          <a:graphicData uri="http://schemas.openxmlformats.org/drawingml/2006/table">
            <a:tbl>
              <a:tblPr/>
              <a:tblGrid>
                <a:gridCol w="3124201">
                  <a:extLst>
                    <a:ext uri="{9D8B030D-6E8A-4147-A177-3AD203B41FA5}">
                      <a16:colId xmlns:a16="http://schemas.microsoft.com/office/drawing/2014/main" val="3533723474"/>
                    </a:ext>
                  </a:extLst>
                </a:gridCol>
              </a:tblGrid>
              <a:tr h="259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Новоульяновск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629050"/>
                  </a:ext>
                </a:extLst>
              </a:tr>
              <a:tr h="259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548334"/>
                  </a:ext>
                </a:extLst>
              </a:tr>
              <a:tr h="259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Радищевский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03274"/>
                  </a:ext>
                </a:extLst>
              </a:tr>
              <a:tr h="259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Сенгилеевский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91313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4833179" y="4504434"/>
          <a:ext cx="3124201" cy="1196095"/>
        </p:xfrm>
        <a:graphic>
          <a:graphicData uri="http://schemas.openxmlformats.org/drawingml/2006/table">
            <a:tbl>
              <a:tblPr/>
              <a:tblGrid>
                <a:gridCol w="3124201">
                  <a:extLst>
                    <a:ext uri="{9D8B030D-6E8A-4147-A177-3AD203B41FA5}">
                      <a16:colId xmlns:a16="http://schemas.microsoft.com/office/drawing/2014/main" val="71001588"/>
                    </a:ext>
                  </a:extLst>
                </a:gridCol>
              </a:tblGrid>
              <a:tr h="3340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Ульяновск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043662"/>
                  </a:ext>
                </a:extLst>
              </a:tr>
              <a:tr h="287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Ульяновский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9323"/>
                  </a:ext>
                </a:extLst>
              </a:tr>
              <a:tr h="287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Цильнинский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770449"/>
                  </a:ext>
                </a:extLst>
              </a:tr>
              <a:tr h="287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Чердаклинский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6594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47167"/>
              </p:ext>
            </p:extLst>
          </p:nvPr>
        </p:nvGraphicFramePr>
        <p:xfrm>
          <a:off x="8610599" y="2575425"/>
          <a:ext cx="3421044" cy="1399470"/>
        </p:xfrm>
        <a:graphic>
          <a:graphicData uri="http://schemas.openxmlformats.org/drawingml/2006/table">
            <a:tbl>
              <a:tblPr/>
              <a:tblGrid>
                <a:gridCol w="3421044">
                  <a:extLst>
                    <a:ext uri="{9D8B030D-6E8A-4147-A177-3AD203B41FA5}">
                      <a16:colId xmlns:a16="http://schemas.microsoft.com/office/drawing/2014/main" val="1552076161"/>
                    </a:ext>
                  </a:extLst>
                </a:gridCol>
              </a:tblGrid>
              <a:tr h="41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Димитровград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32752"/>
                  </a:ext>
                </a:extLst>
              </a:tr>
              <a:tr h="213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Новомалыклинский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5218"/>
                  </a:ext>
                </a:extLst>
              </a:tr>
              <a:tr h="213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Новоспасский</a:t>
                      </a: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55485"/>
                  </a:ext>
                </a:extLst>
              </a:tr>
              <a:tr h="213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Старокулаткинский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16270"/>
                  </a:ext>
                </a:extLst>
              </a:tr>
              <a:tr h="213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Старомайнский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74" marR="5574" marT="557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5707607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179" y="5700529"/>
            <a:ext cx="3124201" cy="3056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86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8"/>
            <a:ext cx="11999065" cy="66272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094211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74496" y="817575"/>
            <a:ext cx="4912995" cy="1383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50"/>
              </a:lnSpc>
              <a:spcBef>
                <a:spcPts val="105"/>
              </a:spcBef>
            </a:pPr>
            <a:r>
              <a:rPr spc="5" dirty="0">
                <a:solidFill>
                  <a:srgbClr val="334D94"/>
                </a:solidFill>
                <a:latin typeface="Verdana"/>
                <a:cs typeface="Verdana"/>
              </a:rPr>
              <a:t>СНИЖЕНИЕ</a:t>
            </a:r>
          </a:p>
          <a:p>
            <a:pPr marL="12700" marR="5080">
              <a:lnSpc>
                <a:spcPts val="3379"/>
              </a:lnSpc>
              <a:spcBef>
                <a:spcPts val="305"/>
              </a:spcBef>
            </a:pPr>
            <a:r>
              <a:rPr dirty="0">
                <a:solidFill>
                  <a:srgbClr val="334D94"/>
                </a:solidFill>
                <a:latin typeface="Verdana"/>
                <a:cs typeface="Verdana"/>
              </a:rPr>
              <a:t>БЮРОКРАТИЧЕСКОЙ  НАГРУЗКИ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9178" y="2590800"/>
            <a:ext cx="5739130" cy="297307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5600" marR="105410" indent="-342900">
              <a:lnSpc>
                <a:spcPts val="1730"/>
              </a:lnSpc>
              <a:spcBef>
                <a:spcPts val="3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рабочая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программа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учебного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предмета,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учебного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курса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(в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том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числе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внеурочной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деятельности),</a:t>
            </a:r>
            <a:endParaRPr sz="1600" dirty="0">
              <a:latin typeface="Verdana"/>
              <a:cs typeface="Verdana"/>
            </a:endParaRPr>
          </a:p>
          <a:p>
            <a:pPr marL="355600">
              <a:lnSpc>
                <a:spcPts val="1700"/>
              </a:lnSpc>
            </a:pPr>
            <a:r>
              <a:rPr sz="1600" spc="-5" dirty="0">
                <a:latin typeface="Verdana"/>
                <a:cs typeface="Verdana"/>
              </a:rPr>
              <a:t>учебного</a:t>
            </a:r>
            <a:r>
              <a:rPr sz="1600" spc="-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модуля;</a:t>
            </a:r>
            <a:endParaRPr sz="16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журнал</a:t>
            </a:r>
            <a:r>
              <a:rPr sz="160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учёта успеваемости;</a:t>
            </a:r>
            <a:endParaRPr sz="1600" dirty="0">
              <a:latin typeface="Verdana"/>
              <a:cs typeface="Verdana"/>
            </a:endParaRPr>
          </a:p>
          <a:p>
            <a:pPr marL="355600" marR="434340" indent="-342900">
              <a:lnSpc>
                <a:spcPct val="90100"/>
              </a:lnSpc>
              <a:spcBef>
                <a:spcPts val="994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журнал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внеурочной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деятельности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(для 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педагогических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работников,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осуществляющих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внеурочную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деятельность);</a:t>
            </a:r>
            <a:endParaRPr sz="1600" dirty="0">
              <a:latin typeface="Verdana"/>
              <a:cs typeface="Verdana"/>
            </a:endParaRPr>
          </a:p>
          <a:p>
            <a:pPr marL="355600" marR="5080" indent="-342900" algn="just">
              <a:lnSpc>
                <a:spcPts val="1730"/>
              </a:lnSpc>
              <a:spcBef>
                <a:spcPts val="1019"/>
              </a:spcBef>
              <a:buAutoNum type="arabicPeriod" startAt="2"/>
              <a:tabLst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план воспитательной работы </a:t>
            </a:r>
            <a:r>
              <a:rPr sz="1600" spc="-10" dirty="0">
                <a:latin typeface="Verdana"/>
                <a:cs typeface="Verdana"/>
              </a:rPr>
              <a:t>(для </a:t>
            </a:r>
            <a:r>
              <a:rPr sz="1600" spc="-5" dirty="0">
                <a:latin typeface="Verdana"/>
                <a:cs typeface="Verdana"/>
              </a:rPr>
              <a:t>педагогических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работников, осуществляющих функции классного </a:t>
            </a:r>
            <a:r>
              <a:rPr sz="1600" spc="-55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руководства);</a:t>
            </a:r>
            <a:endParaRPr sz="1600" dirty="0">
              <a:latin typeface="Verdana"/>
              <a:cs typeface="Verdana"/>
            </a:endParaRPr>
          </a:p>
          <a:p>
            <a:pPr marL="355600" indent="-342900" algn="just">
              <a:lnSpc>
                <a:spcPct val="100000"/>
              </a:lnSpc>
              <a:spcBef>
                <a:spcPts val="785"/>
              </a:spcBef>
              <a:buAutoNum type="arabicPeriod" startAt="2"/>
              <a:tabLst>
                <a:tab pos="355600" algn="l"/>
              </a:tabLst>
            </a:pPr>
            <a:r>
              <a:rPr sz="1600" spc="-5" dirty="0">
                <a:latin typeface="Verdana"/>
                <a:cs typeface="Verdana"/>
              </a:rPr>
              <a:t>характеристика</a:t>
            </a:r>
            <a:r>
              <a:rPr sz="1600" spc="6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обучающегося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(по</a:t>
            </a:r>
            <a:r>
              <a:rPr sz="1600" spc="2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запросу).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53200" y="152400"/>
            <a:ext cx="5315319" cy="693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4993" t="27159" r="33055" b="8937"/>
          <a:stretch/>
        </p:blipFill>
        <p:spPr>
          <a:xfrm>
            <a:off x="6934200" y="381000"/>
            <a:ext cx="4641940" cy="665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283" t="5387" b="5079"/>
          <a:stretch/>
        </p:blipFill>
        <p:spPr bwMode="auto">
          <a:xfrm>
            <a:off x="152400" y="76200"/>
            <a:ext cx="11811000" cy="662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12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457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</a:rPr>
              <a:t>О безопасности</a:t>
            </a:r>
            <a:endParaRPr lang="ru-RU" sz="4800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http://natsbez.ru/wp-content/uploads/2019/04/4638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46" y="0"/>
            <a:ext cx="6878754" cy="441960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0177" t="12846" r="21135" b="7082"/>
          <a:stretch/>
        </p:blipFill>
        <p:spPr>
          <a:xfrm rot="21413904">
            <a:off x="1215574" y="1833851"/>
            <a:ext cx="2891358" cy="37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065" y="2961258"/>
            <a:ext cx="5594985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5" dirty="0">
                <a:solidFill>
                  <a:srgbClr val="354DAA"/>
                </a:solidFill>
              </a:rPr>
              <a:t>СПАСИБО </a:t>
            </a:r>
            <a:r>
              <a:rPr sz="6000" spc="-10" dirty="0">
                <a:solidFill>
                  <a:srgbClr val="354DAA"/>
                </a:solidFill>
              </a:rPr>
              <a:t>ЗА </a:t>
            </a:r>
            <a:r>
              <a:rPr sz="6000" spc="-1510" dirty="0">
                <a:solidFill>
                  <a:srgbClr val="354DAA"/>
                </a:solidFill>
              </a:rPr>
              <a:t> </a:t>
            </a:r>
            <a:r>
              <a:rPr sz="6000" spc="-5" dirty="0">
                <a:solidFill>
                  <a:srgbClr val="354DAA"/>
                </a:solidFill>
              </a:rPr>
              <a:t>ВНИМАН</a:t>
            </a:r>
            <a:r>
              <a:rPr sz="6000" spc="15" dirty="0">
                <a:solidFill>
                  <a:srgbClr val="354DAA"/>
                </a:solidFill>
              </a:rPr>
              <a:t>И</a:t>
            </a:r>
            <a:r>
              <a:rPr sz="6000" spc="-5" dirty="0">
                <a:solidFill>
                  <a:srgbClr val="354DAA"/>
                </a:solidFill>
              </a:rPr>
              <a:t>Е!</a:t>
            </a:r>
            <a:endParaRPr sz="60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1584" y="1656567"/>
            <a:ext cx="2689861" cy="120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2632" y="263778"/>
            <a:ext cx="102743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НАЦИОНАЛЬНЫЙ</a:t>
            </a:r>
            <a:r>
              <a:rPr spc="-55" dirty="0"/>
              <a:t> </a:t>
            </a:r>
            <a:r>
              <a:rPr dirty="0"/>
              <a:t>ПРОЕКТ«ОБРАЗОВАНИЕ»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68118" y="139803"/>
            <a:ext cx="11887707" cy="6586026"/>
            <a:chOff x="304800" y="49673"/>
            <a:chExt cx="11887707" cy="6586026"/>
          </a:xfrm>
          <a:solidFill>
            <a:schemeClr val="bg1"/>
          </a:solidFill>
        </p:grpSpPr>
        <p:sp>
          <p:nvSpPr>
            <p:cNvPr id="7" name="object 7"/>
            <p:cNvSpPr/>
            <p:nvPr/>
          </p:nvSpPr>
          <p:spPr>
            <a:xfrm>
              <a:off x="11280647" y="266700"/>
              <a:ext cx="911860" cy="736600"/>
            </a:xfrm>
            <a:custGeom>
              <a:avLst/>
              <a:gdLst/>
              <a:ahLst/>
              <a:cxnLst/>
              <a:rect l="l" t="t" r="r" b="b"/>
              <a:pathLst>
                <a:path w="911859" h="736600">
                  <a:moveTo>
                    <a:pt x="911351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911351" y="736091"/>
                  </a:lnTo>
                  <a:lnTo>
                    <a:pt x="911351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 rotWithShape="1">
            <a:blip r:embed="rId4" cstate="print"/>
            <a:srcRect r="10372"/>
            <a:stretch/>
          </p:blipFill>
          <p:spPr>
            <a:xfrm>
              <a:off x="10903614" y="49673"/>
              <a:ext cx="1190749" cy="1083133"/>
            </a:xfrm>
            <a:prstGeom prst="rect">
              <a:avLst/>
            </a:prstGeom>
            <a:grpFill/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" y="5900934"/>
              <a:ext cx="1639775" cy="734765"/>
            </a:xfrm>
            <a:prstGeom prst="rect">
              <a:avLst/>
            </a:prstGeom>
            <a:grpFill/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0856724-D835-4A85-9C08-1A0583CC4496}"/>
              </a:ext>
            </a:extLst>
          </p:cNvPr>
          <p:cNvSpPr/>
          <p:nvPr/>
        </p:nvSpPr>
        <p:spPr>
          <a:xfrm>
            <a:off x="5788773" y="1267590"/>
            <a:ext cx="632702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147 тыс. детей в возрасте от 5 до 18 лет,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 охваченных дополнительным образованием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44 тыс. детей, охваченных деятельностью центров выявления, поддержки и развития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способностей и талантов у детей и молодежи,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технопарков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Кванториум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» и центров «IТ-куб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6088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педагогических работников общеобразовательных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организаций прошли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повышение квалификации, в том числе в центрах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непрерывного повышения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профессионального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мастерства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более 60% образовательных организаций, 93% педагогических работников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и 57% обучающихся используют сервисы федеральной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информационно-сервисной платформы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цифровой образовательной среды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более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73 тыс.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обучающихся, вовлеченных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в систему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патриотического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воспитания в Ульяновской области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целях создания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конкурентоспособной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системы профессионального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образования аккредитованы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73 ЦПДЭ в 26 ПОО по 47 компетенциям,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1915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обучающихся прошли процедуру аттестации в виде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демонстрационного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экзамена по всем укрупненным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группам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профессий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специальностей, из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них 595 человек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продемонстрировали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уровень,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соответствующий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национальным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и международным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SemiBold Condensed" panose="020B0502040204020203" pitchFamily="34" charset="0"/>
                <a:ea typeface="+mn-ea"/>
                <a:cs typeface="+mn-cs"/>
              </a:rPr>
              <a:t>стандартам.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SemiBold Condensed" panose="020B05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14" name="Диаграмма 13"/>
          <p:cNvGraphicFramePr/>
          <p:nvPr>
            <p:extLst/>
          </p:nvPr>
        </p:nvGraphicFramePr>
        <p:xfrm>
          <a:off x="9520527" y="1314306"/>
          <a:ext cx="1828672" cy="40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9524999" y="2156908"/>
          <a:ext cx="1819728" cy="40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/>
          </p:nvPr>
        </p:nvGraphicFramePr>
        <p:xfrm>
          <a:off x="9524999" y="2963474"/>
          <a:ext cx="1819728" cy="40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9524999" y="3791612"/>
          <a:ext cx="1819728" cy="56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9522763" y="4673968"/>
          <a:ext cx="1824200" cy="40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9" name="Диаграмма 18"/>
          <p:cNvGraphicFramePr/>
          <p:nvPr>
            <p:extLst/>
          </p:nvPr>
        </p:nvGraphicFramePr>
        <p:xfrm>
          <a:off x="9528652" y="5810170"/>
          <a:ext cx="1816075" cy="65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68119" y="777494"/>
            <a:ext cx="4165948" cy="218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59" marR="48259" lvl="0" indent="552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региональных 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проектов </a:t>
            </a:r>
          </a:p>
          <a:p>
            <a:pPr marL="429249" marR="48259" lvl="0" indent="-3809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+mn-cs"/>
              </a:rPr>
              <a:t>«Современная школа»</a:t>
            </a:r>
          </a:p>
          <a:p>
            <a:pPr marL="429249" marR="48259" lvl="0" indent="-3809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+mn-cs"/>
              </a:rPr>
              <a:t>«Успех каждого ребёнка»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Times New Roman" panose="02020603050405020304" pitchFamily="18" charset="0"/>
              <a:cs typeface="+mn-cs"/>
            </a:endParaRPr>
          </a:p>
          <a:p>
            <a:pPr marL="429249" marR="48259" lvl="0" indent="-3809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+mn-cs"/>
              </a:rPr>
              <a:t>«Молодые профессионалы»</a:t>
            </a:r>
          </a:p>
          <a:p>
            <a:pPr marL="429249" marR="48259" lvl="0" indent="-3809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+mn-cs"/>
              </a:rPr>
              <a:t>«Цифровая образовательная среда»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Times New Roman" panose="02020603050405020304" pitchFamily="18" charset="0"/>
              <a:cs typeface="+mn-cs"/>
            </a:endParaRPr>
          </a:p>
          <a:p>
            <a:pPr marL="429249" marR="48259" lvl="0" indent="-38099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+mn-cs"/>
              </a:rPr>
              <a:t>«Патриотическое воспитание граждан РФ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6210" y="5135502"/>
            <a:ext cx="22123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новых мест для реализации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дополнительных общеразвивающих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программ всех направленностей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435149" y="6144336"/>
            <a:ext cx="24119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школы обновили материально-техническую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базу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обучающихся с ограниченными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возможностями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здоровья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2168" y="3692323"/>
            <a:ext cx="397889" cy="3898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1965" y="5741632"/>
            <a:ext cx="498296" cy="42711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4066" y="4756363"/>
            <a:ext cx="430589" cy="38753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556" y="5617235"/>
            <a:ext cx="548421" cy="59189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70638" y="3633635"/>
            <a:ext cx="444918" cy="4485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3085" y="4125134"/>
            <a:ext cx="1188495" cy="388547"/>
          </a:xfrm>
          <a:prstGeom prst="rect">
            <a:avLst/>
          </a:prstGeom>
        </p:spPr>
      </p:pic>
      <p:sp>
        <p:nvSpPr>
          <p:cNvPr id="55" name="object 4"/>
          <p:cNvSpPr txBox="1"/>
          <p:nvPr/>
        </p:nvSpPr>
        <p:spPr>
          <a:xfrm flipH="1">
            <a:off x="342624" y="3730025"/>
            <a:ext cx="370339" cy="383868"/>
          </a:xfrm>
          <a:prstGeom prst="rect">
            <a:avLst/>
          </a:prstGeom>
        </p:spPr>
        <p:txBody>
          <a:bodyPr vert="horz" wrap="square" lIns="0" tIns="14396" rIns="0" bIns="0" rtlCol="0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61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634767" y="3808414"/>
            <a:ext cx="615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центр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29672" y="3606553"/>
            <a:ext cx="993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1973446" y="4113466"/>
            <a:ext cx="12476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школьный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технопарк 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Кванториум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725798" y="4755293"/>
            <a:ext cx="780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27303" y="5707078"/>
            <a:ext cx="556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53820" y="3627084"/>
            <a:ext cx="359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791992" y="5686599"/>
            <a:ext cx="451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87321" y="3650948"/>
            <a:ext cx="428971" cy="424547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268118" y="4779601"/>
            <a:ext cx="1713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4369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 flipH="1">
            <a:off x="2038519" y="4779601"/>
            <a:ext cx="651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911674" y="5131071"/>
            <a:ext cx="17050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школ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обновили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материально-техническую базу спортзалов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7" name="Picture 6" descr="Gymnasium Vector SVG Icon - SVG Rep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88" y="4779601"/>
            <a:ext cx="455298" cy="3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2" descr="About Us – Sustainability Consultancy Firm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218" y="4770790"/>
            <a:ext cx="397060" cy="3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1841694" y="6223525"/>
            <a:ext cx="15263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цифрового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 детей «IT-куб»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3409600" y="4097359"/>
            <a:ext cx="19647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>
                <a:tab pos="3335054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общеобразовательных организаций внедрили целевую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Arial" panose="020B0604020202020204" pitchFamily="34" charset="0"/>
              </a:rPr>
              <a:t>модель ЦОС 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3441483" y="5137482"/>
            <a:ext cx="20076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16" marR="0" lvl="0" indent="0" algn="l" defTabSz="914400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мастерских и лабораторий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обновили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Yu Gothic UI Semilight" panose="020B0400000000000000" pitchFamily="34" charset="-128"/>
                <a:cs typeface="Arial" panose="020B0604020202020204" pitchFamily="34" charset="0"/>
              </a:rPr>
              <a:t>материально-техническую базу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67727" y="2966849"/>
            <a:ext cx="3408947" cy="537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59" marR="48259" lvl="0" indent="552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озданы в 2022 году: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257800" y="728998"/>
            <a:ext cx="2269211" cy="537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259" marR="48259" lvl="0" indent="552013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ahnschrif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5551" y="1667255"/>
            <a:ext cx="3334512" cy="18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4720" y="322833"/>
            <a:ext cx="8285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1F3863"/>
                </a:solidFill>
                <a:latin typeface="Georgia"/>
                <a:cs typeface="Georgia"/>
              </a:rPr>
              <a:t>ДОПОЛНИТЕЛЬНОЕ</a:t>
            </a:r>
            <a:r>
              <a:rPr sz="3200" b="1" spc="-20" dirty="0">
                <a:solidFill>
                  <a:srgbClr val="1F3863"/>
                </a:solidFill>
                <a:latin typeface="Georgia"/>
                <a:cs typeface="Georgia"/>
              </a:rPr>
              <a:t> </a:t>
            </a:r>
            <a:r>
              <a:rPr sz="3200" b="1" dirty="0">
                <a:solidFill>
                  <a:srgbClr val="1F3863"/>
                </a:solidFill>
                <a:latin typeface="Georgia"/>
                <a:cs typeface="Georgia"/>
              </a:rPr>
              <a:t>ОБРАЗОВАНИЕ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1280" y="3451605"/>
            <a:ext cx="139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новых</a:t>
            </a:r>
            <a:r>
              <a:rPr sz="1200" spc="-5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мест</a:t>
            </a:r>
            <a:endParaRPr sz="1200">
              <a:latin typeface="Verdana"/>
              <a:cs typeface="Verdana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dirty="0">
                <a:solidFill>
                  <a:srgbClr val="1F3863"/>
                </a:solidFill>
                <a:latin typeface="Verdana"/>
                <a:cs typeface="Verdana"/>
              </a:rPr>
              <a:t>дополни</a:t>
            </a:r>
            <a:r>
              <a:rPr sz="1200" spc="5" dirty="0">
                <a:solidFill>
                  <a:srgbClr val="1F3863"/>
                </a:solidFill>
                <a:latin typeface="Verdana"/>
                <a:cs typeface="Verdana"/>
              </a:rPr>
              <a:t>т</a:t>
            </a:r>
            <a:r>
              <a:rPr sz="1200" dirty="0">
                <a:solidFill>
                  <a:srgbClr val="1F3863"/>
                </a:solidFill>
                <a:latin typeface="Verdana"/>
                <a:cs typeface="Verdana"/>
              </a:rPr>
              <a:t>ельно</a:t>
            </a: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го  образования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2619" y="3348405"/>
            <a:ext cx="254825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2060"/>
                </a:solidFill>
              </a:rPr>
              <a:t>обновлена материально техническая база для занятия детей физической культурой и спортом</a:t>
            </a:r>
            <a:endParaRPr sz="14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51275" y="4822063"/>
            <a:ext cx="2304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для</a:t>
            </a:r>
            <a:r>
              <a:rPr sz="1600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одаренных</a:t>
            </a:r>
            <a:r>
              <a:rPr sz="1600" spc="1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детей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02620" y="2052065"/>
            <a:ext cx="1162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3863"/>
                </a:solidFill>
                <a:latin typeface="Verdana"/>
                <a:cs typeface="Verdana"/>
              </a:rPr>
              <a:t>детских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технопарков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«Кванториум»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44353" y="4363339"/>
            <a:ext cx="134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Школьных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«Кванториумов»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4735" y="5542889"/>
            <a:ext cx="102400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400" b="1" dirty="0">
                <a:solidFill>
                  <a:srgbClr val="002060"/>
                </a:solidFill>
              </a:rPr>
              <a:t>147 572 </a:t>
            </a:r>
            <a:r>
              <a:rPr lang="ru-RU" sz="2400" spc="-5" dirty="0" smtClean="0">
                <a:solidFill>
                  <a:srgbClr val="334D94"/>
                </a:solidFill>
                <a:latin typeface="Verdana"/>
              </a:rPr>
              <a:t>ребенка</a:t>
            </a:r>
            <a:r>
              <a:rPr sz="2400" spc="5" dirty="0" smtClean="0">
                <a:solidFill>
                  <a:srgbClr val="334D94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34D94"/>
                </a:solidFill>
                <a:latin typeface="Verdana"/>
                <a:cs typeface="Verdana"/>
              </a:rPr>
              <a:t>охвачены</a:t>
            </a:r>
            <a:r>
              <a:rPr sz="2400" spc="30" dirty="0">
                <a:solidFill>
                  <a:srgbClr val="334D94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34D94"/>
                </a:solidFill>
                <a:latin typeface="Verdana"/>
                <a:cs typeface="Verdana"/>
              </a:rPr>
              <a:t>программами</a:t>
            </a:r>
            <a:r>
              <a:rPr sz="2400" spc="35" dirty="0">
                <a:solidFill>
                  <a:srgbClr val="334D94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334D94"/>
                </a:solidFill>
                <a:latin typeface="Verdana"/>
                <a:cs typeface="Verdana"/>
              </a:rPr>
              <a:t>и</a:t>
            </a:r>
            <a:r>
              <a:rPr sz="2400" spc="25" dirty="0">
                <a:solidFill>
                  <a:srgbClr val="334D94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334D94"/>
                </a:solidFill>
                <a:latin typeface="Verdana"/>
                <a:cs typeface="Verdana"/>
              </a:rPr>
              <a:t>мероприятиями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07777" y="3256279"/>
            <a:ext cx="1162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16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мобильных </a:t>
            </a:r>
            <a:r>
              <a:rPr sz="1200" dirty="0">
                <a:solidFill>
                  <a:srgbClr val="1F3863"/>
                </a:solidFill>
                <a:latin typeface="Verdana"/>
                <a:cs typeface="Verdana"/>
              </a:rPr>
              <a:t> технопа</a:t>
            </a: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р</a:t>
            </a:r>
            <a:r>
              <a:rPr sz="1200" dirty="0">
                <a:solidFill>
                  <a:srgbClr val="1F3863"/>
                </a:solidFill>
                <a:latin typeface="Verdana"/>
                <a:cs typeface="Verdana"/>
              </a:rPr>
              <a:t>ков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1F3863"/>
                </a:solidFill>
                <a:latin typeface="Verdana"/>
                <a:cs typeface="Verdana"/>
              </a:rPr>
              <a:t>«Кванториум»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5166" y="2221229"/>
            <a:ext cx="1330960" cy="45012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310"/>
              </a:spcBef>
            </a:pPr>
            <a:r>
              <a:rPr lang="ru-RU" sz="2800" b="1" spc="-5" dirty="0" smtClean="0">
                <a:solidFill>
                  <a:srgbClr val="FFFFFF"/>
                </a:solidFill>
                <a:latin typeface="Verdana"/>
                <a:cs typeface="Verdana"/>
              </a:rPr>
              <a:t>18954</a:t>
            </a:r>
            <a:endParaRPr sz="28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9475" y="50292"/>
            <a:ext cx="11812905" cy="6166485"/>
            <a:chOff x="379475" y="50292"/>
            <a:chExt cx="11812905" cy="616648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8243" y="2129027"/>
              <a:ext cx="1313688" cy="9387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7001" y="1927097"/>
              <a:ext cx="11399520" cy="4272280"/>
            </a:xfrm>
            <a:custGeom>
              <a:avLst/>
              <a:gdLst/>
              <a:ahLst/>
              <a:cxnLst/>
              <a:rect l="l" t="t" r="r" b="b"/>
              <a:pathLst>
                <a:path w="11399520" h="4272280">
                  <a:moveTo>
                    <a:pt x="111252" y="2468879"/>
                  </a:moveTo>
                  <a:lnTo>
                    <a:pt x="6427851" y="2468879"/>
                  </a:lnTo>
                </a:path>
                <a:path w="11399520" h="4272280">
                  <a:moveTo>
                    <a:pt x="3375660" y="2135632"/>
                  </a:moveTo>
                  <a:lnTo>
                    <a:pt x="3383026" y="0"/>
                  </a:lnTo>
                </a:path>
                <a:path w="11399520" h="4272280">
                  <a:moveTo>
                    <a:pt x="6678168" y="3142615"/>
                  </a:moveTo>
                  <a:lnTo>
                    <a:pt x="6678168" y="0"/>
                  </a:lnTo>
                </a:path>
                <a:path w="11399520" h="4272280">
                  <a:moveTo>
                    <a:pt x="0" y="3856481"/>
                  </a:moveTo>
                  <a:lnTo>
                    <a:pt x="2793" y="3808049"/>
                  </a:lnTo>
                  <a:lnTo>
                    <a:pt x="10967" y="3761258"/>
                  </a:lnTo>
                  <a:lnTo>
                    <a:pt x="24210" y="3716420"/>
                  </a:lnTo>
                  <a:lnTo>
                    <a:pt x="42209" y="3673846"/>
                  </a:lnTo>
                  <a:lnTo>
                    <a:pt x="64654" y="3633848"/>
                  </a:lnTo>
                  <a:lnTo>
                    <a:pt x="91233" y="3596737"/>
                  </a:lnTo>
                  <a:lnTo>
                    <a:pt x="121634" y="3562826"/>
                  </a:lnTo>
                  <a:lnTo>
                    <a:pt x="155545" y="3532425"/>
                  </a:lnTo>
                  <a:lnTo>
                    <a:pt x="192656" y="3505846"/>
                  </a:lnTo>
                  <a:lnTo>
                    <a:pt x="232654" y="3483401"/>
                  </a:lnTo>
                  <a:lnTo>
                    <a:pt x="275228" y="3465402"/>
                  </a:lnTo>
                  <a:lnTo>
                    <a:pt x="320066" y="3452159"/>
                  </a:lnTo>
                  <a:lnTo>
                    <a:pt x="366857" y="3443985"/>
                  </a:lnTo>
                  <a:lnTo>
                    <a:pt x="415290" y="3441191"/>
                  </a:lnTo>
                  <a:lnTo>
                    <a:pt x="10984230" y="3441191"/>
                  </a:lnTo>
                  <a:lnTo>
                    <a:pt x="11032662" y="3443985"/>
                  </a:lnTo>
                  <a:lnTo>
                    <a:pt x="11079453" y="3452159"/>
                  </a:lnTo>
                  <a:lnTo>
                    <a:pt x="11124291" y="3465402"/>
                  </a:lnTo>
                  <a:lnTo>
                    <a:pt x="11166865" y="3483401"/>
                  </a:lnTo>
                  <a:lnTo>
                    <a:pt x="11206863" y="3505846"/>
                  </a:lnTo>
                  <a:lnTo>
                    <a:pt x="11243974" y="3532425"/>
                  </a:lnTo>
                  <a:lnTo>
                    <a:pt x="11277885" y="3562826"/>
                  </a:lnTo>
                  <a:lnTo>
                    <a:pt x="11308286" y="3596737"/>
                  </a:lnTo>
                  <a:lnTo>
                    <a:pt x="11334865" y="3633848"/>
                  </a:lnTo>
                  <a:lnTo>
                    <a:pt x="11357310" y="3673846"/>
                  </a:lnTo>
                  <a:lnTo>
                    <a:pt x="11375309" y="3716420"/>
                  </a:lnTo>
                  <a:lnTo>
                    <a:pt x="11388552" y="3761258"/>
                  </a:lnTo>
                  <a:lnTo>
                    <a:pt x="11396726" y="3808049"/>
                  </a:lnTo>
                  <a:lnTo>
                    <a:pt x="11399520" y="3856481"/>
                  </a:lnTo>
                  <a:lnTo>
                    <a:pt x="11396726" y="3904914"/>
                  </a:lnTo>
                  <a:lnTo>
                    <a:pt x="11388552" y="3951705"/>
                  </a:lnTo>
                  <a:lnTo>
                    <a:pt x="11375309" y="3996543"/>
                  </a:lnTo>
                  <a:lnTo>
                    <a:pt x="11357310" y="4039117"/>
                  </a:lnTo>
                  <a:lnTo>
                    <a:pt x="11334865" y="4079115"/>
                  </a:lnTo>
                  <a:lnTo>
                    <a:pt x="11308286" y="4116226"/>
                  </a:lnTo>
                  <a:lnTo>
                    <a:pt x="11277885" y="4150137"/>
                  </a:lnTo>
                  <a:lnTo>
                    <a:pt x="11243974" y="4180538"/>
                  </a:lnTo>
                  <a:lnTo>
                    <a:pt x="11206863" y="4207117"/>
                  </a:lnTo>
                  <a:lnTo>
                    <a:pt x="11166865" y="4229562"/>
                  </a:lnTo>
                  <a:lnTo>
                    <a:pt x="11124291" y="4247561"/>
                  </a:lnTo>
                  <a:lnTo>
                    <a:pt x="11079453" y="4260804"/>
                  </a:lnTo>
                  <a:lnTo>
                    <a:pt x="11032662" y="4268978"/>
                  </a:lnTo>
                  <a:lnTo>
                    <a:pt x="10984230" y="4271772"/>
                  </a:lnTo>
                  <a:lnTo>
                    <a:pt x="415290" y="4271772"/>
                  </a:lnTo>
                  <a:lnTo>
                    <a:pt x="366857" y="4268978"/>
                  </a:lnTo>
                  <a:lnTo>
                    <a:pt x="320066" y="4260804"/>
                  </a:lnTo>
                  <a:lnTo>
                    <a:pt x="275228" y="4247561"/>
                  </a:lnTo>
                  <a:lnTo>
                    <a:pt x="232654" y="4229562"/>
                  </a:lnTo>
                  <a:lnTo>
                    <a:pt x="192656" y="4207117"/>
                  </a:lnTo>
                  <a:lnTo>
                    <a:pt x="155545" y="4180538"/>
                  </a:lnTo>
                  <a:lnTo>
                    <a:pt x="121634" y="4150137"/>
                  </a:lnTo>
                  <a:lnTo>
                    <a:pt x="91233" y="4116226"/>
                  </a:lnTo>
                  <a:lnTo>
                    <a:pt x="64654" y="4079115"/>
                  </a:lnTo>
                  <a:lnTo>
                    <a:pt x="42209" y="4039117"/>
                  </a:lnTo>
                  <a:lnTo>
                    <a:pt x="24210" y="3996543"/>
                  </a:lnTo>
                  <a:lnTo>
                    <a:pt x="10967" y="3951705"/>
                  </a:lnTo>
                  <a:lnTo>
                    <a:pt x="2793" y="3904914"/>
                  </a:lnTo>
                  <a:lnTo>
                    <a:pt x="0" y="3856481"/>
                  </a:lnTo>
                  <a:close/>
                </a:path>
              </a:pathLst>
            </a:custGeom>
            <a:ln w="35052">
              <a:solidFill>
                <a:srgbClr val="BD2F5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5011" y="2679192"/>
              <a:ext cx="1511807" cy="15438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84157" y="2163318"/>
              <a:ext cx="408940" cy="2769235"/>
            </a:xfrm>
            <a:custGeom>
              <a:avLst/>
              <a:gdLst/>
              <a:ahLst/>
              <a:cxnLst/>
              <a:rect l="l" t="t" r="r" b="b"/>
              <a:pathLst>
                <a:path w="408940" h="2769235">
                  <a:moveTo>
                    <a:pt x="0" y="0"/>
                  </a:moveTo>
                  <a:lnTo>
                    <a:pt x="64544" y="17788"/>
                  </a:lnTo>
                  <a:lnTo>
                    <a:pt x="120603" y="67324"/>
                  </a:lnTo>
                  <a:lnTo>
                    <a:pt x="144399" y="102203"/>
                  </a:lnTo>
                  <a:lnTo>
                    <a:pt x="164811" y="142865"/>
                  </a:lnTo>
                  <a:lnTo>
                    <a:pt x="181420" y="188594"/>
                  </a:lnTo>
                  <a:lnTo>
                    <a:pt x="193804" y="238670"/>
                  </a:lnTo>
                  <a:lnTo>
                    <a:pt x="201542" y="292377"/>
                  </a:lnTo>
                  <a:lnTo>
                    <a:pt x="204216" y="348996"/>
                  </a:lnTo>
                  <a:lnTo>
                    <a:pt x="204216" y="1035558"/>
                  </a:lnTo>
                  <a:lnTo>
                    <a:pt x="206889" y="1092176"/>
                  </a:lnTo>
                  <a:lnTo>
                    <a:pt x="214627" y="1145883"/>
                  </a:lnTo>
                  <a:lnTo>
                    <a:pt x="227011" y="1195959"/>
                  </a:lnTo>
                  <a:lnTo>
                    <a:pt x="243620" y="1241688"/>
                  </a:lnTo>
                  <a:lnTo>
                    <a:pt x="264033" y="1282350"/>
                  </a:lnTo>
                  <a:lnTo>
                    <a:pt x="287828" y="1317229"/>
                  </a:lnTo>
                  <a:lnTo>
                    <a:pt x="314587" y="1345607"/>
                  </a:lnTo>
                  <a:lnTo>
                    <a:pt x="375309" y="1379987"/>
                  </a:lnTo>
                  <a:lnTo>
                    <a:pt x="408432" y="1384554"/>
                  </a:lnTo>
                  <a:lnTo>
                    <a:pt x="375309" y="1389120"/>
                  </a:lnTo>
                  <a:lnTo>
                    <a:pt x="314587" y="1423500"/>
                  </a:lnTo>
                  <a:lnTo>
                    <a:pt x="287828" y="1451878"/>
                  </a:lnTo>
                  <a:lnTo>
                    <a:pt x="264033" y="1486757"/>
                  </a:lnTo>
                  <a:lnTo>
                    <a:pt x="243620" y="1527419"/>
                  </a:lnTo>
                  <a:lnTo>
                    <a:pt x="227011" y="1573148"/>
                  </a:lnTo>
                  <a:lnTo>
                    <a:pt x="214627" y="1623224"/>
                  </a:lnTo>
                  <a:lnTo>
                    <a:pt x="206889" y="1676931"/>
                  </a:lnTo>
                  <a:lnTo>
                    <a:pt x="204216" y="1733550"/>
                  </a:lnTo>
                  <a:lnTo>
                    <a:pt x="204216" y="2420112"/>
                  </a:lnTo>
                  <a:lnTo>
                    <a:pt x="201542" y="2476730"/>
                  </a:lnTo>
                  <a:lnTo>
                    <a:pt x="193804" y="2530437"/>
                  </a:lnTo>
                  <a:lnTo>
                    <a:pt x="181420" y="2580513"/>
                  </a:lnTo>
                  <a:lnTo>
                    <a:pt x="164811" y="2626242"/>
                  </a:lnTo>
                  <a:lnTo>
                    <a:pt x="144398" y="2666904"/>
                  </a:lnTo>
                  <a:lnTo>
                    <a:pt x="120603" y="2701783"/>
                  </a:lnTo>
                  <a:lnTo>
                    <a:pt x="93844" y="2730161"/>
                  </a:lnTo>
                  <a:lnTo>
                    <a:pt x="33122" y="2764541"/>
                  </a:lnTo>
                  <a:lnTo>
                    <a:pt x="0" y="2769108"/>
                  </a:lnTo>
                </a:path>
              </a:pathLst>
            </a:custGeom>
            <a:ln w="35051">
              <a:solidFill>
                <a:srgbClr val="BD2F54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280647" y="266700"/>
              <a:ext cx="911860" cy="736600"/>
            </a:xfrm>
            <a:custGeom>
              <a:avLst/>
              <a:gdLst/>
              <a:ahLst/>
              <a:cxnLst/>
              <a:rect l="l" t="t" r="r" b="b"/>
              <a:pathLst>
                <a:path w="911859" h="736600">
                  <a:moveTo>
                    <a:pt x="911351" y="0"/>
                  </a:moveTo>
                  <a:lnTo>
                    <a:pt x="0" y="0"/>
                  </a:lnTo>
                  <a:lnTo>
                    <a:pt x="0" y="736091"/>
                  </a:lnTo>
                  <a:lnTo>
                    <a:pt x="911351" y="736091"/>
                  </a:lnTo>
                  <a:lnTo>
                    <a:pt x="9113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8999" y="50292"/>
              <a:ext cx="954024" cy="1133855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720334" y="2038009"/>
            <a:ext cx="137807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 err="1">
                <a:solidFill>
                  <a:srgbClr val="334D94"/>
                </a:solidFill>
                <a:latin typeface="Verdana"/>
                <a:cs typeface="Verdana"/>
              </a:rPr>
              <a:t>более</a:t>
            </a:r>
            <a:r>
              <a:rPr sz="2400" b="1" spc="-5" dirty="0">
                <a:solidFill>
                  <a:srgbClr val="334D94"/>
                </a:solidFill>
                <a:latin typeface="Verdana"/>
                <a:cs typeface="Verdana"/>
              </a:rPr>
              <a:t> </a:t>
            </a:r>
            <a:r>
              <a:rPr sz="2400" b="1" spc="-810" dirty="0">
                <a:solidFill>
                  <a:srgbClr val="334D94"/>
                </a:solidFill>
                <a:latin typeface="Verdana"/>
                <a:cs typeface="Verdana"/>
              </a:rPr>
              <a:t> </a:t>
            </a:r>
            <a:r>
              <a:rPr lang="ru-RU" sz="2400" b="1" dirty="0" smtClean="0">
                <a:solidFill>
                  <a:srgbClr val="334D94"/>
                </a:solidFill>
                <a:latin typeface="Verdana"/>
                <a:cs typeface="Verdana"/>
              </a:rPr>
              <a:t>87 школ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41891" y="3307842"/>
            <a:ext cx="458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solidFill>
                  <a:srgbClr val="334D94"/>
                </a:solidFill>
                <a:latin typeface="Verdana"/>
                <a:cs typeface="Verdana"/>
              </a:rPr>
              <a:t>2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29698" y="4462017"/>
            <a:ext cx="459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334D94"/>
                </a:solidFill>
                <a:latin typeface="Verdana"/>
                <a:cs typeface="Verdana"/>
              </a:rPr>
              <a:t>2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61754" y="2185238"/>
            <a:ext cx="675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5" dirty="0">
                <a:solidFill>
                  <a:srgbClr val="334D94"/>
                </a:solidFill>
                <a:latin typeface="Verdana"/>
                <a:cs typeface="Verdana"/>
              </a:rPr>
              <a:t>2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7556" y="4598619"/>
            <a:ext cx="2364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 smtClean="0">
                <a:solidFill>
                  <a:srgbClr val="334D94"/>
                </a:solidFill>
                <a:latin typeface="Verdana"/>
                <a:cs typeface="Verdana"/>
              </a:rPr>
              <a:t>1</a:t>
            </a:r>
            <a:r>
              <a:rPr sz="3600" b="1" spc="-85" dirty="0" smtClean="0">
                <a:solidFill>
                  <a:srgbClr val="334D94"/>
                </a:solidFill>
                <a:latin typeface="Verdana"/>
                <a:cs typeface="Verdana"/>
              </a:rPr>
              <a:t> </a:t>
            </a:r>
            <a:r>
              <a:rPr sz="3600" b="1" dirty="0">
                <a:solidFill>
                  <a:srgbClr val="334D94"/>
                </a:solidFill>
                <a:latin typeface="Verdana"/>
                <a:cs typeface="Verdana"/>
              </a:rPr>
              <a:t>центр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4801" y="380992"/>
          <a:ext cx="11582842" cy="593346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87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9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Доля детей от 5 до 18 лет, охваченных услугами в сфере дополнительного образования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Численность обучающихся на созданных новых местах дополнительного образования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Численность обучающихся дополнительного образования в центрах образования "Точка роста"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2020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2021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</a:rPr>
                        <a:t>2022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г. Ульяновск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68,8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2339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5697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2276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632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г. Димитровград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71,1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1153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2739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443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г. </a:t>
                      </a:r>
                      <a:r>
                        <a:rPr lang="ru-RU" sz="1300" b="1" u="none" strike="noStrike" dirty="0" err="1">
                          <a:effectLst/>
                        </a:rPr>
                        <a:t>Новоульяновск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79,2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153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152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671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err="1">
                          <a:effectLst/>
                        </a:rPr>
                        <a:t>Базарносызганский</a:t>
                      </a:r>
                      <a:r>
                        <a:rPr lang="ru-RU" sz="1300" b="1" u="none" strike="noStrike" dirty="0">
                          <a:effectLst/>
                        </a:rPr>
                        <a:t> район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82,8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110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282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222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Барышский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87,0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489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861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162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966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err="1">
                          <a:effectLst/>
                        </a:rPr>
                        <a:t>Вешкаймский</a:t>
                      </a:r>
                      <a:r>
                        <a:rPr lang="ru-RU" sz="1300" b="1" u="none" strike="noStrike" dirty="0">
                          <a:effectLst/>
                        </a:rPr>
                        <a:t> район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83,5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132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311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90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503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Инзенский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79,2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374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383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188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458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Карсунский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83,0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256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490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348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570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err="1">
                          <a:effectLst/>
                        </a:rPr>
                        <a:t>Кузоватовский</a:t>
                      </a:r>
                      <a:r>
                        <a:rPr lang="ru-RU" sz="1300" b="1" u="none" strike="noStrike" dirty="0">
                          <a:effectLst/>
                        </a:rPr>
                        <a:t> район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82,4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149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252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231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546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Майнский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84,1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113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566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567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Мелекесский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84,9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767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532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Николаевский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70,3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150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745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Новомалыклинский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58,8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247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Новоспасский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77,2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292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135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663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Павловский район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83,8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156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260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</a:rPr>
                        <a:t>Радищевский район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93,2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159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492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Сенгилеевский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71,0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436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301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508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Старокулаткинский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62,2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62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134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Старомайнский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78,2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112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91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491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Сурский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55,8</a:t>
                      </a:r>
                      <a:endParaRPr lang="ru-RU" sz="1300" b="1" i="0" u="none" strike="noStrike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229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Тереньгульский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53,1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533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218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Ульяновский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72,7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123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312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1042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>
                          <a:effectLst/>
                        </a:rPr>
                        <a:t>Цильнинский район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58,2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94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effectLst/>
                        </a:rPr>
                        <a:t>108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159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258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D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53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 err="1">
                          <a:effectLst/>
                        </a:rPr>
                        <a:t>Чердаклинский</a:t>
                      </a:r>
                      <a:r>
                        <a:rPr lang="ru-RU" sz="1300" b="1" u="none" strike="noStrike" dirty="0">
                          <a:effectLst/>
                        </a:rPr>
                        <a:t> район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82,4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302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262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165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1039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13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</a:rPr>
                        <a:t>ИТОГО: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71,9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7757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15864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4463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</a:rPr>
                        <a:t>12212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812" marR="3812" marT="381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3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88133" y="1280161"/>
            <a:ext cx="2553563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9322B7"/>
                </a:solidFill>
                <a:latin typeface="Calibri"/>
                <a:cs typeface="Calibri"/>
              </a:rPr>
              <a:t>Завершили капитальный ремонт зданий общеобразовательных организаций </a:t>
            </a:r>
            <a:r>
              <a:rPr sz="1400" b="1" dirty="0" smtClean="0">
                <a:solidFill>
                  <a:srgbClr val="9322B7"/>
                </a:solidFill>
                <a:latin typeface="Calibri"/>
                <a:cs typeface="Calibri"/>
              </a:rPr>
              <a:t>в</a:t>
            </a:r>
            <a:r>
              <a:rPr sz="1400" b="1" spc="-5" dirty="0" smtClean="0">
                <a:solidFill>
                  <a:srgbClr val="9322B7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9322B7"/>
                </a:solidFill>
                <a:latin typeface="Calibri"/>
                <a:cs typeface="Calibri"/>
              </a:rPr>
              <a:t>2022 </a:t>
            </a:r>
            <a:r>
              <a:rPr sz="1400" b="1" spc="-20" dirty="0">
                <a:solidFill>
                  <a:srgbClr val="9322B7"/>
                </a:solidFill>
                <a:latin typeface="Calibri"/>
                <a:cs typeface="Calibri"/>
              </a:rPr>
              <a:t>году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520" y="2185957"/>
            <a:ext cx="3623602" cy="170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100" b="1" dirty="0">
                <a:solidFill>
                  <a:srgbClr val="7030A0"/>
                </a:solidFill>
              </a:rPr>
              <a:t>4 муниципальные школы:</a:t>
            </a:r>
          </a:p>
          <a:p>
            <a:r>
              <a:rPr lang="ru-RU" sz="1100" dirty="0"/>
              <a:t>2 школы </a:t>
            </a:r>
            <a:r>
              <a:rPr lang="ru-RU" sz="1100" dirty="0" err="1"/>
              <a:t>Мелекесского</a:t>
            </a:r>
            <a:r>
              <a:rPr lang="ru-RU" sz="1100" dirty="0"/>
              <a:t> района (МБОУ «Средняя школа с. Никольское-на-Черемшане», МБОУ «СШ № 2 </a:t>
            </a:r>
            <a:r>
              <a:rPr lang="ru-RU" sz="1100" dirty="0" err="1"/>
              <a:t>р.п</a:t>
            </a:r>
            <a:r>
              <a:rPr lang="ru-RU" sz="1100" dirty="0"/>
              <a:t>. Мулловка</a:t>
            </a:r>
            <a:r>
              <a:rPr lang="ru-RU" sz="1100" dirty="0" smtClean="0"/>
              <a:t>»);</a:t>
            </a:r>
            <a:endParaRPr lang="ru-RU" sz="1100" dirty="0"/>
          </a:p>
          <a:p>
            <a:r>
              <a:rPr lang="ru-RU" sz="1100" dirty="0"/>
              <a:t>1 школа Радищевского района (МБОУ «Октябрьская средняя школа»);</a:t>
            </a:r>
          </a:p>
          <a:p>
            <a:r>
              <a:rPr lang="ru-RU" sz="1100" dirty="0"/>
              <a:t>1 школа Сурского района (МОУ СШ с. Сара).</a:t>
            </a:r>
          </a:p>
          <a:p>
            <a:r>
              <a:rPr lang="ru-RU" sz="1100" b="1" dirty="0">
                <a:solidFill>
                  <a:srgbClr val="7030A0"/>
                </a:solidFill>
              </a:rPr>
              <a:t>2 государственные школы:</a:t>
            </a:r>
          </a:p>
          <a:p>
            <a:r>
              <a:rPr lang="ru-RU" sz="1100" dirty="0"/>
              <a:t>ОГКОУ «Кадетская школа-интернат»;</a:t>
            </a:r>
          </a:p>
          <a:p>
            <a:r>
              <a:rPr lang="ru-RU" sz="1100" dirty="0"/>
              <a:t>ОГКОУ «Школа-интернат №26»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963" y="4609979"/>
            <a:ext cx="2776220" cy="10881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dirty="0" smtClean="0">
                <a:solidFill>
                  <a:srgbClr val="9933FF"/>
                </a:solidFill>
                <a:latin typeface="Verdana"/>
                <a:cs typeface="Verdana"/>
              </a:rPr>
              <a:t>Планируется провести капитальный ремонт в </a:t>
            </a:r>
            <a:r>
              <a:rPr sz="1400" b="1" dirty="0" smtClean="0">
                <a:solidFill>
                  <a:srgbClr val="9933FF"/>
                </a:solidFill>
                <a:latin typeface="Verdana"/>
                <a:cs typeface="Verdana"/>
              </a:rPr>
              <a:t>202</a:t>
            </a:r>
            <a:r>
              <a:rPr lang="ru-RU" sz="1400" b="1" dirty="0" smtClean="0">
                <a:solidFill>
                  <a:srgbClr val="9933FF"/>
                </a:solidFill>
                <a:latin typeface="Verdana"/>
                <a:cs typeface="Verdana"/>
              </a:rPr>
              <a:t>3</a:t>
            </a:r>
            <a:r>
              <a:rPr sz="1400" b="1" spc="-20" dirty="0" smtClean="0">
                <a:solidFill>
                  <a:srgbClr val="9933FF"/>
                </a:solidFill>
                <a:latin typeface="Verdana"/>
                <a:cs typeface="Verdana"/>
              </a:rPr>
              <a:t> </a:t>
            </a:r>
            <a:r>
              <a:rPr sz="1400" b="1" spc="-5" dirty="0" err="1" smtClean="0">
                <a:solidFill>
                  <a:srgbClr val="9933FF"/>
                </a:solidFill>
                <a:latin typeface="Verdana"/>
                <a:cs typeface="Verdana"/>
              </a:rPr>
              <a:t>год</a:t>
            </a:r>
            <a:r>
              <a:rPr lang="ru-RU" sz="1400" b="1" spc="-5" dirty="0" smtClean="0">
                <a:solidFill>
                  <a:srgbClr val="9933FF"/>
                </a:solidFill>
                <a:latin typeface="Verdana"/>
                <a:cs typeface="Verdana"/>
              </a:rPr>
              <a:t>у: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 smtClean="0">
                <a:solidFill>
                  <a:srgbClr val="9933FF"/>
                </a:solidFill>
                <a:latin typeface="Verdana"/>
                <a:cs typeface="Verdana"/>
              </a:rPr>
              <a:t>МОУ </a:t>
            </a:r>
            <a:r>
              <a:rPr lang="ru-RU" sz="1400" b="1" spc="-5" dirty="0" err="1" smtClean="0">
                <a:solidFill>
                  <a:srgbClr val="9933FF"/>
                </a:solidFill>
                <a:latin typeface="Verdana"/>
                <a:cs typeface="Verdana"/>
              </a:rPr>
              <a:t>Ореховская</a:t>
            </a:r>
            <a:r>
              <a:rPr lang="ru-RU" sz="1400" b="1" spc="-5" dirty="0" smtClean="0">
                <a:solidFill>
                  <a:srgbClr val="9933FF"/>
                </a:solidFill>
                <a:latin typeface="Verdana"/>
                <a:cs typeface="Verdana"/>
              </a:rPr>
              <a:t> СШ</a:t>
            </a:r>
            <a:endParaRPr sz="1400" dirty="0">
              <a:solidFill>
                <a:srgbClr val="9933FF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92880" y="4586533"/>
            <a:ext cx="759922" cy="984885"/>
          </a:xfrm>
          <a:custGeom>
            <a:avLst/>
            <a:gdLst/>
            <a:ahLst/>
            <a:cxnLst/>
            <a:rect l="l" t="t" r="r" b="b"/>
            <a:pathLst>
              <a:path h="984884">
                <a:moveTo>
                  <a:pt x="0" y="984885"/>
                </a:moveTo>
                <a:lnTo>
                  <a:pt x="0" y="0"/>
                </a:lnTo>
              </a:path>
            </a:pathLst>
          </a:custGeom>
          <a:ln w="35052">
            <a:solidFill>
              <a:srgbClr val="BD2F54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84122" y="4266992"/>
            <a:ext cx="1082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Д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т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ски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е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2060"/>
                </a:solidFill>
                <a:latin typeface="Calibri"/>
                <a:cs typeface="Calibri"/>
              </a:rPr>
              <a:t>сады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3481" y="56845"/>
            <a:ext cx="70294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СТРОИТЕЛЬСТВО, </a:t>
            </a:r>
            <a:r>
              <a:rPr sz="2800" spc="-10" dirty="0"/>
              <a:t>КАПИТАЛЬНЫЙ </a:t>
            </a:r>
            <a:r>
              <a:rPr sz="2800" spc="-695" dirty="0"/>
              <a:t> </a:t>
            </a:r>
            <a:r>
              <a:rPr sz="2800" spc="-10" dirty="0"/>
              <a:t>РЕМОНТ,</a:t>
            </a:r>
            <a:r>
              <a:rPr sz="2800" spc="40" dirty="0"/>
              <a:t> </a:t>
            </a:r>
            <a:r>
              <a:rPr sz="2800" spc="-10" dirty="0"/>
              <a:t>МОДЕРНИЗАЦИЯ</a:t>
            </a:r>
            <a:endParaRPr sz="280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70167"/>
            <a:ext cx="5561679" cy="5335675"/>
          </a:xfrm>
          <a:prstGeom prst="rect">
            <a:avLst/>
          </a:prstGeom>
        </p:spPr>
      </p:pic>
      <p:pic>
        <p:nvPicPr>
          <p:cNvPr id="15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242416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46" y="4547577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35685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31" y="1560778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static.tildacdn.com/tild3033-6265-4639-b166-616636303539/serve-me-right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705" y="1490811"/>
            <a:ext cx="646585" cy="6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718568" y="2565708"/>
            <a:ext cx="6797032" cy="253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29000" y="3138477"/>
            <a:ext cx="5200746" cy="1732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841696" y="1512717"/>
            <a:ext cx="4561235" cy="1874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519983" y="2137396"/>
            <a:ext cx="5047232" cy="1591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160262" y="2043063"/>
            <a:ext cx="6934174" cy="185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ject 12"/>
          <p:cNvSpPr txBox="1"/>
          <p:nvPr/>
        </p:nvSpPr>
        <p:spPr>
          <a:xfrm>
            <a:off x="3184986" y="4569583"/>
            <a:ext cx="3901613" cy="15850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0" dirty="0" smtClean="0">
                <a:solidFill>
                  <a:srgbClr val="9933FF"/>
                </a:solidFill>
                <a:latin typeface="Calibri"/>
                <a:cs typeface="Calibri"/>
              </a:rPr>
              <a:t>Строительство: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10" dirty="0" err="1" smtClean="0">
                <a:solidFill>
                  <a:srgbClr val="9933FF"/>
                </a:solidFill>
                <a:latin typeface="Calibri"/>
                <a:cs typeface="Calibri"/>
              </a:rPr>
              <a:t>Карсунский</a:t>
            </a:r>
            <a:r>
              <a:rPr lang="ru-RU" sz="1400" spc="-10" dirty="0" smtClean="0">
                <a:solidFill>
                  <a:srgbClr val="9933FF"/>
                </a:solidFill>
                <a:latin typeface="Calibri"/>
                <a:cs typeface="Calibri"/>
              </a:rPr>
              <a:t> район, с. Сосновка, детский сад «</a:t>
            </a:r>
            <a:r>
              <a:rPr lang="ru-RU" sz="1400" spc="-10" dirty="0" err="1" smtClean="0">
                <a:solidFill>
                  <a:srgbClr val="9933FF"/>
                </a:solidFill>
                <a:latin typeface="Calibri"/>
                <a:cs typeface="Calibri"/>
              </a:rPr>
              <a:t>Семицветик</a:t>
            </a:r>
            <a:r>
              <a:rPr lang="ru-RU" sz="1400" spc="-10" dirty="0" smtClean="0">
                <a:solidFill>
                  <a:srgbClr val="9933FF"/>
                </a:solidFill>
                <a:latin typeface="Calibri"/>
                <a:cs typeface="Calibri"/>
              </a:rPr>
              <a:t>», 55 мест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9933FF"/>
                </a:solidFill>
                <a:latin typeface="Calibri"/>
                <a:cs typeface="Calibri"/>
              </a:rPr>
              <a:t>г</a:t>
            </a:r>
            <a:r>
              <a:rPr lang="ru-RU" sz="1400" dirty="0" smtClean="0">
                <a:solidFill>
                  <a:srgbClr val="9933FF"/>
                </a:solidFill>
                <a:latin typeface="Calibri"/>
                <a:cs typeface="Calibri"/>
              </a:rPr>
              <a:t>. Ульяновск, 2 корпус д/с «</a:t>
            </a:r>
            <a:r>
              <a:rPr lang="ru-RU" sz="1400" dirty="0" err="1" smtClean="0">
                <a:solidFill>
                  <a:srgbClr val="9933FF"/>
                </a:solidFill>
                <a:latin typeface="Calibri"/>
                <a:cs typeface="Calibri"/>
              </a:rPr>
              <a:t>Капитошка</a:t>
            </a:r>
            <a:r>
              <a:rPr lang="ru-RU" sz="1400" dirty="0" smtClean="0">
                <a:solidFill>
                  <a:srgbClr val="9933FF"/>
                </a:solidFill>
                <a:latin typeface="Calibri"/>
                <a:cs typeface="Calibri"/>
              </a:rPr>
              <a:t>», 280 мест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9933FF"/>
                </a:solidFill>
                <a:latin typeface="Calibri"/>
                <a:cs typeface="Calibri"/>
              </a:rPr>
              <a:t>Капитальный ремонт: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err="1" smtClean="0">
                <a:solidFill>
                  <a:srgbClr val="9933FF"/>
                </a:solidFill>
                <a:latin typeface="Calibri"/>
                <a:cs typeface="Calibri"/>
              </a:rPr>
              <a:t>Инзенский</a:t>
            </a:r>
            <a:r>
              <a:rPr lang="ru-RU" sz="1400" dirty="0" smtClean="0">
                <a:solidFill>
                  <a:srgbClr val="9933FF"/>
                </a:solidFill>
                <a:latin typeface="Calibri"/>
                <a:cs typeface="Calibri"/>
              </a:rPr>
              <a:t> район, ДОУ «Елочка»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err="1" smtClean="0">
                <a:solidFill>
                  <a:srgbClr val="9933FF"/>
                </a:solidFill>
                <a:latin typeface="Calibri"/>
                <a:cs typeface="Calibri"/>
              </a:rPr>
              <a:t>Барышский</a:t>
            </a:r>
            <a:r>
              <a:rPr lang="ru-RU" sz="1400" dirty="0" smtClean="0">
                <a:solidFill>
                  <a:srgbClr val="9933FF"/>
                </a:solidFill>
                <a:latin typeface="Calibri"/>
                <a:cs typeface="Calibri"/>
              </a:rPr>
              <a:t> район, ДОУ «Теремок»</a:t>
            </a:r>
            <a:endParaRPr sz="1400" dirty="0">
              <a:solidFill>
                <a:srgbClr val="9933FF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http://uzlovaya28.russia-sad.ru/upload/photo/23-07-21/326_09_42_56_lpYs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140" y="2044534"/>
            <a:ext cx="394813" cy="32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uzlovaya28.russia-sad.ru/upload/photo/23-07-21/326_09_42_56_lpYs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20" y="1854714"/>
            <a:ext cx="394813" cy="32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6495214" y="2185957"/>
            <a:ext cx="1465654" cy="27054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6983306" y="2357926"/>
            <a:ext cx="1969732" cy="30041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5900933"/>
            <a:ext cx="1639775" cy="7347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0278" y="384135"/>
            <a:ext cx="7106284" cy="4766048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3200" b="1" dirty="0">
                <a:solidFill>
                  <a:srgbClr val="334D94"/>
                </a:solidFill>
                <a:latin typeface="Georgia"/>
                <a:cs typeface="Georgia"/>
              </a:rPr>
              <a:t>ДОШКОЛЬНОЕ</a:t>
            </a:r>
            <a:r>
              <a:rPr sz="3200" b="1" spc="-55" dirty="0">
                <a:solidFill>
                  <a:srgbClr val="334D94"/>
                </a:solidFill>
                <a:latin typeface="Georgia"/>
                <a:cs typeface="Georgia"/>
              </a:rPr>
              <a:t> </a:t>
            </a:r>
            <a:r>
              <a:rPr sz="3200" b="1" dirty="0">
                <a:solidFill>
                  <a:srgbClr val="334D94"/>
                </a:solidFill>
                <a:latin typeface="Georgia"/>
                <a:cs typeface="Georgia"/>
              </a:rPr>
              <a:t>ОБРАЗОВАНИЕ</a:t>
            </a:r>
            <a:endParaRPr sz="3200" dirty="0">
              <a:latin typeface="Georgia"/>
              <a:cs typeface="Georgia"/>
            </a:endParaRPr>
          </a:p>
          <a:p>
            <a:pPr marL="52705">
              <a:lnSpc>
                <a:spcPct val="100000"/>
              </a:lnSpc>
              <a:spcBef>
                <a:spcPts val="605"/>
              </a:spcBef>
            </a:pP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1</a:t>
            </a:r>
            <a:r>
              <a:rPr sz="1600" b="1" spc="-10" dirty="0">
                <a:solidFill>
                  <a:srgbClr val="1F3863"/>
                </a:solidFill>
                <a:latin typeface="Verdana"/>
                <a:cs typeface="Verdana"/>
              </a:rPr>
              <a:t> декабря</a:t>
            </a:r>
            <a:r>
              <a:rPr sz="1600" b="1" spc="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2022</a:t>
            </a:r>
            <a:r>
              <a:rPr sz="1600" b="1" spc="-2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Verdana"/>
                <a:cs typeface="Verdana"/>
              </a:rPr>
              <a:t>г.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50" dirty="0">
              <a:latin typeface="Verdana"/>
              <a:cs typeface="Verdana"/>
            </a:endParaRPr>
          </a:p>
          <a:p>
            <a:pPr marL="108585">
              <a:lnSpc>
                <a:spcPct val="100000"/>
              </a:lnSpc>
            </a:pPr>
            <a:r>
              <a:rPr lang="en-US" sz="4400" b="1" spc="5" dirty="0" smtClean="0">
                <a:solidFill>
                  <a:srgbClr val="FF0000"/>
                </a:solidFill>
                <a:latin typeface="Verdana"/>
                <a:cs typeface="Verdana"/>
              </a:rPr>
              <a:t>100</a:t>
            </a:r>
            <a:r>
              <a:rPr sz="4400" b="1" spc="5" dirty="0" smtClean="0">
                <a:solidFill>
                  <a:srgbClr val="FF0000"/>
                </a:solidFill>
                <a:latin typeface="Verdana"/>
                <a:cs typeface="Verdana"/>
              </a:rPr>
              <a:t>%</a:t>
            </a:r>
            <a:endParaRPr sz="4400" dirty="0">
              <a:latin typeface="Verdana"/>
              <a:cs typeface="Verdana"/>
            </a:endParaRPr>
          </a:p>
          <a:p>
            <a:pPr marL="170815">
              <a:lnSpc>
                <a:spcPct val="100000"/>
              </a:lnSpc>
              <a:spcBef>
                <a:spcPts val="919"/>
              </a:spcBef>
            </a:pP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доступность</a:t>
            </a:r>
            <a:r>
              <a:rPr sz="1600" spc="4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для</a:t>
            </a:r>
            <a:r>
              <a:rPr sz="1600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детей</a:t>
            </a:r>
            <a:r>
              <a:rPr sz="1600" spc="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от</a:t>
            </a:r>
            <a:r>
              <a:rPr sz="1600" b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2</a:t>
            </a:r>
            <a:r>
              <a:rPr sz="1600" b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Verdana"/>
                <a:cs typeface="Verdana"/>
              </a:rPr>
              <a:t>мес.</a:t>
            </a:r>
            <a:r>
              <a:rPr sz="1600" b="1" spc="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Verdana"/>
                <a:cs typeface="Verdana"/>
              </a:rPr>
              <a:t>до</a:t>
            </a:r>
            <a:r>
              <a:rPr sz="1600" b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3</a:t>
            </a:r>
            <a:r>
              <a:rPr sz="1600" b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Verdana"/>
                <a:cs typeface="Verdana"/>
              </a:rPr>
              <a:t>лет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050" dirty="0">
              <a:latin typeface="Verdana"/>
              <a:cs typeface="Verdana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Verdana"/>
                <a:cs typeface="Verdana"/>
              </a:rPr>
              <a:t>100</a:t>
            </a:r>
            <a:r>
              <a:rPr sz="4400" b="1" spc="-7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4400" b="1" spc="5" dirty="0">
                <a:solidFill>
                  <a:srgbClr val="FF0000"/>
                </a:solidFill>
                <a:latin typeface="Verdana"/>
                <a:cs typeface="Verdana"/>
              </a:rPr>
              <a:t>%</a:t>
            </a:r>
            <a:endParaRPr sz="4400" dirty="0">
              <a:latin typeface="Verdana"/>
              <a:cs typeface="Verdana"/>
            </a:endParaRPr>
          </a:p>
          <a:p>
            <a:pPr marL="229235">
              <a:lnSpc>
                <a:spcPct val="100000"/>
              </a:lnSpc>
              <a:spcBef>
                <a:spcPts val="1885"/>
              </a:spcBef>
            </a:pP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доступность</a:t>
            </a:r>
            <a:r>
              <a:rPr sz="1600" spc="2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для</a:t>
            </a:r>
            <a:r>
              <a:rPr sz="1600" spc="-1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1F3863"/>
                </a:solidFill>
                <a:latin typeface="Verdana"/>
                <a:cs typeface="Verdana"/>
              </a:rPr>
              <a:t>детей</a:t>
            </a:r>
            <a:r>
              <a:rPr sz="1600" spc="2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от</a:t>
            </a:r>
            <a:r>
              <a:rPr sz="1600" b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1,5</a:t>
            </a:r>
            <a:r>
              <a:rPr sz="1600" b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Verdana"/>
                <a:cs typeface="Verdana"/>
              </a:rPr>
              <a:t>до</a:t>
            </a:r>
            <a:r>
              <a:rPr sz="1600" b="1" spc="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1F3863"/>
                </a:solidFill>
                <a:latin typeface="Verdana"/>
                <a:cs typeface="Verdana"/>
              </a:rPr>
              <a:t>3</a:t>
            </a:r>
            <a:r>
              <a:rPr sz="1600" b="1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1F3863"/>
                </a:solidFill>
                <a:latin typeface="Verdana"/>
                <a:cs typeface="Verdana"/>
              </a:rPr>
              <a:t>лет</a:t>
            </a:r>
            <a:endParaRPr sz="16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9502" y="4062"/>
            <a:ext cx="7032498" cy="685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99595" cy="6855459"/>
            <a:chOff x="0" y="0"/>
            <a:chExt cx="11999595" cy="68554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999065" cy="6628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80647" y="179831"/>
              <a:ext cx="690880" cy="760730"/>
            </a:xfrm>
            <a:custGeom>
              <a:avLst/>
              <a:gdLst/>
              <a:ahLst/>
              <a:cxnLst/>
              <a:rect l="l" t="t" r="r" b="b"/>
              <a:pathLst>
                <a:path w="690879" h="760730">
                  <a:moveTo>
                    <a:pt x="690372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690372" y="760476"/>
                  </a:lnTo>
                  <a:lnTo>
                    <a:pt x="690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80647" y="179831"/>
              <a:ext cx="690880" cy="760730"/>
            </a:xfrm>
            <a:custGeom>
              <a:avLst/>
              <a:gdLst/>
              <a:ahLst/>
              <a:cxnLst/>
              <a:rect l="l" t="t" r="r" b="b"/>
              <a:pathLst>
                <a:path w="690879" h="760730">
                  <a:moveTo>
                    <a:pt x="0" y="760476"/>
                  </a:moveTo>
                  <a:lnTo>
                    <a:pt x="690372" y="760476"/>
                  </a:lnTo>
                  <a:lnTo>
                    <a:pt x="690372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56247" y="0"/>
              <a:ext cx="4791075" cy="6855459"/>
            </a:xfrm>
            <a:custGeom>
              <a:avLst/>
              <a:gdLst/>
              <a:ahLst/>
              <a:cxnLst/>
              <a:rect l="l" t="t" r="r" b="b"/>
              <a:pathLst>
                <a:path w="4791075" h="6855459">
                  <a:moveTo>
                    <a:pt x="4790849" y="0"/>
                  </a:moveTo>
                  <a:lnTo>
                    <a:pt x="0" y="0"/>
                  </a:lnTo>
                  <a:lnTo>
                    <a:pt x="0" y="6854951"/>
                  </a:lnTo>
                  <a:lnTo>
                    <a:pt x="4790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042" y="162813"/>
            <a:ext cx="583120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55" dirty="0">
                <a:solidFill>
                  <a:srgbClr val="30356D"/>
                </a:solidFill>
              </a:rPr>
              <a:t>ВНЕСЕНИЕ</a:t>
            </a:r>
            <a:r>
              <a:rPr sz="3100" spc="85" dirty="0">
                <a:solidFill>
                  <a:srgbClr val="30356D"/>
                </a:solidFill>
              </a:rPr>
              <a:t> </a:t>
            </a:r>
            <a:r>
              <a:rPr sz="3100" spc="55" dirty="0">
                <a:solidFill>
                  <a:srgbClr val="30356D"/>
                </a:solidFill>
              </a:rPr>
              <a:t>ИЗМЕНЕНИЙ</a:t>
            </a:r>
            <a:endParaRPr sz="3100"/>
          </a:p>
        </p:txBody>
      </p:sp>
      <p:sp>
        <p:nvSpPr>
          <p:cNvPr id="8" name="object 8"/>
          <p:cNvSpPr txBox="1"/>
          <p:nvPr/>
        </p:nvSpPr>
        <p:spPr>
          <a:xfrm>
            <a:off x="205231" y="686180"/>
            <a:ext cx="4872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45" dirty="0">
                <a:solidFill>
                  <a:srgbClr val="30356D"/>
                </a:solidFill>
                <a:latin typeface="Georgia"/>
                <a:cs typeface="Georgia"/>
              </a:rPr>
              <a:t>ФГОС</a:t>
            </a:r>
            <a:r>
              <a:rPr sz="1600" b="1" spc="165" dirty="0">
                <a:solidFill>
                  <a:srgbClr val="30356D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0356D"/>
                </a:solidFill>
                <a:latin typeface="Georgia"/>
                <a:cs typeface="Georgia"/>
              </a:rPr>
              <a:t>СРЕДНЕГО</a:t>
            </a:r>
            <a:r>
              <a:rPr sz="1600" b="1" spc="30" dirty="0">
                <a:solidFill>
                  <a:srgbClr val="30356D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0356D"/>
                </a:solidFill>
                <a:latin typeface="Georgia"/>
                <a:cs typeface="Georgia"/>
              </a:rPr>
              <a:t>ОБЩЕГО</a:t>
            </a:r>
            <a:r>
              <a:rPr sz="1600" b="1" spc="25" dirty="0">
                <a:solidFill>
                  <a:srgbClr val="30356D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0356D"/>
                </a:solidFill>
                <a:latin typeface="Georgia"/>
                <a:cs typeface="Georgia"/>
              </a:rPr>
              <a:t>ОБРАЗОВАНИЯ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794877" y="0"/>
            <a:ext cx="3397250" cy="6887209"/>
            <a:chOff x="8794877" y="0"/>
            <a:chExt cx="3397250" cy="6887209"/>
          </a:xfrm>
        </p:grpSpPr>
        <p:sp>
          <p:nvSpPr>
            <p:cNvPr id="10" name="object 10"/>
            <p:cNvSpPr/>
            <p:nvPr/>
          </p:nvSpPr>
          <p:spPr>
            <a:xfrm>
              <a:off x="8814816" y="0"/>
              <a:ext cx="3377565" cy="6858000"/>
            </a:xfrm>
            <a:custGeom>
              <a:avLst/>
              <a:gdLst/>
              <a:ahLst/>
              <a:cxnLst/>
              <a:rect l="l" t="t" r="r" b="b"/>
              <a:pathLst>
                <a:path w="3377565" h="6858000">
                  <a:moveTo>
                    <a:pt x="3377183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814319" y="6857999"/>
                  </a:lnTo>
                  <a:lnTo>
                    <a:pt x="3377183" y="6295123"/>
                  </a:lnTo>
                  <a:lnTo>
                    <a:pt x="3377183" y="0"/>
                  </a:lnTo>
                  <a:close/>
                </a:path>
              </a:pathLst>
            </a:custGeom>
            <a:solidFill>
              <a:srgbClr val="DCE6F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41636" y="153923"/>
              <a:ext cx="986015" cy="13411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67544" y="179831"/>
              <a:ext cx="883920" cy="123901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80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>
                  <a:moveTo>
                    <a:pt x="6350" y="6857818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087739" y="2152649"/>
            <a:ext cx="29997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516890" algn="l"/>
                <a:tab pos="1870075" algn="l"/>
                <a:tab pos="2182495" algn="l"/>
                <a:tab pos="2242185" algn="l"/>
              </a:tabLst>
            </a:pPr>
            <a:r>
              <a:rPr sz="1000" spc="-5" dirty="0">
                <a:latin typeface="Georgia"/>
                <a:cs typeface="Georgia"/>
              </a:rPr>
              <a:t>государственную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аккредитацию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основным </a:t>
            </a:r>
            <a:r>
              <a:rPr sz="1000" spc="-229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общ</a:t>
            </a:r>
            <a:r>
              <a:rPr sz="1000" spc="-10" dirty="0">
                <a:latin typeface="Georgia"/>
                <a:cs typeface="Georgia"/>
              </a:rPr>
              <a:t>ео</a:t>
            </a:r>
            <a:r>
              <a:rPr sz="1000" spc="-5" dirty="0">
                <a:latin typeface="Georgia"/>
                <a:cs typeface="Georgia"/>
              </a:rPr>
              <a:t>б</a:t>
            </a:r>
            <a:r>
              <a:rPr sz="1000" spc="-15" dirty="0">
                <a:latin typeface="Georgia"/>
                <a:cs typeface="Georgia"/>
              </a:rPr>
              <a:t>р</a:t>
            </a:r>
            <a:r>
              <a:rPr sz="1000" spc="-5" dirty="0">
                <a:latin typeface="Georgia"/>
                <a:cs typeface="Georgia"/>
              </a:rPr>
              <a:t>азовате</a:t>
            </a:r>
            <a:r>
              <a:rPr sz="1000" dirty="0">
                <a:latin typeface="Georgia"/>
                <a:cs typeface="Georgia"/>
              </a:rPr>
              <a:t>л</a:t>
            </a:r>
            <a:r>
              <a:rPr sz="1000" spc="-10" dirty="0">
                <a:latin typeface="Georgia"/>
                <a:cs typeface="Georgia"/>
              </a:rPr>
              <a:t>ь</a:t>
            </a:r>
            <a:r>
              <a:rPr sz="1000" spc="-5" dirty="0">
                <a:latin typeface="Georgia"/>
                <a:cs typeface="Georgia"/>
              </a:rPr>
              <a:t>н</a:t>
            </a:r>
            <a:r>
              <a:rPr sz="1000" spc="5" dirty="0">
                <a:latin typeface="Georgia"/>
                <a:cs typeface="Georgia"/>
              </a:rPr>
              <a:t>ы</a:t>
            </a:r>
            <a:r>
              <a:rPr sz="1000" spc="-5" dirty="0">
                <a:latin typeface="Georgia"/>
                <a:cs typeface="Georgia"/>
              </a:rPr>
              <a:t>м</a:t>
            </a:r>
            <a:r>
              <a:rPr sz="1000" dirty="0">
                <a:latin typeface="Georgia"/>
                <a:cs typeface="Georgia"/>
              </a:rPr>
              <a:t>			</a:t>
            </a:r>
            <a:r>
              <a:rPr sz="1000" spc="-5" dirty="0">
                <a:latin typeface="Georgia"/>
                <a:cs typeface="Georgia"/>
              </a:rPr>
              <a:t>п</a:t>
            </a:r>
            <a:r>
              <a:rPr sz="1000" spc="-10" dirty="0">
                <a:latin typeface="Georgia"/>
                <a:cs typeface="Georgia"/>
              </a:rPr>
              <a:t>р</a:t>
            </a:r>
            <a:r>
              <a:rPr sz="1000" spc="-5" dirty="0">
                <a:latin typeface="Georgia"/>
                <a:cs typeface="Georgia"/>
              </a:rPr>
              <a:t>о</a:t>
            </a:r>
            <a:r>
              <a:rPr sz="1000" dirty="0">
                <a:latin typeface="Georgia"/>
                <a:cs typeface="Georgia"/>
              </a:rPr>
              <a:t>г</a:t>
            </a:r>
            <a:r>
              <a:rPr sz="1000" spc="-15" dirty="0">
                <a:latin typeface="Georgia"/>
                <a:cs typeface="Georgia"/>
              </a:rPr>
              <a:t>р</a:t>
            </a:r>
            <a:r>
              <a:rPr sz="1000" spc="-5" dirty="0">
                <a:latin typeface="Georgia"/>
                <a:cs typeface="Georgia"/>
              </a:rPr>
              <a:t>ам</a:t>
            </a:r>
            <a:r>
              <a:rPr sz="1000" spc="-15" dirty="0">
                <a:latin typeface="Georgia"/>
                <a:cs typeface="Georgia"/>
              </a:rPr>
              <a:t>м</a:t>
            </a:r>
            <a:r>
              <a:rPr sz="1000" spc="5" dirty="0">
                <a:latin typeface="Georgia"/>
                <a:cs typeface="Georgia"/>
              </a:rPr>
              <a:t>а</a:t>
            </a:r>
            <a:r>
              <a:rPr sz="1000" spc="-5" dirty="0">
                <a:latin typeface="Georgia"/>
                <a:cs typeface="Georgia"/>
              </a:rPr>
              <a:t>м  </a:t>
            </a:r>
            <a:r>
              <a:rPr sz="1000" spc="-10" dirty="0">
                <a:latin typeface="Georgia"/>
                <a:cs typeface="Georgia"/>
              </a:rPr>
              <a:t>(за</a:t>
            </a:r>
            <a:r>
              <a:rPr sz="1000" spc="-5" dirty="0">
                <a:latin typeface="Georgia"/>
                <a:cs typeface="Georgia"/>
              </a:rPr>
              <a:t> исключением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образовательных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программ </a:t>
            </a:r>
            <a:r>
              <a:rPr sz="1000" spc="-229" dirty="0">
                <a:latin typeface="Georgia"/>
                <a:cs typeface="Georgia"/>
              </a:rPr>
              <a:t> </a:t>
            </a:r>
            <a:r>
              <a:rPr sz="1000" spc="-15" dirty="0">
                <a:latin typeface="Georgia"/>
                <a:cs typeface="Georgia"/>
              </a:rPr>
              <a:t>д</a:t>
            </a:r>
            <a:r>
              <a:rPr sz="1000" spc="-5" dirty="0">
                <a:latin typeface="Georgia"/>
                <a:cs typeface="Georgia"/>
              </a:rPr>
              <a:t>ошко</a:t>
            </a:r>
            <a:r>
              <a:rPr sz="1000" spc="-10" dirty="0">
                <a:latin typeface="Georgia"/>
                <a:cs typeface="Georgia"/>
              </a:rPr>
              <a:t>л</a:t>
            </a:r>
            <a:r>
              <a:rPr sz="1000" spc="-15" dirty="0">
                <a:latin typeface="Georgia"/>
                <a:cs typeface="Georgia"/>
              </a:rPr>
              <a:t>ь</a:t>
            </a:r>
            <a:r>
              <a:rPr sz="1000" spc="-5" dirty="0">
                <a:latin typeface="Georgia"/>
                <a:cs typeface="Georgia"/>
              </a:rPr>
              <a:t>но</a:t>
            </a:r>
            <a:r>
              <a:rPr sz="1000" dirty="0">
                <a:latin typeface="Georgia"/>
                <a:cs typeface="Georgia"/>
              </a:rPr>
              <a:t>г</a:t>
            </a:r>
            <a:r>
              <a:rPr sz="1000" spc="-5" dirty="0">
                <a:latin typeface="Georgia"/>
                <a:cs typeface="Georgia"/>
              </a:rPr>
              <a:t>о</a:t>
            </a:r>
            <a:r>
              <a:rPr sz="1000" dirty="0">
                <a:latin typeface="Georgia"/>
                <a:cs typeface="Georgia"/>
              </a:rPr>
              <a:t>		</a:t>
            </a:r>
            <a:r>
              <a:rPr sz="1000" spc="-5" dirty="0">
                <a:latin typeface="Georgia"/>
                <a:cs typeface="Georgia"/>
              </a:rPr>
              <a:t>об</a:t>
            </a:r>
            <a:r>
              <a:rPr sz="1000" spc="-10" dirty="0">
                <a:latin typeface="Georgia"/>
                <a:cs typeface="Georgia"/>
              </a:rPr>
              <a:t>р</a:t>
            </a:r>
            <a:r>
              <a:rPr sz="1000" spc="-5" dirty="0">
                <a:latin typeface="Georgia"/>
                <a:cs typeface="Georgia"/>
              </a:rPr>
              <a:t>азован</a:t>
            </a:r>
            <a:r>
              <a:rPr sz="1000" spc="-10" dirty="0">
                <a:latin typeface="Georgia"/>
                <a:cs typeface="Georgia"/>
              </a:rPr>
              <a:t>ия</a:t>
            </a:r>
            <a:r>
              <a:rPr sz="1000" spc="-5" dirty="0">
                <a:latin typeface="Georgia"/>
                <a:cs typeface="Georgia"/>
              </a:rPr>
              <a:t>)  и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образовательным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программам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среднего 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профессионального образования, разрабатывают 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образовательные</a:t>
            </a:r>
            <a:r>
              <a:rPr sz="1000" spc="62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программы</a:t>
            </a:r>
            <a:r>
              <a:rPr sz="1000" spc="305" dirty="0">
                <a:latin typeface="Georgia"/>
                <a:cs typeface="Georgia"/>
              </a:rPr>
              <a:t>  </a:t>
            </a:r>
            <a:r>
              <a:rPr sz="1000" spc="-5" dirty="0">
                <a:latin typeface="Georgia"/>
                <a:cs typeface="Georgia"/>
              </a:rPr>
              <a:t>в</a:t>
            </a:r>
            <a:r>
              <a:rPr sz="1000" spc="305" dirty="0">
                <a:latin typeface="Georgia"/>
                <a:cs typeface="Georgia"/>
              </a:rPr>
              <a:t>  </a:t>
            </a:r>
            <a:r>
              <a:rPr sz="1000" spc="-5" dirty="0">
                <a:latin typeface="Georgia"/>
                <a:cs typeface="Georgia"/>
              </a:rPr>
              <a:t>соответствии </a:t>
            </a:r>
            <a:r>
              <a:rPr sz="1000" spc="-229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с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-15" dirty="0">
                <a:latin typeface="Georgia"/>
                <a:cs typeface="Georgia"/>
              </a:rPr>
              <a:t>ф</a:t>
            </a:r>
            <a:r>
              <a:rPr sz="1000" dirty="0">
                <a:latin typeface="Georgia"/>
                <a:cs typeface="Georgia"/>
              </a:rPr>
              <a:t>е</a:t>
            </a:r>
            <a:r>
              <a:rPr sz="1000" spc="-15" dirty="0">
                <a:latin typeface="Georgia"/>
                <a:cs typeface="Georgia"/>
              </a:rPr>
              <a:t>д</a:t>
            </a:r>
            <a:r>
              <a:rPr sz="1000" dirty="0">
                <a:latin typeface="Georgia"/>
                <a:cs typeface="Georgia"/>
              </a:rPr>
              <a:t>е</a:t>
            </a:r>
            <a:r>
              <a:rPr sz="1000" spc="-15" dirty="0">
                <a:latin typeface="Georgia"/>
                <a:cs typeface="Georgia"/>
              </a:rPr>
              <a:t>р</a:t>
            </a:r>
            <a:r>
              <a:rPr sz="1000" spc="-5" dirty="0">
                <a:latin typeface="Georgia"/>
                <a:cs typeface="Georgia"/>
              </a:rPr>
              <a:t>а</a:t>
            </a:r>
            <a:r>
              <a:rPr sz="1000" spc="5" dirty="0">
                <a:latin typeface="Georgia"/>
                <a:cs typeface="Georgia"/>
              </a:rPr>
              <a:t>л</a:t>
            </a:r>
            <a:r>
              <a:rPr sz="1000" spc="-10" dirty="0">
                <a:latin typeface="Georgia"/>
                <a:cs typeface="Georgia"/>
              </a:rPr>
              <a:t>ь</a:t>
            </a:r>
            <a:r>
              <a:rPr sz="1000" spc="-5" dirty="0">
                <a:latin typeface="Georgia"/>
                <a:cs typeface="Georgia"/>
              </a:rPr>
              <a:t>ны</a:t>
            </a:r>
            <a:r>
              <a:rPr sz="1000" dirty="0">
                <a:latin typeface="Georgia"/>
                <a:cs typeface="Georgia"/>
              </a:rPr>
              <a:t>м</a:t>
            </a:r>
            <a:r>
              <a:rPr sz="1000" spc="-5" dirty="0">
                <a:latin typeface="Georgia"/>
                <a:cs typeface="Georgia"/>
              </a:rPr>
              <a:t>и</a:t>
            </a:r>
            <a:r>
              <a:rPr sz="1000" dirty="0">
                <a:latin typeface="Georgia"/>
                <a:cs typeface="Georgia"/>
              </a:rPr>
              <a:t>	г</a:t>
            </a:r>
            <a:r>
              <a:rPr sz="1000" spc="-5" dirty="0">
                <a:latin typeface="Georgia"/>
                <a:cs typeface="Georgia"/>
              </a:rPr>
              <a:t>ос</a:t>
            </a:r>
            <a:r>
              <a:rPr sz="1000" spc="-10" dirty="0">
                <a:latin typeface="Georgia"/>
                <a:cs typeface="Georgia"/>
              </a:rPr>
              <a:t>уд</a:t>
            </a:r>
            <a:r>
              <a:rPr sz="1000" spc="-5" dirty="0">
                <a:latin typeface="Georgia"/>
                <a:cs typeface="Georgia"/>
              </a:rPr>
              <a:t>арственны</a:t>
            </a:r>
            <a:r>
              <a:rPr sz="1000" dirty="0">
                <a:latin typeface="Georgia"/>
                <a:cs typeface="Georgia"/>
              </a:rPr>
              <a:t>м</a:t>
            </a:r>
            <a:r>
              <a:rPr sz="1000" spc="-5" dirty="0">
                <a:latin typeface="Georgia"/>
                <a:cs typeface="Georgia"/>
              </a:rPr>
              <a:t>и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87739" y="3372104"/>
            <a:ext cx="299847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  <a:tabLst>
                <a:tab pos="1386840" algn="l"/>
                <a:tab pos="2409825" algn="l"/>
              </a:tabLst>
            </a:pPr>
            <a:r>
              <a:rPr sz="1000" spc="-5" dirty="0">
                <a:latin typeface="Georgia"/>
                <a:cs typeface="Georgia"/>
              </a:rPr>
              <a:t>образовательными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стандартами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и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с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учетом </a:t>
            </a:r>
            <a:r>
              <a:rPr sz="1000" spc="-5" dirty="0">
                <a:latin typeface="Georgia"/>
                <a:cs typeface="Georgia"/>
              </a:rPr>
              <a:t> соотве</a:t>
            </a:r>
            <a:r>
              <a:rPr sz="1000" spc="-10" dirty="0">
                <a:latin typeface="Georgia"/>
                <a:cs typeface="Georgia"/>
              </a:rPr>
              <a:t>т</a:t>
            </a:r>
            <a:r>
              <a:rPr sz="1000" spc="-5" dirty="0">
                <a:latin typeface="Georgia"/>
                <a:cs typeface="Georgia"/>
              </a:rPr>
              <a:t>ству</a:t>
            </a:r>
            <a:r>
              <a:rPr sz="1000" dirty="0">
                <a:latin typeface="Georgia"/>
                <a:cs typeface="Georgia"/>
              </a:rPr>
              <a:t>ю</a:t>
            </a:r>
            <a:r>
              <a:rPr sz="1000" spc="-5" dirty="0">
                <a:latin typeface="Georgia"/>
                <a:cs typeface="Georgia"/>
              </a:rPr>
              <a:t>щ</a:t>
            </a:r>
            <a:r>
              <a:rPr sz="1000" spc="-10" dirty="0">
                <a:latin typeface="Georgia"/>
                <a:cs typeface="Georgia"/>
              </a:rPr>
              <a:t>и</a:t>
            </a:r>
            <a:r>
              <a:rPr sz="1000" spc="-5" dirty="0">
                <a:latin typeface="Georgia"/>
                <a:cs typeface="Georgia"/>
              </a:rPr>
              <a:t>х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-5" dirty="0">
                <a:latin typeface="Georgia"/>
                <a:cs typeface="Georgia"/>
              </a:rPr>
              <a:t>п</a:t>
            </a:r>
            <a:r>
              <a:rPr sz="1000" spc="-25" dirty="0">
                <a:latin typeface="Georgia"/>
                <a:cs typeface="Georgia"/>
              </a:rPr>
              <a:t>р</a:t>
            </a:r>
            <a:r>
              <a:rPr sz="1000" spc="-10" dirty="0">
                <a:latin typeface="Georgia"/>
                <a:cs typeface="Georgia"/>
              </a:rPr>
              <a:t>им</a:t>
            </a:r>
            <a:r>
              <a:rPr sz="1000" dirty="0">
                <a:latin typeface="Georgia"/>
                <a:cs typeface="Georgia"/>
              </a:rPr>
              <a:t>е</a:t>
            </a:r>
            <a:r>
              <a:rPr sz="1000" spc="-15" dirty="0">
                <a:latin typeface="Georgia"/>
                <a:cs typeface="Georgia"/>
              </a:rPr>
              <a:t>р</a:t>
            </a:r>
            <a:r>
              <a:rPr sz="1000" spc="10" dirty="0">
                <a:latin typeface="Georgia"/>
                <a:cs typeface="Georgia"/>
              </a:rPr>
              <a:t>н</a:t>
            </a:r>
            <a:r>
              <a:rPr sz="1000" spc="-5" dirty="0">
                <a:latin typeface="Georgia"/>
                <a:cs typeface="Georgia"/>
              </a:rPr>
              <a:t>ых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-5" dirty="0">
                <a:latin typeface="Georgia"/>
                <a:cs typeface="Georgia"/>
              </a:rPr>
              <a:t>осно</a:t>
            </a:r>
            <a:r>
              <a:rPr sz="1000" spc="-10" dirty="0">
                <a:latin typeface="Georgia"/>
                <a:cs typeface="Georgia"/>
              </a:rPr>
              <a:t>в</a:t>
            </a:r>
            <a:r>
              <a:rPr sz="1000" spc="-5" dirty="0">
                <a:latin typeface="Georgia"/>
                <a:cs typeface="Georgia"/>
              </a:rPr>
              <a:t>ных  образовательных</a:t>
            </a:r>
            <a:r>
              <a:rPr sz="1000" spc="2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программ.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7739" y="1520698"/>
            <a:ext cx="2997200" cy="65722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062355" marR="1188720">
              <a:lnSpc>
                <a:spcPts val="1400"/>
              </a:lnSpc>
              <a:spcBef>
                <a:spcPts val="275"/>
              </a:spcBef>
              <a:tabLst>
                <a:tab pos="1358900" algn="l"/>
              </a:tabLst>
            </a:pPr>
            <a:r>
              <a:rPr sz="1300" b="1" spc="-70" dirty="0">
                <a:solidFill>
                  <a:srgbClr val="375F92"/>
                </a:solidFill>
                <a:latin typeface="Arial"/>
                <a:cs typeface="Arial"/>
              </a:rPr>
              <a:t>Ч.	</a:t>
            </a:r>
            <a:r>
              <a:rPr sz="1300" b="1" spc="-5" dirty="0">
                <a:solidFill>
                  <a:srgbClr val="375F92"/>
                </a:solidFill>
                <a:latin typeface="Arial"/>
                <a:cs typeface="Arial"/>
              </a:rPr>
              <a:t>7</a:t>
            </a:r>
            <a:r>
              <a:rPr sz="1300" b="1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300" b="1" spc="-60" dirty="0">
                <a:solidFill>
                  <a:srgbClr val="375F92"/>
                </a:solidFill>
                <a:latin typeface="Arial"/>
                <a:cs typeface="Arial"/>
              </a:rPr>
              <a:t>СТ. </a:t>
            </a:r>
            <a:r>
              <a:rPr sz="1300" b="1" spc="-3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300" b="1" spc="55" dirty="0">
                <a:solidFill>
                  <a:srgbClr val="375F92"/>
                </a:solidFill>
                <a:latin typeface="Arial"/>
                <a:cs typeface="Arial"/>
              </a:rPr>
              <a:t>12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ts val="795"/>
              </a:lnSpc>
              <a:tabLst>
                <a:tab pos="614045" algn="l"/>
                <a:tab pos="1952625" algn="l"/>
              </a:tabLst>
            </a:pPr>
            <a:r>
              <a:rPr sz="1000" spc="-5" dirty="0">
                <a:latin typeface="Georgia"/>
                <a:cs typeface="Georgia"/>
              </a:rPr>
              <a:t>7.	Организации,	</a:t>
            </a:r>
            <a:r>
              <a:rPr sz="1000" spc="-10" dirty="0">
                <a:latin typeface="Georgia"/>
                <a:cs typeface="Georgia"/>
              </a:rPr>
              <a:t>осуществляющие</a:t>
            </a:r>
            <a:endParaRPr sz="1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175385" algn="l"/>
                <a:tab pos="2097405" algn="l"/>
                <a:tab pos="2376170" algn="l"/>
              </a:tabLst>
            </a:pPr>
            <a:r>
              <a:rPr sz="1000" spc="-5" dirty="0">
                <a:latin typeface="Georgia"/>
                <a:cs typeface="Georgia"/>
              </a:rPr>
              <a:t>об</a:t>
            </a:r>
            <a:r>
              <a:rPr sz="1000" spc="-10" dirty="0">
                <a:latin typeface="Georgia"/>
                <a:cs typeface="Georgia"/>
              </a:rPr>
              <a:t>р</a:t>
            </a:r>
            <a:r>
              <a:rPr sz="1000" spc="-5" dirty="0">
                <a:latin typeface="Georgia"/>
                <a:cs typeface="Georgia"/>
              </a:rPr>
              <a:t>азовате</a:t>
            </a:r>
            <a:r>
              <a:rPr sz="1000" dirty="0">
                <a:latin typeface="Georgia"/>
                <a:cs typeface="Georgia"/>
              </a:rPr>
              <a:t>л</a:t>
            </a:r>
            <a:r>
              <a:rPr sz="1000" spc="-10" dirty="0">
                <a:latin typeface="Georgia"/>
                <a:cs typeface="Georgia"/>
              </a:rPr>
              <a:t>ь</a:t>
            </a:r>
            <a:r>
              <a:rPr sz="1000" spc="-5" dirty="0">
                <a:latin typeface="Georgia"/>
                <a:cs typeface="Georgia"/>
              </a:rPr>
              <a:t>н</a:t>
            </a:r>
            <a:r>
              <a:rPr sz="1000" spc="-10" dirty="0">
                <a:latin typeface="Georgia"/>
                <a:cs typeface="Georgia"/>
              </a:rPr>
              <a:t>у</a:t>
            </a:r>
            <a:r>
              <a:rPr sz="1000" spc="-5" dirty="0">
                <a:latin typeface="Georgia"/>
                <a:cs typeface="Georgia"/>
              </a:rPr>
              <a:t>ю</a:t>
            </a:r>
            <a:r>
              <a:rPr sz="1000" dirty="0">
                <a:latin typeface="Georgia"/>
                <a:cs typeface="Georgia"/>
              </a:rPr>
              <a:t>	де</a:t>
            </a:r>
            <a:r>
              <a:rPr sz="1000" spc="-15" dirty="0">
                <a:latin typeface="Georgia"/>
                <a:cs typeface="Georgia"/>
              </a:rPr>
              <a:t>я</a:t>
            </a:r>
            <a:r>
              <a:rPr sz="1000" spc="5" dirty="0">
                <a:latin typeface="Georgia"/>
                <a:cs typeface="Georgia"/>
              </a:rPr>
              <a:t>т</a:t>
            </a:r>
            <a:r>
              <a:rPr sz="1000" dirty="0">
                <a:latin typeface="Georgia"/>
                <a:cs typeface="Georgia"/>
              </a:rPr>
              <a:t>е</a:t>
            </a:r>
            <a:r>
              <a:rPr sz="1000" spc="-10" dirty="0">
                <a:latin typeface="Georgia"/>
                <a:cs typeface="Georgia"/>
              </a:rPr>
              <a:t>л</a:t>
            </a:r>
            <a:r>
              <a:rPr sz="1000" spc="-15" dirty="0">
                <a:latin typeface="Georgia"/>
                <a:cs typeface="Georgia"/>
              </a:rPr>
              <a:t>ь</a:t>
            </a:r>
            <a:r>
              <a:rPr sz="1000" spc="-5" dirty="0">
                <a:latin typeface="Georgia"/>
                <a:cs typeface="Georgia"/>
              </a:rPr>
              <a:t>ность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-5" dirty="0">
                <a:latin typeface="Georgia"/>
                <a:cs typeface="Georgia"/>
              </a:rPr>
              <a:t>по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5" dirty="0">
                <a:latin typeface="Georgia"/>
                <a:cs typeface="Georgia"/>
              </a:rPr>
              <a:t>и</a:t>
            </a:r>
            <a:r>
              <a:rPr sz="1000" spc="-10" dirty="0">
                <a:latin typeface="Georgia"/>
                <a:cs typeface="Georgia"/>
              </a:rPr>
              <a:t>ме</a:t>
            </a:r>
            <a:r>
              <a:rPr sz="1000" spc="-5" dirty="0">
                <a:latin typeface="Georgia"/>
                <a:cs typeface="Georgia"/>
              </a:rPr>
              <a:t>ющ</a:t>
            </a:r>
            <a:r>
              <a:rPr sz="1000" spc="-10" dirty="0">
                <a:latin typeface="Georgia"/>
                <a:cs typeface="Georgia"/>
              </a:rPr>
              <a:t>им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86468" y="4457191"/>
            <a:ext cx="29438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01625" algn="l"/>
                <a:tab pos="1513205" algn="l"/>
                <a:tab pos="2459990" algn="l"/>
              </a:tabLst>
            </a:pPr>
            <a:r>
              <a:rPr sz="1000" spc="-5" dirty="0">
                <a:latin typeface="Georgia"/>
                <a:cs typeface="Georgia"/>
              </a:rPr>
              <a:t>6.	</a:t>
            </a:r>
            <a:r>
              <a:rPr sz="1000" spc="-10" dirty="0">
                <a:latin typeface="Georgia"/>
                <a:cs typeface="Georgia"/>
              </a:rPr>
              <a:t>О</a:t>
            </a:r>
            <a:r>
              <a:rPr sz="1000" spc="-5" dirty="0">
                <a:latin typeface="Georgia"/>
                <a:cs typeface="Georgia"/>
              </a:rPr>
              <a:t>б</a:t>
            </a:r>
            <a:r>
              <a:rPr sz="1000" spc="-15" dirty="0">
                <a:latin typeface="Georgia"/>
                <a:cs typeface="Georgia"/>
              </a:rPr>
              <a:t>р</a:t>
            </a:r>
            <a:r>
              <a:rPr sz="1000" spc="5" dirty="0">
                <a:latin typeface="Georgia"/>
                <a:cs typeface="Georgia"/>
              </a:rPr>
              <a:t>а</a:t>
            </a:r>
            <a:r>
              <a:rPr sz="1000" spc="-10" dirty="0">
                <a:latin typeface="Georgia"/>
                <a:cs typeface="Georgia"/>
              </a:rPr>
              <a:t>з</a:t>
            </a:r>
            <a:r>
              <a:rPr sz="1000" spc="-5" dirty="0">
                <a:latin typeface="Georgia"/>
                <a:cs typeface="Georgia"/>
              </a:rPr>
              <a:t>о</a:t>
            </a:r>
            <a:r>
              <a:rPr sz="1000" spc="-10" dirty="0">
                <a:latin typeface="Georgia"/>
                <a:cs typeface="Georgia"/>
              </a:rPr>
              <a:t>вате</a:t>
            </a:r>
            <a:r>
              <a:rPr sz="1000" dirty="0">
                <a:latin typeface="Georgia"/>
                <a:cs typeface="Georgia"/>
              </a:rPr>
              <a:t>л</a:t>
            </a:r>
            <a:r>
              <a:rPr sz="1000" spc="-10" dirty="0">
                <a:latin typeface="Georgia"/>
                <a:cs typeface="Georgia"/>
              </a:rPr>
              <a:t>ь</a:t>
            </a:r>
            <a:r>
              <a:rPr sz="1000" spc="-5" dirty="0">
                <a:latin typeface="Georgia"/>
                <a:cs typeface="Georgia"/>
              </a:rPr>
              <a:t>ная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-5" dirty="0">
                <a:latin typeface="Georgia"/>
                <a:cs typeface="Georgia"/>
              </a:rPr>
              <a:t>о</a:t>
            </a:r>
            <a:r>
              <a:rPr sz="1000" spc="-15" dirty="0">
                <a:latin typeface="Georgia"/>
                <a:cs typeface="Georgia"/>
              </a:rPr>
              <a:t>р</a:t>
            </a:r>
            <a:r>
              <a:rPr sz="1000" dirty="0">
                <a:latin typeface="Georgia"/>
                <a:cs typeface="Georgia"/>
              </a:rPr>
              <a:t>г</a:t>
            </a:r>
            <a:r>
              <a:rPr sz="1000" spc="-5" dirty="0">
                <a:latin typeface="Georgia"/>
                <a:cs typeface="Georgia"/>
              </a:rPr>
              <a:t>а</a:t>
            </a:r>
            <a:r>
              <a:rPr sz="1000" dirty="0">
                <a:latin typeface="Georgia"/>
                <a:cs typeface="Georgia"/>
              </a:rPr>
              <a:t>н</a:t>
            </a:r>
            <a:r>
              <a:rPr sz="1000" spc="-10" dirty="0">
                <a:latin typeface="Georgia"/>
                <a:cs typeface="Georgia"/>
              </a:rPr>
              <a:t>изаци</a:t>
            </a:r>
            <a:r>
              <a:rPr sz="1000" spc="-5" dirty="0">
                <a:latin typeface="Georgia"/>
                <a:cs typeface="Georgia"/>
              </a:rPr>
              <a:t>я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-5" dirty="0">
                <a:latin typeface="Georgia"/>
                <a:cs typeface="Georgia"/>
              </a:rPr>
              <a:t>об</a:t>
            </a:r>
            <a:r>
              <a:rPr sz="1000" spc="-10" dirty="0">
                <a:latin typeface="Georgia"/>
                <a:cs typeface="Georgia"/>
              </a:rPr>
              <a:t>яз</a:t>
            </a:r>
            <a:r>
              <a:rPr sz="1000" spc="-5" dirty="0">
                <a:latin typeface="Georgia"/>
                <a:cs typeface="Georgia"/>
              </a:rPr>
              <a:t>а</a:t>
            </a:r>
            <a:r>
              <a:rPr sz="1000" dirty="0">
                <a:latin typeface="Georgia"/>
                <a:cs typeface="Georgia"/>
              </a:rPr>
              <a:t>н</a:t>
            </a:r>
            <a:r>
              <a:rPr sz="1000" spc="-5" dirty="0">
                <a:latin typeface="Georgia"/>
                <a:cs typeface="Georgia"/>
              </a:rPr>
              <a:t>а  </a:t>
            </a:r>
            <a:r>
              <a:rPr sz="1000" spc="-10" dirty="0">
                <a:latin typeface="Georgia"/>
                <a:cs typeface="Georgia"/>
              </a:rPr>
              <a:t>осуществлять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86468" y="4761991"/>
            <a:ext cx="11607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70205" algn="l"/>
              </a:tabLst>
            </a:pPr>
            <a:r>
              <a:rPr sz="1000" spc="-5" dirty="0">
                <a:latin typeface="Georgia"/>
                <a:cs typeface="Georgia"/>
              </a:rPr>
              <a:t>в	соответствии</a:t>
            </a:r>
            <a:endParaRPr sz="10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09301" y="4609591"/>
            <a:ext cx="162115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7475" marR="5080" indent="-105410">
              <a:lnSpc>
                <a:spcPct val="100000"/>
              </a:lnSpc>
              <a:spcBef>
                <a:spcPts val="95"/>
              </a:spcBef>
              <a:tabLst>
                <a:tab pos="464820" algn="l"/>
                <a:tab pos="821690" algn="l"/>
              </a:tabLst>
            </a:pPr>
            <a:r>
              <a:rPr sz="1000" spc="-5" dirty="0">
                <a:latin typeface="Georgia"/>
                <a:cs typeface="Georgia"/>
              </a:rPr>
              <a:t>с</a:t>
            </a:r>
            <a:r>
              <a:rPr sz="1000" spc="-10" dirty="0">
                <a:latin typeface="Georgia"/>
                <a:cs typeface="Georgia"/>
              </a:rPr>
              <a:t>в</a:t>
            </a:r>
            <a:r>
              <a:rPr sz="1000" spc="-5" dirty="0">
                <a:latin typeface="Georgia"/>
                <a:cs typeface="Georgia"/>
              </a:rPr>
              <a:t>ою</a:t>
            </a:r>
            <a:r>
              <a:rPr sz="1000" dirty="0">
                <a:latin typeface="Georgia"/>
                <a:cs typeface="Georgia"/>
              </a:rPr>
              <a:t>		</a:t>
            </a:r>
            <a:r>
              <a:rPr sz="1000" spc="-15" dirty="0">
                <a:latin typeface="Georgia"/>
                <a:cs typeface="Georgia"/>
              </a:rPr>
              <a:t>д</a:t>
            </a:r>
            <a:r>
              <a:rPr sz="1000" spc="-10" dirty="0">
                <a:latin typeface="Georgia"/>
                <a:cs typeface="Georgia"/>
              </a:rPr>
              <a:t>е</a:t>
            </a:r>
            <a:r>
              <a:rPr sz="1000" spc="-5" dirty="0">
                <a:latin typeface="Georgia"/>
                <a:cs typeface="Georgia"/>
              </a:rPr>
              <a:t>я</a:t>
            </a:r>
            <a:r>
              <a:rPr sz="1000" spc="5" dirty="0">
                <a:latin typeface="Georgia"/>
                <a:cs typeface="Georgia"/>
              </a:rPr>
              <a:t>т</a:t>
            </a:r>
            <a:r>
              <a:rPr sz="1000" spc="-10" dirty="0">
                <a:latin typeface="Georgia"/>
                <a:cs typeface="Georgia"/>
              </a:rPr>
              <a:t>ель</a:t>
            </a:r>
            <a:r>
              <a:rPr sz="1000" dirty="0">
                <a:latin typeface="Georgia"/>
                <a:cs typeface="Georgia"/>
              </a:rPr>
              <a:t>н</a:t>
            </a:r>
            <a:r>
              <a:rPr sz="1000" spc="-5" dirty="0">
                <a:latin typeface="Georgia"/>
                <a:cs typeface="Georgia"/>
              </a:rPr>
              <a:t>ос</a:t>
            </a:r>
            <a:r>
              <a:rPr sz="1000" spc="5" dirty="0">
                <a:latin typeface="Georgia"/>
                <a:cs typeface="Georgia"/>
              </a:rPr>
              <a:t>т</a:t>
            </a:r>
            <a:r>
              <a:rPr sz="1000" spc="-5" dirty="0">
                <a:latin typeface="Georgia"/>
                <a:cs typeface="Georgia"/>
              </a:rPr>
              <a:t>ь  с</a:t>
            </a:r>
            <a:r>
              <a:rPr sz="1000" dirty="0">
                <a:latin typeface="Georgia"/>
                <a:cs typeface="Georgia"/>
              </a:rPr>
              <a:t>	</a:t>
            </a:r>
            <a:r>
              <a:rPr sz="1000" spc="-10" dirty="0">
                <a:latin typeface="Georgia"/>
                <a:cs typeface="Georgia"/>
              </a:rPr>
              <a:t>з</a:t>
            </a:r>
            <a:r>
              <a:rPr sz="1000" spc="-5" dirty="0">
                <a:latin typeface="Georgia"/>
                <a:cs typeface="Georgia"/>
              </a:rPr>
              <a:t>аконо</a:t>
            </a:r>
            <a:r>
              <a:rPr sz="1000" spc="-15" dirty="0">
                <a:latin typeface="Georgia"/>
                <a:cs typeface="Georgia"/>
              </a:rPr>
              <a:t>д</a:t>
            </a:r>
            <a:r>
              <a:rPr sz="1000" spc="-5" dirty="0">
                <a:latin typeface="Georgia"/>
                <a:cs typeface="Georgia"/>
              </a:rPr>
              <a:t>а</a:t>
            </a:r>
            <a:r>
              <a:rPr sz="1000" spc="5" dirty="0">
                <a:latin typeface="Georgia"/>
                <a:cs typeface="Georgia"/>
              </a:rPr>
              <a:t>т</a:t>
            </a:r>
            <a:r>
              <a:rPr sz="1000" spc="-10" dirty="0">
                <a:latin typeface="Georgia"/>
                <a:cs typeface="Georgia"/>
              </a:rPr>
              <a:t>ель</a:t>
            </a:r>
            <a:r>
              <a:rPr sz="1000" spc="-5" dirty="0">
                <a:latin typeface="Georgia"/>
                <a:cs typeface="Georgia"/>
              </a:rPr>
              <a:t>ств</a:t>
            </a:r>
            <a:r>
              <a:rPr sz="1000" spc="5" dirty="0">
                <a:latin typeface="Georgia"/>
                <a:cs typeface="Georgia"/>
              </a:rPr>
              <a:t>о</a:t>
            </a:r>
            <a:r>
              <a:rPr sz="1000" spc="-5" dirty="0">
                <a:latin typeface="Georgia"/>
                <a:cs typeface="Georgia"/>
              </a:rPr>
              <a:t>м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6468" y="4914391"/>
            <a:ext cx="17462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об</a:t>
            </a:r>
            <a:r>
              <a:rPr sz="1000" spc="-2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образовании,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в</a:t>
            </a:r>
            <a:r>
              <a:rPr sz="1000" spc="-1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том</a:t>
            </a:r>
            <a:r>
              <a:rPr sz="1000" spc="-1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числе: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86468" y="5066791"/>
            <a:ext cx="29444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1)</a:t>
            </a:r>
            <a:r>
              <a:rPr sz="1000" spc="29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обеспечивать</a:t>
            </a:r>
            <a:r>
              <a:rPr sz="1000" spc="31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реализацию</a:t>
            </a:r>
            <a:r>
              <a:rPr sz="1000" spc="30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в</a:t>
            </a:r>
            <a:r>
              <a:rPr sz="1000" spc="3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полном</a:t>
            </a:r>
            <a:r>
              <a:rPr sz="1000" spc="29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объеме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86468" y="5219446"/>
            <a:ext cx="1927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9685" algn="l"/>
              </a:tabLst>
            </a:pPr>
            <a:r>
              <a:rPr sz="1000" spc="-5" dirty="0">
                <a:latin typeface="Georgia"/>
                <a:cs typeface="Georgia"/>
              </a:rPr>
              <a:t>образовательных	программ,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86468" y="5371846"/>
            <a:ext cx="197358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81710" algn="l"/>
              </a:tabLst>
            </a:pPr>
            <a:r>
              <a:rPr sz="1000" spc="-10" dirty="0">
                <a:latin typeface="Georgia"/>
                <a:cs typeface="Georgia"/>
              </a:rPr>
              <a:t>качества	</a:t>
            </a:r>
            <a:r>
              <a:rPr sz="1000" spc="-5" dirty="0">
                <a:latin typeface="Georgia"/>
                <a:cs typeface="Georgia"/>
              </a:rPr>
              <a:t>подготовки</a:t>
            </a:r>
            <a:endParaRPr sz="1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tabLst>
                <a:tab pos="1150620" algn="l"/>
              </a:tabLst>
            </a:pPr>
            <a:r>
              <a:rPr sz="1000" spc="-5" dirty="0">
                <a:latin typeface="Georgia"/>
                <a:cs typeface="Georgia"/>
              </a:rPr>
              <a:t>установленным	требованиям,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192636" y="5219446"/>
            <a:ext cx="8388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99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соотв</a:t>
            </a:r>
            <a:r>
              <a:rPr sz="1000" dirty="0">
                <a:latin typeface="Georgia"/>
                <a:cs typeface="Georgia"/>
              </a:rPr>
              <a:t>е</a:t>
            </a:r>
            <a:r>
              <a:rPr sz="1000" spc="-5" dirty="0">
                <a:latin typeface="Georgia"/>
                <a:cs typeface="Georgia"/>
              </a:rPr>
              <a:t>тств</a:t>
            </a:r>
            <a:r>
              <a:rPr sz="1000" spc="10" dirty="0">
                <a:latin typeface="Georgia"/>
                <a:cs typeface="Georgia"/>
              </a:rPr>
              <a:t>и</a:t>
            </a:r>
            <a:r>
              <a:rPr sz="1000" spc="-5" dirty="0">
                <a:latin typeface="Georgia"/>
                <a:cs typeface="Georgia"/>
              </a:rPr>
              <a:t>е  обу</a:t>
            </a:r>
            <a:r>
              <a:rPr sz="1000" spc="-15" dirty="0">
                <a:latin typeface="Georgia"/>
                <a:cs typeface="Georgia"/>
              </a:rPr>
              <a:t>ч</a:t>
            </a:r>
            <a:r>
              <a:rPr sz="1000" spc="-5" dirty="0">
                <a:latin typeface="Georgia"/>
                <a:cs typeface="Georgia"/>
              </a:rPr>
              <a:t>а</a:t>
            </a:r>
            <a:r>
              <a:rPr sz="1000" dirty="0">
                <a:latin typeface="Georgia"/>
                <a:cs typeface="Georgia"/>
              </a:rPr>
              <a:t>ю</a:t>
            </a:r>
            <a:r>
              <a:rPr sz="1000" spc="-5" dirty="0">
                <a:latin typeface="Georgia"/>
                <a:cs typeface="Georgia"/>
              </a:rPr>
              <a:t>щи</a:t>
            </a:r>
            <a:r>
              <a:rPr sz="1000" spc="-20" dirty="0">
                <a:latin typeface="Georgia"/>
                <a:cs typeface="Georgia"/>
              </a:rPr>
              <a:t>х</a:t>
            </a:r>
            <a:r>
              <a:rPr sz="1000" spc="-5" dirty="0">
                <a:latin typeface="Georgia"/>
                <a:cs typeface="Georgia"/>
              </a:rPr>
              <a:t>ся  соответствие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86468" y="5676696"/>
            <a:ext cx="2944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Georgia"/>
                <a:cs typeface="Georgia"/>
              </a:rPr>
              <a:t>применяемых</a:t>
            </a:r>
            <a:r>
              <a:rPr sz="1000" spc="14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форм,</a:t>
            </a:r>
            <a:r>
              <a:rPr sz="1000" spc="13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средств,</a:t>
            </a:r>
            <a:r>
              <a:rPr sz="1000" spc="14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методов</a:t>
            </a:r>
            <a:r>
              <a:rPr sz="1000" spc="14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обучения </a:t>
            </a:r>
            <a:r>
              <a:rPr sz="1000" spc="-22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и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воспитания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возрастным,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психофизическим 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особенностям,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склонностям,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способностям, </a:t>
            </a:r>
            <a:r>
              <a:rPr sz="1000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интересам</a:t>
            </a:r>
            <a:r>
              <a:rPr sz="1000" spc="1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и потребностям</a:t>
            </a:r>
            <a:r>
              <a:rPr sz="1000" spc="25" dirty="0">
                <a:latin typeface="Georgia"/>
                <a:cs typeface="Georgia"/>
              </a:rPr>
              <a:t> </a:t>
            </a:r>
            <a:r>
              <a:rPr sz="1000" spc="-5" dirty="0">
                <a:latin typeface="Georgia"/>
                <a:cs typeface="Georgia"/>
              </a:rPr>
              <a:t>обучающихся;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203306" y="4040885"/>
            <a:ext cx="665480" cy="401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480"/>
              </a:lnSpc>
              <a:spcBef>
                <a:spcPts val="95"/>
              </a:spcBef>
              <a:tabLst>
                <a:tab pos="308610" algn="l"/>
              </a:tabLst>
            </a:pPr>
            <a:r>
              <a:rPr sz="1300" b="1" spc="-70" dirty="0">
                <a:solidFill>
                  <a:srgbClr val="375F92"/>
                </a:solidFill>
                <a:latin typeface="Arial"/>
                <a:cs typeface="Arial"/>
              </a:rPr>
              <a:t>Ч.	</a:t>
            </a:r>
            <a:r>
              <a:rPr sz="1300" b="1" spc="25" dirty="0">
                <a:solidFill>
                  <a:srgbClr val="375F92"/>
                </a:solidFill>
                <a:latin typeface="Arial"/>
                <a:cs typeface="Arial"/>
              </a:rPr>
              <a:t>6.</a:t>
            </a:r>
            <a:r>
              <a:rPr sz="13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300" b="1" spc="25" dirty="0">
                <a:solidFill>
                  <a:srgbClr val="375F92"/>
                </a:solidFill>
                <a:latin typeface="Arial"/>
                <a:cs typeface="Arial"/>
              </a:rPr>
              <a:t>1.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80"/>
              </a:lnSpc>
              <a:tabLst>
                <a:tab pos="406400" algn="l"/>
              </a:tabLst>
            </a:pPr>
            <a:r>
              <a:rPr sz="1300" b="1" spc="-60" dirty="0">
                <a:solidFill>
                  <a:srgbClr val="375F92"/>
                </a:solidFill>
                <a:latin typeface="Arial"/>
                <a:cs typeface="Arial"/>
              </a:rPr>
              <a:t>СТ.	</a:t>
            </a:r>
            <a:r>
              <a:rPr sz="1300" b="1" spc="25" dirty="0">
                <a:solidFill>
                  <a:srgbClr val="375F92"/>
                </a:solidFill>
                <a:latin typeface="Arial"/>
                <a:cs typeface="Arial"/>
              </a:rPr>
              <a:t>28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9286" y="1074166"/>
            <a:ext cx="689610" cy="980440"/>
            <a:chOff x="129286" y="1074166"/>
            <a:chExt cx="689610" cy="980440"/>
          </a:xfrm>
        </p:grpSpPr>
        <p:sp>
          <p:nvSpPr>
            <p:cNvPr id="28" name="object 28"/>
            <p:cNvSpPr/>
            <p:nvPr/>
          </p:nvSpPr>
          <p:spPr>
            <a:xfrm>
              <a:off x="135636" y="1080516"/>
              <a:ext cx="676910" cy="967740"/>
            </a:xfrm>
            <a:custGeom>
              <a:avLst/>
              <a:gdLst/>
              <a:ahLst/>
              <a:cxnLst/>
              <a:rect l="l" t="t" r="r" b="b"/>
              <a:pathLst>
                <a:path w="676910" h="967739">
                  <a:moveTo>
                    <a:pt x="676656" y="0"/>
                  </a:moveTo>
                  <a:lnTo>
                    <a:pt x="338328" y="338328"/>
                  </a:lnTo>
                  <a:lnTo>
                    <a:pt x="0" y="0"/>
                  </a:lnTo>
                  <a:lnTo>
                    <a:pt x="0" y="629412"/>
                  </a:lnTo>
                  <a:lnTo>
                    <a:pt x="338328" y="967739"/>
                  </a:lnTo>
                  <a:lnTo>
                    <a:pt x="676656" y="629412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5636" y="1080516"/>
              <a:ext cx="676910" cy="967740"/>
            </a:xfrm>
            <a:custGeom>
              <a:avLst/>
              <a:gdLst/>
              <a:ahLst/>
              <a:cxnLst/>
              <a:rect l="l" t="t" r="r" b="b"/>
              <a:pathLst>
                <a:path w="676910" h="967739">
                  <a:moveTo>
                    <a:pt x="676656" y="0"/>
                  </a:moveTo>
                  <a:lnTo>
                    <a:pt x="676656" y="629412"/>
                  </a:lnTo>
                  <a:lnTo>
                    <a:pt x="338328" y="967739"/>
                  </a:lnTo>
                  <a:lnTo>
                    <a:pt x="0" y="629412"/>
                  </a:lnTo>
                  <a:lnTo>
                    <a:pt x="0" y="0"/>
                  </a:lnTo>
                  <a:lnTo>
                    <a:pt x="338328" y="338328"/>
                  </a:lnTo>
                  <a:lnTo>
                    <a:pt x="676656" y="0"/>
                  </a:lnTo>
                  <a:close/>
                </a:path>
              </a:pathLst>
            </a:custGeom>
            <a:ln w="12191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12495" y="1415033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05941" y="1074166"/>
            <a:ext cx="7838440" cy="640715"/>
            <a:chOff x="805941" y="1074166"/>
            <a:chExt cx="7838440" cy="640715"/>
          </a:xfrm>
        </p:grpSpPr>
        <p:sp>
          <p:nvSpPr>
            <p:cNvPr id="32" name="object 32"/>
            <p:cNvSpPr/>
            <p:nvPr/>
          </p:nvSpPr>
          <p:spPr>
            <a:xfrm>
              <a:off x="812291" y="1080516"/>
              <a:ext cx="7825740" cy="628015"/>
            </a:xfrm>
            <a:custGeom>
              <a:avLst/>
              <a:gdLst/>
              <a:ahLst/>
              <a:cxnLst/>
              <a:rect l="l" t="t" r="r" b="b"/>
              <a:pathLst>
                <a:path w="7825740" h="628014">
                  <a:moveTo>
                    <a:pt x="7721091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7721091" y="627888"/>
                  </a:lnTo>
                  <a:lnTo>
                    <a:pt x="7761821" y="619662"/>
                  </a:lnTo>
                  <a:lnTo>
                    <a:pt x="7795085" y="597233"/>
                  </a:lnTo>
                  <a:lnTo>
                    <a:pt x="7817514" y="563969"/>
                  </a:lnTo>
                  <a:lnTo>
                    <a:pt x="7825739" y="523239"/>
                  </a:lnTo>
                  <a:lnTo>
                    <a:pt x="7825739" y="104648"/>
                  </a:lnTo>
                  <a:lnTo>
                    <a:pt x="7817514" y="63918"/>
                  </a:lnTo>
                  <a:lnTo>
                    <a:pt x="7795085" y="30654"/>
                  </a:lnTo>
                  <a:lnTo>
                    <a:pt x="7761821" y="8225"/>
                  </a:lnTo>
                  <a:lnTo>
                    <a:pt x="77210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2291" y="1080516"/>
              <a:ext cx="7825740" cy="628015"/>
            </a:xfrm>
            <a:custGeom>
              <a:avLst/>
              <a:gdLst/>
              <a:ahLst/>
              <a:cxnLst/>
              <a:rect l="l" t="t" r="r" b="b"/>
              <a:pathLst>
                <a:path w="7825740" h="628014">
                  <a:moveTo>
                    <a:pt x="7825739" y="104648"/>
                  </a:moveTo>
                  <a:lnTo>
                    <a:pt x="7825739" y="523239"/>
                  </a:lnTo>
                  <a:lnTo>
                    <a:pt x="7817514" y="563969"/>
                  </a:lnTo>
                  <a:lnTo>
                    <a:pt x="7795085" y="597233"/>
                  </a:lnTo>
                  <a:lnTo>
                    <a:pt x="7761821" y="619662"/>
                  </a:lnTo>
                  <a:lnTo>
                    <a:pt x="7721091" y="627888"/>
                  </a:lnTo>
                  <a:lnTo>
                    <a:pt x="0" y="627888"/>
                  </a:lnTo>
                  <a:lnTo>
                    <a:pt x="0" y="0"/>
                  </a:lnTo>
                  <a:lnTo>
                    <a:pt x="7721091" y="0"/>
                  </a:lnTo>
                  <a:lnTo>
                    <a:pt x="7761821" y="8225"/>
                  </a:lnTo>
                  <a:lnTo>
                    <a:pt x="7795085" y="30654"/>
                  </a:lnTo>
                  <a:lnTo>
                    <a:pt x="7817514" y="63918"/>
                  </a:lnTo>
                  <a:lnTo>
                    <a:pt x="7825739" y="104648"/>
                  </a:lnTo>
                  <a:close/>
                </a:path>
              </a:pathLst>
            </a:custGeom>
            <a:ln w="1219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85850" y="1099820"/>
            <a:ext cx="7357745" cy="5695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0" marR="5080" indent="-114300">
              <a:lnSpc>
                <a:spcPts val="1320"/>
              </a:lnSpc>
              <a:spcBef>
                <a:spcPts val="24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Обеспечение </a:t>
            </a:r>
            <a:r>
              <a:rPr sz="1200" u="sng" spc="-5" dirty="0">
                <a:solidFill>
                  <a:srgbClr val="30356D"/>
                </a:solidFill>
                <a:uFill>
                  <a:solidFill>
                    <a:srgbClr val="30356D"/>
                  </a:solidFill>
                </a:uFill>
                <a:latin typeface="Verdana"/>
                <a:cs typeface="Verdana"/>
              </a:rPr>
              <a:t>преемственности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уровней</a:t>
            </a:r>
            <a:r>
              <a:rPr sz="1200" spc="1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начального общего,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основного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общего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и</a:t>
            </a:r>
            <a:r>
              <a:rPr sz="1200" spc="1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среднего </a:t>
            </a:r>
            <a:r>
              <a:rPr sz="1200" spc="-40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общего</a:t>
            </a:r>
            <a:r>
              <a:rPr sz="1200" spc="-2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образования</a:t>
            </a:r>
            <a:endParaRPr sz="1200" dirty="0">
              <a:latin typeface="Verdana"/>
              <a:cs typeface="Verdana"/>
            </a:endParaRPr>
          </a:p>
          <a:p>
            <a:pPr marL="127000" indent="-114300">
              <a:lnSpc>
                <a:spcPct val="100000"/>
              </a:lnSpc>
              <a:spcBef>
                <a:spcPts val="65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Конкретизация</a:t>
            </a:r>
            <a:r>
              <a:rPr sz="1200" spc="-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предметных</a:t>
            </a:r>
            <a:r>
              <a:rPr sz="1200" spc="-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результатов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29286" y="1833117"/>
            <a:ext cx="689610" cy="980440"/>
            <a:chOff x="129286" y="1833117"/>
            <a:chExt cx="689610" cy="980440"/>
          </a:xfrm>
        </p:grpSpPr>
        <p:sp>
          <p:nvSpPr>
            <p:cNvPr id="36" name="object 36"/>
            <p:cNvSpPr/>
            <p:nvPr/>
          </p:nvSpPr>
          <p:spPr>
            <a:xfrm>
              <a:off x="135636" y="1839467"/>
              <a:ext cx="676910" cy="967740"/>
            </a:xfrm>
            <a:custGeom>
              <a:avLst/>
              <a:gdLst/>
              <a:ahLst/>
              <a:cxnLst/>
              <a:rect l="l" t="t" r="r" b="b"/>
              <a:pathLst>
                <a:path w="676910" h="967739">
                  <a:moveTo>
                    <a:pt x="676656" y="0"/>
                  </a:moveTo>
                  <a:lnTo>
                    <a:pt x="338328" y="338328"/>
                  </a:lnTo>
                  <a:lnTo>
                    <a:pt x="0" y="0"/>
                  </a:lnTo>
                  <a:lnTo>
                    <a:pt x="0" y="629412"/>
                  </a:lnTo>
                  <a:lnTo>
                    <a:pt x="338328" y="967740"/>
                  </a:lnTo>
                  <a:lnTo>
                    <a:pt x="676656" y="629412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5636" y="1839467"/>
              <a:ext cx="676910" cy="967740"/>
            </a:xfrm>
            <a:custGeom>
              <a:avLst/>
              <a:gdLst/>
              <a:ahLst/>
              <a:cxnLst/>
              <a:rect l="l" t="t" r="r" b="b"/>
              <a:pathLst>
                <a:path w="676910" h="967739">
                  <a:moveTo>
                    <a:pt x="676656" y="0"/>
                  </a:moveTo>
                  <a:lnTo>
                    <a:pt x="676656" y="629412"/>
                  </a:lnTo>
                  <a:lnTo>
                    <a:pt x="338328" y="967740"/>
                  </a:lnTo>
                  <a:lnTo>
                    <a:pt x="0" y="629412"/>
                  </a:lnTo>
                  <a:lnTo>
                    <a:pt x="0" y="0"/>
                  </a:lnTo>
                  <a:lnTo>
                    <a:pt x="338328" y="338328"/>
                  </a:lnTo>
                  <a:lnTo>
                    <a:pt x="676656" y="0"/>
                  </a:lnTo>
                  <a:close/>
                </a:path>
              </a:pathLst>
            </a:custGeom>
            <a:ln w="12192">
              <a:solidFill>
                <a:srgbClr val="2FE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12495" y="2174494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05941" y="1833117"/>
            <a:ext cx="7838440" cy="640715"/>
            <a:chOff x="805941" y="1833117"/>
            <a:chExt cx="7838440" cy="640715"/>
          </a:xfrm>
        </p:grpSpPr>
        <p:sp>
          <p:nvSpPr>
            <p:cNvPr id="40" name="object 40"/>
            <p:cNvSpPr/>
            <p:nvPr/>
          </p:nvSpPr>
          <p:spPr>
            <a:xfrm>
              <a:off x="812291" y="1839467"/>
              <a:ext cx="7825740" cy="628015"/>
            </a:xfrm>
            <a:custGeom>
              <a:avLst/>
              <a:gdLst/>
              <a:ahLst/>
              <a:cxnLst/>
              <a:rect l="l" t="t" r="r" b="b"/>
              <a:pathLst>
                <a:path w="7825740" h="628014">
                  <a:moveTo>
                    <a:pt x="7721091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7721091" y="627888"/>
                  </a:lnTo>
                  <a:lnTo>
                    <a:pt x="7761821" y="619662"/>
                  </a:lnTo>
                  <a:lnTo>
                    <a:pt x="7795085" y="597233"/>
                  </a:lnTo>
                  <a:lnTo>
                    <a:pt x="7817514" y="563969"/>
                  </a:lnTo>
                  <a:lnTo>
                    <a:pt x="7825739" y="523240"/>
                  </a:lnTo>
                  <a:lnTo>
                    <a:pt x="7825739" y="104648"/>
                  </a:lnTo>
                  <a:lnTo>
                    <a:pt x="7817514" y="63918"/>
                  </a:lnTo>
                  <a:lnTo>
                    <a:pt x="7795085" y="30654"/>
                  </a:lnTo>
                  <a:lnTo>
                    <a:pt x="7761821" y="8225"/>
                  </a:lnTo>
                  <a:lnTo>
                    <a:pt x="772109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12291" y="1839467"/>
              <a:ext cx="7825740" cy="628015"/>
            </a:xfrm>
            <a:custGeom>
              <a:avLst/>
              <a:gdLst/>
              <a:ahLst/>
              <a:cxnLst/>
              <a:rect l="l" t="t" r="r" b="b"/>
              <a:pathLst>
                <a:path w="7825740" h="628014">
                  <a:moveTo>
                    <a:pt x="7825739" y="104648"/>
                  </a:moveTo>
                  <a:lnTo>
                    <a:pt x="7825739" y="523240"/>
                  </a:lnTo>
                  <a:lnTo>
                    <a:pt x="7817514" y="563969"/>
                  </a:lnTo>
                  <a:lnTo>
                    <a:pt x="7795085" y="597233"/>
                  </a:lnTo>
                  <a:lnTo>
                    <a:pt x="7761821" y="619662"/>
                  </a:lnTo>
                  <a:lnTo>
                    <a:pt x="7721091" y="627888"/>
                  </a:lnTo>
                  <a:lnTo>
                    <a:pt x="0" y="627888"/>
                  </a:lnTo>
                  <a:lnTo>
                    <a:pt x="0" y="0"/>
                  </a:lnTo>
                  <a:lnTo>
                    <a:pt x="7721091" y="0"/>
                  </a:lnTo>
                  <a:lnTo>
                    <a:pt x="7761821" y="8225"/>
                  </a:lnTo>
                  <a:lnTo>
                    <a:pt x="7795085" y="30654"/>
                  </a:lnTo>
                  <a:lnTo>
                    <a:pt x="7817514" y="63918"/>
                  </a:lnTo>
                  <a:lnTo>
                    <a:pt x="7825739" y="104648"/>
                  </a:lnTo>
                  <a:close/>
                </a:path>
              </a:pathLst>
            </a:custGeom>
            <a:ln w="12192">
              <a:solidFill>
                <a:srgbClr val="2FE84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78535" y="1805762"/>
            <a:ext cx="7523480" cy="679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535" indent="-77470">
              <a:lnSpc>
                <a:spcPts val="1260"/>
              </a:lnSpc>
              <a:spcBef>
                <a:spcPts val="105"/>
              </a:spcBef>
              <a:buSzPct val="90909"/>
              <a:buChar char="•"/>
              <a:tabLst>
                <a:tab pos="90170" algn="l"/>
              </a:tabLst>
            </a:pPr>
            <a:r>
              <a:rPr sz="1100" spc="-5" dirty="0">
                <a:solidFill>
                  <a:srgbClr val="30356D"/>
                </a:solidFill>
                <a:latin typeface="Verdana"/>
                <a:cs typeface="Verdana"/>
              </a:rPr>
              <a:t>Приведение</a:t>
            </a:r>
            <a:r>
              <a:rPr sz="1100" spc="-3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в</a:t>
            </a:r>
            <a:r>
              <a:rPr sz="11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0356D"/>
                </a:solidFill>
                <a:latin typeface="Verdana"/>
                <a:cs typeface="Verdana"/>
              </a:rPr>
              <a:t>соответствие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с</a:t>
            </a:r>
            <a:r>
              <a:rPr sz="1100" spc="-2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требованиями</a:t>
            </a:r>
            <a:r>
              <a:rPr sz="1100" spc="-3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к</a:t>
            </a:r>
            <a:r>
              <a:rPr sz="11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0356D"/>
                </a:solidFill>
                <a:latin typeface="Verdana"/>
                <a:cs typeface="Verdana"/>
              </a:rPr>
              <a:t>организации</a:t>
            </a:r>
            <a:r>
              <a:rPr sz="1100" spc="-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образовательной</a:t>
            </a:r>
            <a:r>
              <a:rPr sz="1100" spc="-3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деятельности,</a:t>
            </a:r>
            <a:endParaRPr sz="1100">
              <a:latin typeface="Verdana"/>
              <a:cs typeface="Verdana"/>
            </a:endParaRPr>
          </a:p>
          <a:p>
            <a:pPr marL="70485">
              <a:lnSpc>
                <a:spcPts val="1260"/>
              </a:lnSpc>
            </a:pP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определенными</a:t>
            </a:r>
            <a:r>
              <a:rPr sz="1100" spc="-6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действующими</a:t>
            </a:r>
            <a:r>
              <a:rPr sz="1100" spc="-5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0356D"/>
                </a:solidFill>
                <a:latin typeface="Verdana"/>
                <a:cs typeface="Verdana"/>
              </a:rPr>
              <a:t>СанПин</a:t>
            </a:r>
            <a:endParaRPr sz="1100">
              <a:latin typeface="Verdana"/>
              <a:cs typeface="Verdana"/>
            </a:endParaRPr>
          </a:p>
          <a:p>
            <a:pPr marL="70485" marR="5080" indent="-58419">
              <a:lnSpc>
                <a:spcPts val="1210"/>
              </a:lnSpc>
              <a:spcBef>
                <a:spcPts val="215"/>
              </a:spcBef>
              <a:buSzPct val="90909"/>
              <a:buChar char="•"/>
              <a:tabLst>
                <a:tab pos="90170" algn="l"/>
              </a:tabLst>
            </a:pP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Уточнение</a:t>
            </a:r>
            <a:r>
              <a:rPr sz="1100" spc="-4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количества</a:t>
            </a:r>
            <a:r>
              <a:rPr sz="1100" spc="-3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учебных</a:t>
            </a:r>
            <a:r>
              <a:rPr sz="1100" spc="-3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занятий </a:t>
            </a:r>
            <a:r>
              <a:rPr sz="1100" spc="-5" dirty="0">
                <a:solidFill>
                  <a:srgbClr val="7E7E7E"/>
                </a:solidFill>
                <a:latin typeface="Verdana"/>
                <a:cs typeface="Verdana"/>
              </a:rPr>
              <a:t>(за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2</a:t>
            </a:r>
            <a:r>
              <a:rPr sz="1100" spc="-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года</a:t>
            </a:r>
            <a:r>
              <a:rPr sz="1100" spc="-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на</a:t>
            </a:r>
            <a:r>
              <a:rPr sz="1100" spc="-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одного</a:t>
            </a:r>
            <a:r>
              <a:rPr sz="1100" spc="-3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обучающегося</a:t>
            </a:r>
            <a:r>
              <a:rPr sz="1100" spc="-1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–</a:t>
            </a:r>
            <a:r>
              <a:rPr sz="1100" spc="-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не менее</a:t>
            </a:r>
            <a:r>
              <a:rPr sz="1100" spc="-2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Verdana"/>
                <a:cs typeface="Verdana"/>
              </a:rPr>
              <a:t>2170</a:t>
            </a:r>
            <a:r>
              <a:rPr sz="1100" spc="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Verdana"/>
                <a:cs typeface="Verdana"/>
              </a:rPr>
              <a:t>часов</a:t>
            </a:r>
            <a:r>
              <a:rPr sz="1100" spc="-1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и </a:t>
            </a:r>
            <a:r>
              <a:rPr sz="1100" spc="-37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не</a:t>
            </a:r>
            <a:r>
              <a:rPr sz="1100" spc="-1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более</a:t>
            </a:r>
            <a:r>
              <a:rPr sz="1100" spc="-2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Verdana"/>
                <a:cs typeface="Verdana"/>
              </a:rPr>
              <a:t>2516</a:t>
            </a:r>
            <a:r>
              <a:rPr sz="1100" spc="1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Verdana"/>
                <a:cs typeface="Verdana"/>
              </a:rPr>
              <a:t>часов</a:t>
            </a:r>
            <a:r>
              <a:rPr sz="1100" spc="-1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(не</a:t>
            </a:r>
            <a:r>
              <a:rPr sz="1100" spc="-1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более</a:t>
            </a:r>
            <a:r>
              <a:rPr sz="1100" spc="-2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Verdana"/>
                <a:cs typeface="Verdana"/>
              </a:rPr>
              <a:t>37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Verdana"/>
                <a:cs typeface="Verdana"/>
              </a:rPr>
              <a:t>часов</a:t>
            </a:r>
            <a:r>
              <a:rPr sz="1100" spc="-2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7E7E7E"/>
                </a:solidFill>
                <a:latin typeface="Verdana"/>
                <a:cs typeface="Verdana"/>
              </a:rPr>
              <a:t>в неделю</a:t>
            </a:r>
            <a:r>
              <a:rPr sz="1100" dirty="0">
                <a:solidFill>
                  <a:srgbClr val="30356D"/>
                </a:solidFill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29286" y="2592070"/>
            <a:ext cx="689610" cy="980440"/>
            <a:chOff x="129286" y="2592070"/>
            <a:chExt cx="689610" cy="980440"/>
          </a:xfrm>
        </p:grpSpPr>
        <p:sp>
          <p:nvSpPr>
            <p:cNvPr id="44" name="object 44"/>
            <p:cNvSpPr/>
            <p:nvPr/>
          </p:nvSpPr>
          <p:spPr>
            <a:xfrm>
              <a:off x="135636" y="2598420"/>
              <a:ext cx="676910" cy="967740"/>
            </a:xfrm>
            <a:custGeom>
              <a:avLst/>
              <a:gdLst/>
              <a:ahLst/>
              <a:cxnLst/>
              <a:rect l="l" t="t" r="r" b="b"/>
              <a:pathLst>
                <a:path w="676910" h="967739">
                  <a:moveTo>
                    <a:pt x="676656" y="0"/>
                  </a:moveTo>
                  <a:lnTo>
                    <a:pt x="338328" y="338327"/>
                  </a:lnTo>
                  <a:lnTo>
                    <a:pt x="0" y="0"/>
                  </a:lnTo>
                  <a:lnTo>
                    <a:pt x="0" y="629412"/>
                  </a:lnTo>
                  <a:lnTo>
                    <a:pt x="338328" y="967739"/>
                  </a:lnTo>
                  <a:lnTo>
                    <a:pt x="676656" y="629412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5636" y="2598420"/>
              <a:ext cx="676910" cy="967740"/>
            </a:xfrm>
            <a:custGeom>
              <a:avLst/>
              <a:gdLst/>
              <a:ahLst/>
              <a:cxnLst/>
              <a:rect l="l" t="t" r="r" b="b"/>
              <a:pathLst>
                <a:path w="676910" h="967739">
                  <a:moveTo>
                    <a:pt x="676656" y="0"/>
                  </a:moveTo>
                  <a:lnTo>
                    <a:pt x="676656" y="629412"/>
                  </a:lnTo>
                  <a:lnTo>
                    <a:pt x="338328" y="967739"/>
                  </a:lnTo>
                  <a:lnTo>
                    <a:pt x="0" y="629412"/>
                  </a:lnTo>
                  <a:lnTo>
                    <a:pt x="0" y="0"/>
                  </a:lnTo>
                  <a:lnTo>
                    <a:pt x="338328" y="338327"/>
                  </a:lnTo>
                  <a:lnTo>
                    <a:pt x="676656" y="0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12495" y="2933826"/>
            <a:ext cx="125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05941" y="2592070"/>
            <a:ext cx="7838440" cy="642620"/>
            <a:chOff x="805941" y="2592070"/>
            <a:chExt cx="7838440" cy="642620"/>
          </a:xfrm>
        </p:grpSpPr>
        <p:sp>
          <p:nvSpPr>
            <p:cNvPr id="48" name="object 48"/>
            <p:cNvSpPr/>
            <p:nvPr/>
          </p:nvSpPr>
          <p:spPr>
            <a:xfrm>
              <a:off x="812291" y="2598420"/>
              <a:ext cx="7825740" cy="629920"/>
            </a:xfrm>
            <a:custGeom>
              <a:avLst/>
              <a:gdLst/>
              <a:ahLst/>
              <a:cxnLst/>
              <a:rect l="l" t="t" r="r" b="b"/>
              <a:pathLst>
                <a:path w="7825740" h="629919">
                  <a:moveTo>
                    <a:pt x="7720837" y="0"/>
                  </a:moveTo>
                  <a:lnTo>
                    <a:pt x="0" y="0"/>
                  </a:lnTo>
                  <a:lnTo>
                    <a:pt x="0" y="629412"/>
                  </a:lnTo>
                  <a:lnTo>
                    <a:pt x="7720837" y="629412"/>
                  </a:lnTo>
                  <a:lnTo>
                    <a:pt x="7761660" y="621164"/>
                  </a:lnTo>
                  <a:lnTo>
                    <a:pt x="7795006" y="598677"/>
                  </a:lnTo>
                  <a:lnTo>
                    <a:pt x="7817492" y="565332"/>
                  </a:lnTo>
                  <a:lnTo>
                    <a:pt x="7825739" y="524509"/>
                  </a:lnTo>
                  <a:lnTo>
                    <a:pt x="7825739" y="104901"/>
                  </a:lnTo>
                  <a:lnTo>
                    <a:pt x="7817492" y="64079"/>
                  </a:lnTo>
                  <a:lnTo>
                    <a:pt x="7795006" y="30734"/>
                  </a:lnTo>
                  <a:lnTo>
                    <a:pt x="7761660" y="8247"/>
                  </a:lnTo>
                  <a:lnTo>
                    <a:pt x="772083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12291" y="2598420"/>
              <a:ext cx="7825740" cy="629920"/>
            </a:xfrm>
            <a:custGeom>
              <a:avLst/>
              <a:gdLst/>
              <a:ahLst/>
              <a:cxnLst/>
              <a:rect l="l" t="t" r="r" b="b"/>
              <a:pathLst>
                <a:path w="7825740" h="629919">
                  <a:moveTo>
                    <a:pt x="7825739" y="104901"/>
                  </a:moveTo>
                  <a:lnTo>
                    <a:pt x="7825739" y="524509"/>
                  </a:lnTo>
                  <a:lnTo>
                    <a:pt x="7817492" y="565332"/>
                  </a:lnTo>
                  <a:lnTo>
                    <a:pt x="7795006" y="598677"/>
                  </a:lnTo>
                  <a:lnTo>
                    <a:pt x="7761660" y="621164"/>
                  </a:lnTo>
                  <a:lnTo>
                    <a:pt x="7720837" y="629412"/>
                  </a:lnTo>
                  <a:lnTo>
                    <a:pt x="0" y="629412"/>
                  </a:lnTo>
                  <a:lnTo>
                    <a:pt x="0" y="0"/>
                  </a:lnTo>
                  <a:lnTo>
                    <a:pt x="7720837" y="0"/>
                  </a:lnTo>
                  <a:lnTo>
                    <a:pt x="7761660" y="8247"/>
                  </a:lnTo>
                  <a:lnTo>
                    <a:pt x="7795006" y="30734"/>
                  </a:lnTo>
                  <a:lnTo>
                    <a:pt x="7817492" y="64079"/>
                  </a:lnTo>
                  <a:lnTo>
                    <a:pt x="7825739" y="104901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885850" y="2632328"/>
            <a:ext cx="7099300" cy="54292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0" marR="5080" indent="-114300">
              <a:lnSpc>
                <a:spcPct val="91400"/>
              </a:lnSpc>
              <a:spcBef>
                <a:spcPts val="220"/>
              </a:spcBef>
              <a:buChar char="•"/>
              <a:tabLst>
                <a:tab pos="127000" algn="l"/>
              </a:tabLst>
            </a:pP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Определение</a:t>
            </a:r>
            <a:r>
              <a:rPr sz="1200" spc="-2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списка</a:t>
            </a:r>
            <a:r>
              <a:rPr sz="1200" spc="1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учебных</a:t>
            </a:r>
            <a:r>
              <a:rPr sz="1200" spc="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предметов,</a:t>
            </a:r>
            <a:r>
              <a:rPr sz="1200" spc="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обязательных</a:t>
            </a:r>
            <a:r>
              <a:rPr sz="1200" spc="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для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изучения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на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базовом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или 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углубленном уровне</a:t>
            </a:r>
            <a:r>
              <a:rPr sz="1200" spc="2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(родной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язык,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родная</a:t>
            </a:r>
            <a:r>
              <a:rPr sz="1200" spc="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литература,</a:t>
            </a:r>
            <a:r>
              <a:rPr sz="1200" spc="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второй</a:t>
            </a:r>
            <a:r>
              <a:rPr sz="1200" spc="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иностранный</a:t>
            </a:r>
            <a:r>
              <a:rPr sz="1200" spc="-1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язык</a:t>
            </a:r>
            <a:r>
              <a:rPr sz="1200" spc="3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–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по </a:t>
            </a:r>
            <a:r>
              <a:rPr sz="1200" spc="-40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заявлению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обучающихся,</a:t>
            </a:r>
            <a:r>
              <a:rPr sz="1200" spc="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30356D"/>
                </a:solidFill>
                <a:latin typeface="Verdana"/>
                <a:cs typeface="Verdana"/>
              </a:rPr>
              <a:t>родителей</a:t>
            </a:r>
            <a:r>
              <a:rPr sz="1200" spc="-15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несовершеннолетних</a:t>
            </a:r>
            <a:r>
              <a:rPr sz="1200" spc="-40" dirty="0">
                <a:solidFill>
                  <a:srgbClr val="30356D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30356D"/>
                </a:solidFill>
                <a:latin typeface="Verdana"/>
                <a:cs typeface="Verdana"/>
              </a:rPr>
              <a:t>обучающихся)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53262" y="3554603"/>
            <a:ext cx="3550920" cy="2458720"/>
            <a:chOff x="553262" y="3554603"/>
            <a:chExt cx="3550920" cy="2458720"/>
          </a:xfrm>
        </p:grpSpPr>
        <p:sp>
          <p:nvSpPr>
            <p:cNvPr id="52" name="object 52"/>
            <p:cNvSpPr/>
            <p:nvPr/>
          </p:nvSpPr>
          <p:spPr>
            <a:xfrm>
              <a:off x="565962" y="3567226"/>
              <a:ext cx="3525520" cy="470534"/>
            </a:xfrm>
            <a:custGeom>
              <a:avLst/>
              <a:gdLst/>
              <a:ahLst/>
              <a:cxnLst/>
              <a:rect l="l" t="t" r="r" b="b"/>
              <a:pathLst>
                <a:path w="3525520" h="470535">
                  <a:moveTo>
                    <a:pt x="3525469" y="0"/>
                  </a:moveTo>
                  <a:lnTo>
                    <a:pt x="1762760" y="0"/>
                  </a:lnTo>
                  <a:lnTo>
                    <a:pt x="0" y="0"/>
                  </a:lnTo>
                  <a:lnTo>
                    <a:pt x="0" y="470357"/>
                  </a:lnTo>
                  <a:lnTo>
                    <a:pt x="1762709" y="470357"/>
                  </a:lnTo>
                  <a:lnTo>
                    <a:pt x="3525469" y="470357"/>
                  </a:lnTo>
                  <a:lnTo>
                    <a:pt x="352546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59612" y="3560953"/>
              <a:ext cx="3538220" cy="2446020"/>
            </a:xfrm>
            <a:custGeom>
              <a:avLst/>
              <a:gdLst/>
              <a:ahLst/>
              <a:cxnLst/>
              <a:rect l="l" t="t" r="r" b="b"/>
              <a:pathLst>
                <a:path w="3538220" h="2446020">
                  <a:moveTo>
                    <a:pt x="1769059" y="0"/>
                  </a:moveTo>
                  <a:lnTo>
                    <a:pt x="1769059" y="2445969"/>
                  </a:lnTo>
                </a:path>
                <a:path w="3538220" h="2446020">
                  <a:moveTo>
                    <a:pt x="0" y="476631"/>
                  </a:moveTo>
                  <a:lnTo>
                    <a:pt x="3538042" y="476631"/>
                  </a:lnTo>
                </a:path>
                <a:path w="3538220" h="2446020">
                  <a:moveTo>
                    <a:pt x="1762709" y="625475"/>
                  </a:moveTo>
                  <a:lnTo>
                    <a:pt x="3538042" y="625475"/>
                  </a:lnTo>
                </a:path>
                <a:path w="3538220" h="2446020">
                  <a:moveTo>
                    <a:pt x="0" y="891413"/>
                  </a:moveTo>
                  <a:lnTo>
                    <a:pt x="3538042" y="891413"/>
                  </a:lnTo>
                </a:path>
                <a:path w="3538220" h="2446020">
                  <a:moveTo>
                    <a:pt x="1762709" y="1486408"/>
                  </a:moveTo>
                  <a:lnTo>
                    <a:pt x="3538042" y="1486408"/>
                  </a:lnTo>
                </a:path>
                <a:path w="3538220" h="2446020">
                  <a:moveTo>
                    <a:pt x="0" y="1652524"/>
                  </a:moveTo>
                  <a:lnTo>
                    <a:pt x="3538042" y="16525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59612" y="5379593"/>
              <a:ext cx="1769110" cy="0"/>
            </a:xfrm>
            <a:custGeom>
              <a:avLst/>
              <a:gdLst/>
              <a:ahLst/>
              <a:cxnLst/>
              <a:rect l="l" t="t" r="r" b="b"/>
              <a:pathLst>
                <a:path w="1769110">
                  <a:moveTo>
                    <a:pt x="0" y="0"/>
                  </a:moveTo>
                  <a:lnTo>
                    <a:pt x="176905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9612" y="3560953"/>
              <a:ext cx="3538220" cy="2446020"/>
            </a:xfrm>
            <a:custGeom>
              <a:avLst/>
              <a:gdLst/>
              <a:ahLst/>
              <a:cxnLst/>
              <a:rect l="l" t="t" r="r" b="b"/>
              <a:pathLst>
                <a:path w="3538220" h="2446020">
                  <a:moveTo>
                    <a:pt x="1769059" y="1818640"/>
                  </a:moveTo>
                  <a:lnTo>
                    <a:pt x="3538042" y="1818640"/>
                  </a:lnTo>
                </a:path>
                <a:path w="3538220" h="2446020">
                  <a:moveTo>
                    <a:pt x="0" y="2006600"/>
                  </a:moveTo>
                  <a:lnTo>
                    <a:pt x="3538042" y="2006600"/>
                  </a:lnTo>
                </a:path>
                <a:path w="3538220" h="2446020">
                  <a:moveTo>
                    <a:pt x="1762709" y="2172690"/>
                  </a:moveTo>
                  <a:lnTo>
                    <a:pt x="3538042" y="2172690"/>
                  </a:lnTo>
                </a:path>
                <a:path w="3538220" h="2446020">
                  <a:moveTo>
                    <a:pt x="6350" y="0"/>
                  </a:moveTo>
                  <a:lnTo>
                    <a:pt x="6350" y="2445969"/>
                  </a:lnTo>
                </a:path>
                <a:path w="3538220" h="2446020">
                  <a:moveTo>
                    <a:pt x="3531692" y="0"/>
                  </a:moveTo>
                  <a:lnTo>
                    <a:pt x="3531692" y="2445969"/>
                  </a:lnTo>
                </a:path>
                <a:path w="3538220" h="2446020">
                  <a:moveTo>
                    <a:pt x="0" y="6350"/>
                  </a:moveTo>
                  <a:lnTo>
                    <a:pt x="3538042" y="6350"/>
                  </a:lnTo>
                </a:path>
                <a:path w="3538220" h="2446020">
                  <a:moveTo>
                    <a:pt x="0" y="2439619"/>
                  </a:moveTo>
                  <a:lnTo>
                    <a:pt x="3538042" y="24396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37108" y="3690873"/>
            <a:ext cx="1419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Предметные</a:t>
            </a:r>
            <a:r>
              <a:rPr sz="9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559557" y="3690873"/>
            <a:ext cx="1303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Учебные</a:t>
            </a:r>
            <a:r>
              <a:rPr sz="9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предметы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1511" y="4023817"/>
            <a:ext cx="1051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Русский</a:t>
            </a:r>
            <a:r>
              <a:rPr sz="900" b="1" spc="-30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язык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и</a:t>
            </a:r>
            <a:endParaRPr sz="900">
              <a:latin typeface="Verdana"/>
              <a:cs typeface="Verdana"/>
            </a:endParaRPr>
          </a:p>
          <a:p>
            <a:pPr marR="33020" algn="ctr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latin typeface="Verdana"/>
                <a:cs typeface="Verdana"/>
              </a:rPr>
              <a:t>литература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798826" y="4023817"/>
            <a:ext cx="82359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Русский</a:t>
            </a:r>
            <a:r>
              <a:rPr sz="900" spc="-7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язык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855214" y="4173092"/>
            <a:ext cx="7112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Литература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1387" y="4438599"/>
            <a:ext cx="15113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Родной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язык</a:t>
            </a:r>
            <a:r>
              <a:rPr sz="900" b="1" spc="-3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и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родная</a:t>
            </a:r>
            <a:endParaRPr sz="9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latin typeface="Verdana"/>
                <a:cs typeface="Verdana"/>
              </a:rPr>
              <a:t>литература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490977" y="4438599"/>
            <a:ext cx="143954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Родной язык </a:t>
            </a:r>
            <a:r>
              <a:rPr sz="900" dirty="0">
                <a:latin typeface="Verdana"/>
                <a:cs typeface="Verdana"/>
              </a:rPr>
              <a:t>и </a:t>
            </a:r>
            <a:r>
              <a:rPr sz="900" spc="-5" dirty="0">
                <a:latin typeface="Verdana"/>
                <a:cs typeface="Verdana"/>
              </a:rPr>
              <a:t>(или)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государственный язык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республики Российской </a:t>
            </a:r>
            <a:r>
              <a:rPr sz="900" spc="-30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Федерации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900" spc="-5" dirty="0">
                <a:latin typeface="Verdana"/>
                <a:cs typeface="Verdana"/>
              </a:rPr>
              <a:t>Родная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литература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4540" y="5200269"/>
            <a:ext cx="1365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Иностранные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языки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637282" y="5200269"/>
            <a:ext cx="1147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Иностранный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язык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964183" y="5554471"/>
            <a:ext cx="952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Математика</a:t>
            </a:r>
            <a:r>
              <a:rPr sz="900" b="1" spc="-5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и </a:t>
            </a:r>
            <a:r>
              <a:rPr sz="900" b="1" spc="-29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информатика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13254" y="5315458"/>
            <a:ext cx="1593850" cy="40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marR="5080" indent="-433070">
              <a:lnSpc>
                <a:spcPct val="1371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Второй иностранный язык </a:t>
            </a:r>
            <a:r>
              <a:rPr sz="900" spc="-30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Математика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792729" y="5720588"/>
            <a:ext cx="8343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Информатика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273930" y="3554603"/>
            <a:ext cx="4380865" cy="2456815"/>
            <a:chOff x="4273930" y="3554603"/>
            <a:chExt cx="4380865" cy="2456815"/>
          </a:xfrm>
        </p:grpSpPr>
        <p:sp>
          <p:nvSpPr>
            <p:cNvPr id="69" name="object 69"/>
            <p:cNvSpPr/>
            <p:nvPr/>
          </p:nvSpPr>
          <p:spPr>
            <a:xfrm>
              <a:off x="4286631" y="3567303"/>
              <a:ext cx="4355465" cy="473709"/>
            </a:xfrm>
            <a:custGeom>
              <a:avLst/>
              <a:gdLst/>
              <a:ahLst/>
              <a:cxnLst/>
              <a:rect l="l" t="t" r="r" b="b"/>
              <a:pathLst>
                <a:path w="4355465" h="473710">
                  <a:moveTo>
                    <a:pt x="4354944" y="0"/>
                  </a:moveTo>
                  <a:lnTo>
                    <a:pt x="1995424" y="0"/>
                  </a:lnTo>
                  <a:lnTo>
                    <a:pt x="0" y="0"/>
                  </a:lnTo>
                  <a:lnTo>
                    <a:pt x="0" y="473202"/>
                  </a:lnTo>
                  <a:lnTo>
                    <a:pt x="1995424" y="473202"/>
                  </a:lnTo>
                  <a:lnTo>
                    <a:pt x="4354944" y="473202"/>
                  </a:lnTo>
                  <a:lnTo>
                    <a:pt x="43549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80280" y="3560953"/>
              <a:ext cx="4368165" cy="2444115"/>
            </a:xfrm>
            <a:custGeom>
              <a:avLst/>
              <a:gdLst/>
              <a:ahLst/>
              <a:cxnLst/>
              <a:rect l="l" t="t" r="r" b="b"/>
              <a:pathLst>
                <a:path w="4368165" h="2444115">
                  <a:moveTo>
                    <a:pt x="2001774" y="0"/>
                  </a:moveTo>
                  <a:lnTo>
                    <a:pt x="2001774" y="2443734"/>
                  </a:lnTo>
                </a:path>
                <a:path w="4368165" h="2444115">
                  <a:moveTo>
                    <a:pt x="0" y="479552"/>
                  </a:moveTo>
                  <a:lnTo>
                    <a:pt x="4367657" y="479552"/>
                  </a:lnTo>
                </a:path>
                <a:path w="4368165" h="2444115">
                  <a:moveTo>
                    <a:pt x="1995424" y="649351"/>
                  </a:moveTo>
                  <a:lnTo>
                    <a:pt x="4367657" y="649351"/>
                  </a:lnTo>
                </a:path>
                <a:path w="4368165" h="2444115">
                  <a:moveTo>
                    <a:pt x="1995424" y="797433"/>
                  </a:moveTo>
                  <a:lnTo>
                    <a:pt x="4367657" y="797433"/>
                  </a:lnTo>
                </a:path>
                <a:path w="4368165" h="2444115">
                  <a:moveTo>
                    <a:pt x="0" y="945642"/>
                  </a:moveTo>
                  <a:lnTo>
                    <a:pt x="4367657" y="945642"/>
                  </a:lnTo>
                </a:path>
                <a:path w="4368165" h="2444115">
                  <a:moveTo>
                    <a:pt x="1995424" y="1115187"/>
                  </a:moveTo>
                  <a:lnTo>
                    <a:pt x="4367657" y="1115187"/>
                  </a:lnTo>
                </a:path>
                <a:path w="4368165" h="2444115">
                  <a:moveTo>
                    <a:pt x="1995424" y="1263269"/>
                  </a:moveTo>
                  <a:lnTo>
                    <a:pt x="4367657" y="1263269"/>
                  </a:lnTo>
                </a:path>
                <a:path w="4368165" h="2444115">
                  <a:moveTo>
                    <a:pt x="0" y="1554607"/>
                  </a:moveTo>
                  <a:lnTo>
                    <a:pt x="4367657" y="1554607"/>
                  </a:lnTo>
                </a:path>
                <a:path w="4368165" h="2444115">
                  <a:moveTo>
                    <a:pt x="1995424" y="1840357"/>
                  </a:moveTo>
                  <a:lnTo>
                    <a:pt x="4367657" y="1840357"/>
                  </a:lnTo>
                </a:path>
                <a:path w="4368165" h="2444115">
                  <a:moveTo>
                    <a:pt x="6350" y="0"/>
                  </a:moveTo>
                  <a:lnTo>
                    <a:pt x="6350" y="2443734"/>
                  </a:lnTo>
                </a:path>
                <a:path w="4368165" h="2444115">
                  <a:moveTo>
                    <a:pt x="4361307" y="0"/>
                  </a:moveTo>
                  <a:lnTo>
                    <a:pt x="4361307" y="2443734"/>
                  </a:lnTo>
                </a:path>
                <a:path w="4368165" h="2444115">
                  <a:moveTo>
                    <a:pt x="0" y="6350"/>
                  </a:moveTo>
                  <a:lnTo>
                    <a:pt x="4367657" y="6350"/>
                  </a:lnTo>
                </a:path>
                <a:path w="4368165" h="2444115">
                  <a:moveTo>
                    <a:pt x="0" y="2437384"/>
                  </a:moveTo>
                  <a:lnTo>
                    <a:pt x="4367657" y="243738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736972" y="3716782"/>
            <a:ext cx="14198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Предметные</a:t>
            </a:r>
            <a:r>
              <a:rPr sz="9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32778" y="3716782"/>
            <a:ext cx="13030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Учебные</a:t>
            </a:r>
            <a:r>
              <a:rPr sz="9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FFFFFF"/>
                </a:solidFill>
                <a:latin typeface="Verdana"/>
                <a:cs typeface="Verdana"/>
              </a:rPr>
              <a:t>предметы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509008" y="4027170"/>
            <a:ext cx="155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О</a:t>
            </a:r>
            <a:r>
              <a:rPr sz="900" b="1" spc="-5" dirty="0">
                <a:latin typeface="Verdana"/>
                <a:cs typeface="Verdana"/>
              </a:rPr>
              <a:t>б</a:t>
            </a:r>
            <a:r>
              <a:rPr sz="900" b="1" dirty="0">
                <a:latin typeface="Verdana"/>
                <a:cs typeface="Verdana"/>
              </a:rPr>
              <a:t>ще</a:t>
            </a:r>
            <a:r>
              <a:rPr sz="900" b="1" spc="-5" dirty="0">
                <a:latin typeface="Verdana"/>
                <a:cs typeface="Verdana"/>
              </a:rPr>
              <a:t>ст</a:t>
            </a:r>
            <a:r>
              <a:rPr sz="900" b="1" dirty="0">
                <a:latin typeface="Verdana"/>
                <a:cs typeface="Verdana"/>
              </a:rPr>
              <a:t>в</a:t>
            </a:r>
            <a:r>
              <a:rPr sz="900" b="1" spc="-5" dirty="0">
                <a:latin typeface="Verdana"/>
                <a:cs typeface="Verdana"/>
              </a:rPr>
              <a:t>енн</a:t>
            </a:r>
            <a:r>
              <a:rPr sz="900" b="1" dirty="0">
                <a:latin typeface="Verdana"/>
                <a:cs typeface="Verdana"/>
              </a:rPr>
              <a:t>о-нау</a:t>
            </a:r>
            <a:r>
              <a:rPr sz="900" b="1" spc="-5" dirty="0">
                <a:latin typeface="Verdana"/>
                <a:cs typeface="Verdana"/>
              </a:rPr>
              <a:t>ч</a:t>
            </a:r>
            <a:r>
              <a:rPr sz="900" b="1" dirty="0">
                <a:latin typeface="Verdana"/>
                <a:cs typeface="Verdana"/>
              </a:rPr>
              <a:t>н</a:t>
            </a:r>
            <a:r>
              <a:rPr sz="900" b="1" spc="-5" dirty="0">
                <a:latin typeface="Verdana"/>
                <a:cs typeface="Verdana"/>
              </a:rPr>
              <a:t>ы</a:t>
            </a:r>
            <a:r>
              <a:rPr sz="900" b="1" dirty="0">
                <a:latin typeface="Verdana"/>
                <a:cs typeface="Verdana"/>
              </a:rPr>
              <a:t>е  </a:t>
            </a:r>
            <a:r>
              <a:rPr sz="900" b="1" spc="-5" dirty="0">
                <a:latin typeface="Verdana"/>
                <a:cs typeface="Verdana"/>
              </a:rPr>
              <a:t>предметы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947661" y="3994658"/>
            <a:ext cx="1027430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9079">
              <a:lnSpc>
                <a:spcPct val="1237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История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</a:t>
            </a:r>
            <a:r>
              <a:rPr sz="900" dirty="0">
                <a:latin typeface="Verdana"/>
                <a:cs typeface="Verdana"/>
              </a:rPr>
              <a:t>ще</a:t>
            </a:r>
            <a:r>
              <a:rPr sz="900" spc="-5" dirty="0">
                <a:latin typeface="Verdana"/>
                <a:cs typeface="Verdana"/>
              </a:rPr>
              <a:t>ст</a:t>
            </a:r>
            <a:r>
              <a:rPr sz="900" dirty="0">
                <a:latin typeface="Verdana"/>
                <a:cs typeface="Verdana"/>
              </a:rPr>
              <a:t>во</a:t>
            </a:r>
            <a:r>
              <a:rPr sz="900" spc="-5" dirty="0">
                <a:latin typeface="Verdana"/>
                <a:cs typeface="Verdana"/>
              </a:rPr>
              <a:t>зна</a:t>
            </a:r>
            <a:r>
              <a:rPr sz="900" dirty="0">
                <a:latin typeface="Verdana"/>
                <a:cs typeface="Verdana"/>
              </a:rPr>
              <a:t>н</a:t>
            </a:r>
            <a:r>
              <a:rPr sz="900" spc="-5" dirty="0">
                <a:latin typeface="Verdana"/>
                <a:cs typeface="Verdana"/>
              </a:rPr>
              <a:t>ие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132066" y="4345051"/>
            <a:ext cx="659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География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551679" y="4493132"/>
            <a:ext cx="1465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 marR="5080" indent="-393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Ест</a:t>
            </a:r>
            <a:r>
              <a:rPr sz="900" b="1" dirty="0">
                <a:latin typeface="Verdana"/>
                <a:cs typeface="Verdana"/>
              </a:rPr>
              <a:t>е</a:t>
            </a:r>
            <a:r>
              <a:rPr sz="900" b="1" spc="-5" dirty="0">
                <a:latin typeface="Verdana"/>
                <a:cs typeface="Verdana"/>
              </a:rPr>
              <a:t>ст</a:t>
            </a:r>
            <a:r>
              <a:rPr sz="900" b="1" dirty="0">
                <a:latin typeface="Verdana"/>
                <a:cs typeface="Verdana"/>
              </a:rPr>
              <a:t>в</a:t>
            </a:r>
            <a:r>
              <a:rPr sz="900" b="1" spc="-5" dirty="0">
                <a:latin typeface="Verdana"/>
                <a:cs typeface="Verdana"/>
              </a:rPr>
              <a:t>енно</a:t>
            </a:r>
            <a:r>
              <a:rPr sz="900" b="1" dirty="0">
                <a:latin typeface="Verdana"/>
                <a:cs typeface="Verdana"/>
              </a:rPr>
              <a:t>-нау</a:t>
            </a:r>
            <a:r>
              <a:rPr sz="900" b="1" spc="-5" dirty="0">
                <a:latin typeface="Verdana"/>
                <a:cs typeface="Verdana"/>
              </a:rPr>
              <a:t>ч</a:t>
            </a:r>
            <a:r>
              <a:rPr sz="900" b="1" dirty="0">
                <a:latin typeface="Verdana"/>
                <a:cs typeface="Verdana"/>
              </a:rPr>
              <a:t>н</a:t>
            </a:r>
            <a:r>
              <a:rPr sz="900" b="1" spc="-5" dirty="0">
                <a:latin typeface="Verdana"/>
                <a:cs typeface="Verdana"/>
              </a:rPr>
              <a:t>ы</a:t>
            </a:r>
            <a:r>
              <a:rPr sz="900" b="1" dirty="0">
                <a:latin typeface="Verdana"/>
                <a:cs typeface="Verdana"/>
              </a:rPr>
              <a:t>е  </a:t>
            </a:r>
            <a:r>
              <a:rPr sz="900" b="1" spc="-5" dirty="0">
                <a:latin typeface="Verdana"/>
                <a:cs typeface="Verdana"/>
              </a:rPr>
              <a:t>предметы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32650" y="4460493"/>
            <a:ext cx="460375" cy="36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23800"/>
              </a:lnSpc>
              <a:spcBef>
                <a:spcPts val="100"/>
              </a:spcBef>
            </a:pPr>
            <a:r>
              <a:rPr sz="900" spc="-10" dirty="0">
                <a:latin typeface="Verdana"/>
                <a:cs typeface="Verdana"/>
              </a:rPr>
              <a:t>Ф</a:t>
            </a:r>
            <a:r>
              <a:rPr sz="900" spc="-5" dirty="0">
                <a:latin typeface="Verdana"/>
                <a:cs typeface="Verdana"/>
              </a:rPr>
              <a:t>изик</a:t>
            </a:r>
            <a:r>
              <a:rPr sz="900" dirty="0">
                <a:latin typeface="Verdana"/>
                <a:cs typeface="Verdana"/>
              </a:rPr>
              <a:t>а  </a:t>
            </a:r>
            <a:r>
              <a:rPr sz="900" spc="-5" dirty="0">
                <a:latin typeface="Verdana"/>
                <a:cs typeface="Verdana"/>
              </a:rPr>
              <a:t>Химия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70166" y="4811014"/>
            <a:ext cx="5829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Биология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536440" y="5102479"/>
            <a:ext cx="149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Verdana"/>
                <a:cs typeface="Verdana"/>
              </a:rPr>
              <a:t>Физическая</a:t>
            </a:r>
            <a:r>
              <a:rPr sz="900" b="1" spc="-45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культура, </a:t>
            </a:r>
            <a:r>
              <a:rPr sz="900" b="1" spc="-29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экология</a:t>
            </a:r>
            <a:r>
              <a:rPr sz="900" b="1" spc="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и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основы </a:t>
            </a:r>
            <a:r>
              <a:rPr sz="900" b="1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безопасности </a:t>
            </a:r>
            <a:r>
              <a:rPr sz="900" b="1" dirty="0">
                <a:latin typeface="Verdana"/>
                <a:cs typeface="Verdana"/>
              </a:rPr>
              <a:t> </a:t>
            </a:r>
            <a:r>
              <a:rPr sz="900" b="1" spc="-5" dirty="0">
                <a:latin typeface="Verdana"/>
                <a:cs typeface="Verdana"/>
              </a:rPr>
              <a:t>жизнедеятельности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810502" y="5102479"/>
            <a:ext cx="13023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Физическая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культура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801357" y="5388355"/>
            <a:ext cx="132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Основы безопасности </a:t>
            </a:r>
            <a:r>
              <a:rPr sz="900" spc="-3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жизнедеятельности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3916679" y="3220186"/>
            <a:ext cx="536575" cy="541655"/>
            <a:chOff x="3916679" y="3220186"/>
            <a:chExt cx="536575" cy="541655"/>
          </a:xfrm>
        </p:grpSpPr>
        <p:pic>
          <p:nvPicPr>
            <p:cNvPr id="83" name="object 8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6679" y="3220186"/>
              <a:ext cx="536435" cy="54104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79163" y="3267455"/>
              <a:ext cx="416051" cy="416052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3979163" y="3267455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416051" y="0"/>
                  </a:moveTo>
                  <a:lnTo>
                    <a:pt x="416051" y="208026"/>
                  </a:lnTo>
                  <a:lnTo>
                    <a:pt x="208025" y="416052"/>
                  </a:lnTo>
                  <a:lnTo>
                    <a:pt x="0" y="208026"/>
                  </a:lnTo>
                  <a:lnTo>
                    <a:pt x="0" y="0"/>
                  </a:lnTo>
                  <a:lnTo>
                    <a:pt x="208025" y="208026"/>
                  </a:lnTo>
                  <a:lnTo>
                    <a:pt x="416051" y="0"/>
                  </a:lnTo>
                  <a:close/>
                </a:path>
              </a:pathLst>
            </a:custGeom>
            <a:ln w="6096">
              <a:solidFill>
                <a:srgbClr val="BC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55947" y="3316223"/>
              <a:ext cx="76200" cy="3169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999595" cy="6628765"/>
            <a:chOff x="0" y="0"/>
            <a:chExt cx="11999595" cy="6628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1999065" cy="6628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280647" y="179831"/>
              <a:ext cx="690880" cy="760730"/>
            </a:xfrm>
            <a:custGeom>
              <a:avLst/>
              <a:gdLst/>
              <a:ahLst/>
              <a:cxnLst/>
              <a:rect l="l" t="t" r="r" b="b"/>
              <a:pathLst>
                <a:path w="690879" h="760730">
                  <a:moveTo>
                    <a:pt x="690372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690372" y="760476"/>
                  </a:lnTo>
                  <a:lnTo>
                    <a:pt x="690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80647" y="179831"/>
              <a:ext cx="690880" cy="760730"/>
            </a:xfrm>
            <a:custGeom>
              <a:avLst/>
              <a:gdLst/>
              <a:ahLst/>
              <a:cxnLst/>
              <a:rect l="l" t="t" r="r" b="b"/>
              <a:pathLst>
                <a:path w="690879" h="760730">
                  <a:moveTo>
                    <a:pt x="0" y="760476"/>
                  </a:moveTo>
                  <a:lnTo>
                    <a:pt x="690372" y="760476"/>
                  </a:lnTo>
                  <a:lnTo>
                    <a:pt x="690372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056" y="162813"/>
            <a:ext cx="6636384" cy="774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10"/>
              </a:lnSpc>
              <a:spcBef>
                <a:spcPts val="95"/>
              </a:spcBef>
            </a:pPr>
            <a:r>
              <a:rPr sz="3100" spc="55" dirty="0">
                <a:solidFill>
                  <a:srgbClr val="30356D"/>
                </a:solidFill>
              </a:rPr>
              <a:t>ВНЕСЕНИЕ</a:t>
            </a:r>
            <a:r>
              <a:rPr sz="3100" spc="114" dirty="0">
                <a:solidFill>
                  <a:srgbClr val="30356D"/>
                </a:solidFill>
              </a:rPr>
              <a:t> </a:t>
            </a:r>
            <a:r>
              <a:rPr sz="3100" spc="55" dirty="0">
                <a:solidFill>
                  <a:srgbClr val="30356D"/>
                </a:solidFill>
              </a:rPr>
              <a:t>ИЗМЕНЕНИЙ</a:t>
            </a:r>
            <a:endParaRPr sz="3100"/>
          </a:p>
          <a:p>
            <a:pPr marL="73025">
              <a:lnSpc>
                <a:spcPts val="2590"/>
              </a:lnSpc>
            </a:pPr>
            <a:r>
              <a:rPr sz="1600" spc="-10" dirty="0">
                <a:solidFill>
                  <a:srgbClr val="30356D"/>
                </a:solidFill>
              </a:rPr>
              <a:t>№</a:t>
            </a:r>
            <a:r>
              <a:rPr sz="1600" spc="170" dirty="0">
                <a:solidFill>
                  <a:srgbClr val="30356D"/>
                </a:solidFill>
              </a:rPr>
              <a:t> </a:t>
            </a:r>
            <a:r>
              <a:rPr sz="1600" spc="50" dirty="0">
                <a:solidFill>
                  <a:srgbClr val="30356D"/>
                </a:solidFill>
              </a:rPr>
              <a:t>ФЗ-273</a:t>
            </a:r>
            <a:r>
              <a:rPr sz="1600" spc="185" dirty="0">
                <a:solidFill>
                  <a:srgbClr val="30356D"/>
                </a:solidFill>
              </a:rPr>
              <a:t> </a:t>
            </a:r>
            <a:r>
              <a:rPr sz="1600" spc="40" dirty="0">
                <a:solidFill>
                  <a:srgbClr val="30356D"/>
                </a:solidFill>
              </a:rPr>
              <a:t>«Об</a:t>
            </a:r>
            <a:r>
              <a:rPr sz="1600" spc="160" dirty="0">
                <a:solidFill>
                  <a:srgbClr val="30356D"/>
                </a:solidFill>
              </a:rPr>
              <a:t> </a:t>
            </a:r>
            <a:r>
              <a:rPr sz="1600" spc="55" dirty="0">
                <a:solidFill>
                  <a:srgbClr val="30356D"/>
                </a:solidFill>
              </a:rPr>
              <a:t>образовании</a:t>
            </a:r>
            <a:r>
              <a:rPr sz="1600" spc="185" dirty="0">
                <a:solidFill>
                  <a:srgbClr val="30356D"/>
                </a:solidFill>
              </a:rPr>
              <a:t> </a:t>
            </a:r>
            <a:r>
              <a:rPr sz="1600" spc="-5" dirty="0">
                <a:solidFill>
                  <a:srgbClr val="30356D"/>
                </a:solidFill>
              </a:rPr>
              <a:t>в</a:t>
            </a:r>
            <a:r>
              <a:rPr sz="1600" spc="160" dirty="0">
                <a:solidFill>
                  <a:srgbClr val="30356D"/>
                </a:solidFill>
              </a:rPr>
              <a:t> </a:t>
            </a:r>
            <a:r>
              <a:rPr sz="1600" spc="55" dirty="0">
                <a:solidFill>
                  <a:srgbClr val="30356D"/>
                </a:solidFill>
              </a:rPr>
              <a:t>Российской</a:t>
            </a:r>
            <a:r>
              <a:rPr sz="1600" spc="170" dirty="0">
                <a:solidFill>
                  <a:srgbClr val="30356D"/>
                </a:solidFill>
              </a:rPr>
              <a:t> </a:t>
            </a:r>
            <a:r>
              <a:rPr sz="1600" spc="60" dirty="0">
                <a:solidFill>
                  <a:srgbClr val="30356D"/>
                </a:solidFill>
              </a:rPr>
              <a:t>Федерации»</a:t>
            </a:r>
            <a:r>
              <a:rPr sz="2500" spc="60" dirty="0">
                <a:solidFill>
                  <a:srgbClr val="00AFEF"/>
                </a:solidFill>
              </a:rPr>
              <a:t>*</a:t>
            </a:r>
            <a:endParaRPr sz="2500"/>
          </a:p>
        </p:txBody>
      </p:sp>
      <p:grpSp>
        <p:nvGrpSpPr>
          <p:cNvPr id="7" name="object 7"/>
          <p:cNvGrpSpPr/>
          <p:nvPr/>
        </p:nvGrpSpPr>
        <p:grpSpPr>
          <a:xfrm>
            <a:off x="8794877" y="0"/>
            <a:ext cx="3397250" cy="6887209"/>
            <a:chOff x="8794877" y="0"/>
            <a:chExt cx="3397250" cy="6887209"/>
          </a:xfrm>
        </p:grpSpPr>
        <p:sp>
          <p:nvSpPr>
            <p:cNvPr id="8" name="object 8"/>
            <p:cNvSpPr/>
            <p:nvPr/>
          </p:nvSpPr>
          <p:spPr>
            <a:xfrm>
              <a:off x="8814816" y="0"/>
              <a:ext cx="3377565" cy="6858000"/>
            </a:xfrm>
            <a:custGeom>
              <a:avLst/>
              <a:gdLst/>
              <a:ahLst/>
              <a:cxnLst/>
              <a:rect l="l" t="t" r="r" b="b"/>
              <a:pathLst>
                <a:path w="3377565" h="6858000">
                  <a:moveTo>
                    <a:pt x="3377183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2814319" y="6857999"/>
                  </a:lnTo>
                  <a:lnTo>
                    <a:pt x="3377183" y="6295123"/>
                  </a:lnTo>
                  <a:lnTo>
                    <a:pt x="3377183" y="0"/>
                  </a:lnTo>
                  <a:close/>
                </a:path>
              </a:pathLst>
            </a:custGeom>
            <a:solidFill>
              <a:srgbClr val="DCE6F1">
                <a:alpha val="6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3604" y="121920"/>
              <a:ext cx="809244" cy="10942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9512" y="147828"/>
              <a:ext cx="707135" cy="9921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809482" y="0"/>
              <a:ext cx="6350" cy="6858000"/>
            </a:xfrm>
            <a:custGeom>
              <a:avLst/>
              <a:gdLst/>
              <a:ahLst/>
              <a:cxnLst/>
              <a:rect l="l" t="t" r="r" b="b"/>
              <a:pathLst>
                <a:path w="6350" h="6858000">
                  <a:moveTo>
                    <a:pt x="6350" y="6857818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00006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0218166" y="164718"/>
            <a:ext cx="128803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5" dirty="0">
                <a:solidFill>
                  <a:srgbClr val="375F92"/>
                </a:solidFill>
                <a:latin typeface="Courier New"/>
                <a:cs typeface="Courier New"/>
              </a:rPr>
              <a:t>Ч.</a:t>
            </a:r>
            <a:r>
              <a:rPr sz="1300" b="1" spc="-60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375F92"/>
                </a:solidFill>
                <a:latin typeface="Courier New"/>
                <a:cs typeface="Courier New"/>
              </a:rPr>
              <a:t>10</a:t>
            </a:r>
            <a:r>
              <a:rPr sz="1300" b="1" spc="-65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300" b="1" spc="-5" dirty="0" smtClean="0">
                <a:solidFill>
                  <a:srgbClr val="375F92"/>
                </a:solidFill>
                <a:latin typeface="Courier New"/>
                <a:cs typeface="Courier New"/>
              </a:rPr>
              <a:t>СТ</a:t>
            </a:r>
            <a:r>
              <a:rPr lang="ru-RU" sz="1300" b="1" spc="-5" dirty="0" smtClean="0">
                <a:solidFill>
                  <a:srgbClr val="375F92"/>
                </a:solidFill>
                <a:latin typeface="Courier New"/>
                <a:cs typeface="Courier New"/>
              </a:rPr>
              <a:t> 12</a:t>
            </a:r>
            <a:endParaRPr sz="1600" dirty="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57259" y="423022"/>
            <a:ext cx="17132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lang="ru-RU" sz="900" dirty="0">
                <a:latin typeface="Verdana"/>
                <a:cs typeface="Verdana"/>
              </a:rPr>
              <a:t>Ф</a:t>
            </a:r>
            <a:r>
              <a:rPr sz="900" dirty="0" err="1" smtClean="0">
                <a:latin typeface="Verdana"/>
                <a:cs typeface="Verdana"/>
              </a:rPr>
              <a:t>едеральная</a:t>
            </a:r>
            <a:r>
              <a:rPr sz="900" spc="-30" dirty="0" smtClean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о</a:t>
            </a:r>
            <a:r>
              <a:rPr sz="900" spc="-5" dirty="0">
                <a:latin typeface="Verdana"/>
                <a:cs typeface="Verdana"/>
              </a:rPr>
              <a:t>сн</a:t>
            </a:r>
            <a:r>
              <a:rPr sz="900" spc="5" dirty="0">
                <a:latin typeface="Verdana"/>
                <a:cs typeface="Verdana"/>
              </a:rPr>
              <a:t>о</a:t>
            </a:r>
            <a:r>
              <a:rPr sz="900" dirty="0">
                <a:latin typeface="Verdana"/>
                <a:cs typeface="Verdana"/>
              </a:rPr>
              <a:t>в</a:t>
            </a:r>
            <a:r>
              <a:rPr sz="900" spc="-5" dirty="0">
                <a:latin typeface="Verdana"/>
                <a:cs typeface="Verdana"/>
              </a:rPr>
              <a:t>ная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00615" y="596900"/>
            <a:ext cx="2027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общеобразовательная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программа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00615" y="734059"/>
            <a:ext cx="140779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Verdana"/>
                <a:cs typeface="Verdana"/>
              </a:rPr>
              <a:t>-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учебно-методическая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000615" y="871220"/>
            <a:ext cx="1842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Verdana"/>
                <a:cs typeface="Verdana"/>
              </a:rPr>
              <a:t>документация,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определяющая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882141" y="1025397"/>
            <a:ext cx="6936740" cy="1341755"/>
            <a:chOff x="882141" y="1025397"/>
            <a:chExt cx="6936740" cy="1341755"/>
          </a:xfrm>
        </p:grpSpPr>
        <p:sp>
          <p:nvSpPr>
            <p:cNvPr id="18" name="object 18"/>
            <p:cNvSpPr/>
            <p:nvPr/>
          </p:nvSpPr>
          <p:spPr>
            <a:xfrm>
              <a:off x="888491" y="1930908"/>
              <a:ext cx="6924040" cy="429895"/>
            </a:xfrm>
            <a:custGeom>
              <a:avLst/>
              <a:gdLst/>
              <a:ahLst/>
              <a:cxnLst/>
              <a:rect l="l" t="t" r="r" b="b"/>
              <a:pathLst>
                <a:path w="6924040" h="429894">
                  <a:moveTo>
                    <a:pt x="3598164" y="0"/>
                  </a:moveTo>
                  <a:lnTo>
                    <a:pt x="3598164" y="298703"/>
                  </a:lnTo>
                  <a:lnTo>
                    <a:pt x="6923785" y="298703"/>
                  </a:lnTo>
                  <a:lnTo>
                    <a:pt x="6923785" y="429894"/>
                  </a:lnTo>
                </a:path>
                <a:path w="6924040" h="429894">
                  <a:moveTo>
                    <a:pt x="3598164" y="0"/>
                  </a:moveTo>
                  <a:lnTo>
                    <a:pt x="3598164" y="298703"/>
                  </a:lnTo>
                  <a:lnTo>
                    <a:pt x="5193030" y="298703"/>
                  </a:lnTo>
                  <a:lnTo>
                    <a:pt x="5193030" y="429894"/>
                  </a:lnTo>
                </a:path>
                <a:path w="6924040" h="429894">
                  <a:moveTo>
                    <a:pt x="3598418" y="0"/>
                  </a:moveTo>
                  <a:lnTo>
                    <a:pt x="3598418" y="298703"/>
                  </a:lnTo>
                  <a:lnTo>
                    <a:pt x="3462528" y="298703"/>
                  </a:lnTo>
                  <a:lnTo>
                    <a:pt x="3462528" y="429894"/>
                  </a:lnTo>
                </a:path>
                <a:path w="6924040" h="429894">
                  <a:moveTo>
                    <a:pt x="3598037" y="0"/>
                  </a:moveTo>
                  <a:lnTo>
                    <a:pt x="3598037" y="298703"/>
                  </a:lnTo>
                  <a:lnTo>
                    <a:pt x="1731264" y="298703"/>
                  </a:lnTo>
                  <a:lnTo>
                    <a:pt x="1731264" y="429894"/>
                  </a:lnTo>
                </a:path>
                <a:path w="6924040" h="429894">
                  <a:moveTo>
                    <a:pt x="3597529" y="0"/>
                  </a:moveTo>
                  <a:lnTo>
                    <a:pt x="3597529" y="298703"/>
                  </a:lnTo>
                  <a:lnTo>
                    <a:pt x="0" y="298703"/>
                  </a:lnTo>
                  <a:lnTo>
                    <a:pt x="0" y="429894"/>
                  </a:lnTo>
                </a:path>
              </a:pathLst>
            </a:custGeom>
            <a:ln w="12192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777996" y="1031747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1325879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3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5" y="899160"/>
                  </a:lnTo>
                  <a:lnTo>
                    <a:pt x="1325879" y="899160"/>
                  </a:lnTo>
                  <a:lnTo>
                    <a:pt x="1360878" y="892093"/>
                  </a:lnTo>
                  <a:lnTo>
                    <a:pt x="1389459" y="872823"/>
                  </a:lnTo>
                  <a:lnTo>
                    <a:pt x="1408729" y="844242"/>
                  </a:lnTo>
                  <a:lnTo>
                    <a:pt x="1415795" y="809243"/>
                  </a:lnTo>
                  <a:lnTo>
                    <a:pt x="1415795" y="89915"/>
                  </a:lnTo>
                  <a:lnTo>
                    <a:pt x="1408729" y="54917"/>
                  </a:lnTo>
                  <a:lnTo>
                    <a:pt x="1389459" y="26336"/>
                  </a:lnTo>
                  <a:lnTo>
                    <a:pt x="1360878" y="7066"/>
                  </a:lnTo>
                  <a:lnTo>
                    <a:pt x="1325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77996" y="1031747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325879" y="0"/>
                  </a:lnTo>
                  <a:lnTo>
                    <a:pt x="1360878" y="7066"/>
                  </a:lnTo>
                  <a:lnTo>
                    <a:pt x="1389459" y="26336"/>
                  </a:lnTo>
                  <a:lnTo>
                    <a:pt x="1408729" y="54917"/>
                  </a:lnTo>
                  <a:lnTo>
                    <a:pt x="1415795" y="89915"/>
                  </a:lnTo>
                  <a:lnTo>
                    <a:pt x="1415795" y="809243"/>
                  </a:lnTo>
                  <a:lnTo>
                    <a:pt x="1408729" y="844242"/>
                  </a:lnTo>
                  <a:lnTo>
                    <a:pt x="1389459" y="872823"/>
                  </a:lnTo>
                  <a:lnTo>
                    <a:pt x="1360878" y="892093"/>
                  </a:lnTo>
                  <a:lnTo>
                    <a:pt x="1325879" y="899160"/>
                  </a:lnTo>
                  <a:lnTo>
                    <a:pt x="89915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3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36491" y="1181099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13258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6" y="899160"/>
                  </a:lnTo>
                  <a:lnTo>
                    <a:pt x="1325880" y="899160"/>
                  </a:lnTo>
                  <a:lnTo>
                    <a:pt x="1360878" y="892093"/>
                  </a:lnTo>
                  <a:lnTo>
                    <a:pt x="1389459" y="872823"/>
                  </a:lnTo>
                  <a:lnTo>
                    <a:pt x="1408729" y="844242"/>
                  </a:lnTo>
                  <a:lnTo>
                    <a:pt x="1415796" y="809244"/>
                  </a:lnTo>
                  <a:lnTo>
                    <a:pt x="1415796" y="89915"/>
                  </a:lnTo>
                  <a:lnTo>
                    <a:pt x="1408729" y="54917"/>
                  </a:lnTo>
                  <a:lnTo>
                    <a:pt x="1389459" y="26336"/>
                  </a:lnTo>
                  <a:lnTo>
                    <a:pt x="1360878" y="7066"/>
                  </a:lnTo>
                  <a:lnTo>
                    <a:pt x="132588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36491" y="1181099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325880" y="0"/>
                  </a:lnTo>
                  <a:lnTo>
                    <a:pt x="1360878" y="7066"/>
                  </a:lnTo>
                  <a:lnTo>
                    <a:pt x="1389459" y="26336"/>
                  </a:lnTo>
                  <a:lnTo>
                    <a:pt x="1408729" y="54917"/>
                  </a:lnTo>
                  <a:lnTo>
                    <a:pt x="1415796" y="89915"/>
                  </a:lnTo>
                  <a:lnTo>
                    <a:pt x="1415796" y="809244"/>
                  </a:lnTo>
                  <a:lnTo>
                    <a:pt x="1408729" y="844242"/>
                  </a:lnTo>
                  <a:lnTo>
                    <a:pt x="1389459" y="872823"/>
                  </a:lnTo>
                  <a:lnTo>
                    <a:pt x="1360878" y="892093"/>
                  </a:lnTo>
                  <a:lnTo>
                    <a:pt x="1325880" y="899160"/>
                  </a:lnTo>
                  <a:lnTo>
                    <a:pt x="89916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00829" y="1649095"/>
            <a:ext cx="1089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C00000"/>
                </a:solidFill>
                <a:latin typeface="Verdana"/>
                <a:cs typeface="Verdana"/>
              </a:rPr>
              <a:t>ФООП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75005" y="2354326"/>
            <a:ext cx="1585595" cy="1062990"/>
            <a:chOff x="175005" y="2354326"/>
            <a:chExt cx="1585595" cy="1062990"/>
          </a:xfrm>
        </p:grpSpPr>
        <p:sp>
          <p:nvSpPr>
            <p:cNvPr id="25" name="object 25"/>
            <p:cNvSpPr/>
            <p:nvPr/>
          </p:nvSpPr>
          <p:spPr>
            <a:xfrm>
              <a:off x="181355" y="2360676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1325880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6" y="899160"/>
                  </a:lnTo>
                  <a:lnTo>
                    <a:pt x="1325880" y="899160"/>
                  </a:lnTo>
                  <a:lnTo>
                    <a:pt x="1360878" y="892093"/>
                  </a:lnTo>
                  <a:lnTo>
                    <a:pt x="1389459" y="872823"/>
                  </a:lnTo>
                  <a:lnTo>
                    <a:pt x="1408729" y="844242"/>
                  </a:lnTo>
                  <a:lnTo>
                    <a:pt x="1415796" y="809244"/>
                  </a:lnTo>
                  <a:lnTo>
                    <a:pt x="1415796" y="89915"/>
                  </a:lnTo>
                  <a:lnTo>
                    <a:pt x="1408729" y="54917"/>
                  </a:lnTo>
                  <a:lnTo>
                    <a:pt x="1389459" y="26336"/>
                  </a:lnTo>
                  <a:lnTo>
                    <a:pt x="1360878" y="7066"/>
                  </a:lnTo>
                  <a:lnTo>
                    <a:pt x="13258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1355" y="2360676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325880" y="0"/>
                  </a:lnTo>
                  <a:lnTo>
                    <a:pt x="1360878" y="7066"/>
                  </a:lnTo>
                  <a:lnTo>
                    <a:pt x="1389459" y="26336"/>
                  </a:lnTo>
                  <a:lnTo>
                    <a:pt x="1408729" y="54917"/>
                  </a:lnTo>
                  <a:lnTo>
                    <a:pt x="1415796" y="89915"/>
                  </a:lnTo>
                  <a:lnTo>
                    <a:pt x="1415796" y="809244"/>
                  </a:lnTo>
                  <a:lnTo>
                    <a:pt x="1408729" y="844242"/>
                  </a:lnTo>
                  <a:lnTo>
                    <a:pt x="1389459" y="872823"/>
                  </a:lnTo>
                  <a:lnTo>
                    <a:pt x="1360878" y="892093"/>
                  </a:lnTo>
                  <a:lnTo>
                    <a:pt x="1325880" y="899160"/>
                  </a:lnTo>
                  <a:lnTo>
                    <a:pt x="89916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8327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1325753" y="0"/>
                  </a:moveTo>
                  <a:lnTo>
                    <a:pt x="90068" y="0"/>
                  </a:lnTo>
                  <a:lnTo>
                    <a:pt x="55008" y="7086"/>
                  </a:lnTo>
                  <a:lnTo>
                    <a:pt x="26379" y="26400"/>
                  </a:lnTo>
                  <a:lnTo>
                    <a:pt x="7077" y="55024"/>
                  </a:lnTo>
                  <a:lnTo>
                    <a:pt x="0" y="90043"/>
                  </a:lnTo>
                  <a:lnTo>
                    <a:pt x="0" y="810641"/>
                  </a:lnTo>
                  <a:lnTo>
                    <a:pt x="7077" y="845659"/>
                  </a:lnTo>
                  <a:lnTo>
                    <a:pt x="26379" y="874283"/>
                  </a:lnTo>
                  <a:lnTo>
                    <a:pt x="55008" y="893597"/>
                  </a:lnTo>
                  <a:lnTo>
                    <a:pt x="90068" y="900684"/>
                  </a:lnTo>
                  <a:lnTo>
                    <a:pt x="1325753" y="900684"/>
                  </a:lnTo>
                  <a:lnTo>
                    <a:pt x="1360771" y="893597"/>
                  </a:lnTo>
                  <a:lnTo>
                    <a:pt x="1389395" y="874283"/>
                  </a:lnTo>
                  <a:lnTo>
                    <a:pt x="1408709" y="845659"/>
                  </a:lnTo>
                  <a:lnTo>
                    <a:pt x="1415796" y="810641"/>
                  </a:lnTo>
                  <a:lnTo>
                    <a:pt x="1415796" y="90043"/>
                  </a:lnTo>
                  <a:lnTo>
                    <a:pt x="1408709" y="55024"/>
                  </a:lnTo>
                  <a:lnTo>
                    <a:pt x="1389395" y="26400"/>
                  </a:lnTo>
                  <a:lnTo>
                    <a:pt x="1360771" y="7086"/>
                  </a:lnTo>
                  <a:lnTo>
                    <a:pt x="132575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8327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0" y="90043"/>
                  </a:moveTo>
                  <a:lnTo>
                    <a:pt x="7077" y="55024"/>
                  </a:lnTo>
                  <a:lnTo>
                    <a:pt x="26379" y="26400"/>
                  </a:lnTo>
                  <a:lnTo>
                    <a:pt x="55008" y="7086"/>
                  </a:lnTo>
                  <a:lnTo>
                    <a:pt x="90068" y="0"/>
                  </a:lnTo>
                  <a:lnTo>
                    <a:pt x="1325753" y="0"/>
                  </a:lnTo>
                  <a:lnTo>
                    <a:pt x="1360771" y="7086"/>
                  </a:lnTo>
                  <a:lnTo>
                    <a:pt x="1389395" y="26400"/>
                  </a:lnTo>
                  <a:lnTo>
                    <a:pt x="1408709" y="55024"/>
                  </a:lnTo>
                  <a:lnTo>
                    <a:pt x="1415796" y="90043"/>
                  </a:lnTo>
                  <a:lnTo>
                    <a:pt x="1415796" y="810641"/>
                  </a:lnTo>
                  <a:lnTo>
                    <a:pt x="1408709" y="845659"/>
                  </a:lnTo>
                  <a:lnTo>
                    <a:pt x="1389395" y="874283"/>
                  </a:lnTo>
                  <a:lnTo>
                    <a:pt x="1360771" y="893597"/>
                  </a:lnTo>
                  <a:lnTo>
                    <a:pt x="1325753" y="900684"/>
                  </a:lnTo>
                  <a:lnTo>
                    <a:pt x="90068" y="900684"/>
                  </a:lnTo>
                  <a:lnTo>
                    <a:pt x="55008" y="893597"/>
                  </a:lnTo>
                  <a:lnTo>
                    <a:pt x="26379" y="874283"/>
                  </a:lnTo>
                  <a:lnTo>
                    <a:pt x="7077" y="845659"/>
                  </a:lnTo>
                  <a:lnTo>
                    <a:pt x="0" y="810641"/>
                  </a:lnTo>
                  <a:lnTo>
                    <a:pt x="0" y="9004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06704" y="2763392"/>
            <a:ext cx="1279525" cy="3759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0160">
              <a:lnSpc>
                <a:spcPts val="1320"/>
              </a:lnSpc>
              <a:spcBef>
                <a:spcPts val="240"/>
              </a:spcBef>
            </a:pP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федеральный </a:t>
            </a:r>
            <a:r>
              <a:rPr sz="1200" b="1" spc="-4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учебный</a:t>
            </a:r>
            <a:r>
              <a:rPr sz="1200" b="1" spc="-8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375F92"/>
                </a:solidFill>
                <a:latin typeface="Verdana"/>
                <a:cs typeface="Verdana"/>
              </a:rPr>
              <a:t>план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904745" y="2354326"/>
            <a:ext cx="1587500" cy="1062990"/>
            <a:chOff x="1904745" y="2354326"/>
            <a:chExt cx="1587500" cy="1062990"/>
          </a:xfrm>
        </p:grpSpPr>
        <p:sp>
          <p:nvSpPr>
            <p:cNvPr id="31" name="object 31"/>
            <p:cNvSpPr/>
            <p:nvPr/>
          </p:nvSpPr>
          <p:spPr>
            <a:xfrm>
              <a:off x="1911095" y="2360676"/>
              <a:ext cx="1417320" cy="899160"/>
            </a:xfrm>
            <a:custGeom>
              <a:avLst/>
              <a:gdLst/>
              <a:ahLst/>
              <a:cxnLst/>
              <a:rect l="l" t="t" r="r" b="b"/>
              <a:pathLst>
                <a:path w="1417320" h="899160">
                  <a:moveTo>
                    <a:pt x="1327404" y="0"/>
                  </a:moveTo>
                  <a:lnTo>
                    <a:pt x="89916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6" y="899160"/>
                  </a:lnTo>
                  <a:lnTo>
                    <a:pt x="1327404" y="899160"/>
                  </a:lnTo>
                  <a:lnTo>
                    <a:pt x="1362402" y="892093"/>
                  </a:lnTo>
                  <a:lnTo>
                    <a:pt x="1390983" y="872823"/>
                  </a:lnTo>
                  <a:lnTo>
                    <a:pt x="1410253" y="844242"/>
                  </a:lnTo>
                  <a:lnTo>
                    <a:pt x="1417320" y="809244"/>
                  </a:lnTo>
                  <a:lnTo>
                    <a:pt x="1417320" y="89915"/>
                  </a:lnTo>
                  <a:lnTo>
                    <a:pt x="1410253" y="54917"/>
                  </a:lnTo>
                  <a:lnTo>
                    <a:pt x="1390983" y="26336"/>
                  </a:lnTo>
                  <a:lnTo>
                    <a:pt x="1362402" y="7066"/>
                  </a:lnTo>
                  <a:lnTo>
                    <a:pt x="13274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11095" y="2360676"/>
              <a:ext cx="1417320" cy="899160"/>
            </a:xfrm>
            <a:custGeom>
              <a:avLst/>
              <a:gdLst/>
              <a:ahLst/>
              <a:cxnLst/>
              <a:rect l="l" t="t" r="r" b="b"/>
              <a:pathLst>
                <a:path w="1417320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6" y="0"/>
                  </a:lnTo>
                  <a:lnTo>
                    <a:pt x="1327404" y="0"/>
                  </a:lnTo>
                  <a:lnTo>
                    <a:pt x="1362402" y="7066"/>
                  </a:lnTo>
                  <a:lnTo>
                    <a:pt x="1390983" y="26336"/>
                  </a:lnTo>
                  <a:lnTo>
                    <a:pt x="1410253" y="54917"/>
                  </a:lnTo>
                  <a:lnTo>
                    <a:pt x="1417320" y="89915"/>
                  </a:lnTo>
                  <a:lnTo>
                    <a:pt x="1417320" y="809244"/>
                  </a:lnTo>
                  <a:lnTo>
                    <a:pt x="1410253" y="844242"/>
                  </a:lnTo>
                  <a:lnTo>
                    <a:pt x="1390983" y="872823"/>
                  </a:lnTo>
                  <a:lnTo>
                    <a:pt x="1362402" y="892093"/>
                  </a:lnTo>
                  <a:lnTo>
                    <a:pt x="1327404" y="899160"/>
                  </a:lnTo>
                  <a:lnTo>
                    <a:pt x="89916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069591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1325753" y="0"/>
                  </a:moveTo>
                  <a:lnTo>
                    <a:pt x="90043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3"/>
                  </a:lnTo>
                  <a:lnTo>
                    <a:pt x="0" y="810641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3" y="900684"/>
                  </a:lnTo>
                  <a:lnTo>
                    <a:pt x="1325753" y="900684"/>
                  </a:lnTo>
                  <a:lnTo>
                    <a:pt x="1360771" y="893597"/>
                  </a:lnTo>
                  <a:lnTo>
                    <a:pt x="1389395" y="874283"/>
                  </a:lnTo>
                  <a:lnTo>
                    <a:pt x="1408709" y="845659"/>
                  </a:lnTo>
                  <a:lnTo>
                    <a:pt x="1415795" y="810641"/>
                  </a:lnTo>
                  <a:lnTo>
                    <a:pt x="1415795" y="90043"/>
                  </a:lnTo>
                  <a:lnTo>
                    <a:pt x="1408709" y="55024"/>
                  </a:lnTo>
                  <a:lnTo>
                    <a:pt x="1389395" y="26400"/>
                  </a:lnTo>
                  <a:lnTo>
                    <a:pt x="1360771" y="7086"/>
                  </a:lnTo>
                  <a:lnTo>
                    <a:pt x="132575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69591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0" y="90043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3" y="0"/>
                  </a:lnTo>
                  <a:lnTo>
                    <a:pt x="1325753" y="0"/>
                  </a:lnTo>
                  <a:lnTo>
                    <a:pt x="1360771" y="7086"/>
                  </a:lnTo>
                  <a:lnTo>
                    <a:pt x="1389395" y="26400"/>
                  </a:lnTo>
                  <a:lnTo>
                    <a:pt x="1408709" y="55024"/>
                  </a:lnTo>
                  <a:lnTo>
                    <a:pt x="1415795" y="90043"/>
                  </a:lnTo>
                  <a:lnTo>
                    <a:pt x="1415795" y="810641"/>
                  </a:lnTo>
                  <a:lnTo>
                    <a:pt x="1408709" y="845659"/>
                  </a:lnTo>
                  <a:lnTo>
                    <a:pt x="1389395" y="874283"/>
                  </a:lnTo>
                  <a:lnTo>
                    <a:pt x="1360771" y="893597"/>
                  </a:lnTo>
                  <a:lnTo>
                    <a:pt x="1325753" y="900684"/>
                  </a:lnTo>
                  <a:lnTo>
                    <a:pt x="90043" y="900684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1"/>
                  </a:lnTo>
                  <a:lnTo>
                    <a:pt x="0" y="9004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148585" y="2596641"/>
            <a:ext cx="1257935" cy="7099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 algn="ctr">
              <a:lnSpc>
                <a:spcPct val="91400"/>
              </a:lnSpc>
              <a:spcBef>
                <a:spcPts val="220"/>
              </a:spcBef>
            </a:pPr>
            <a:r>
              <a:rPr sz="1200" b="1" dirty="0">
                <a:solidFill>
                  <a:srgbClr val="375F92"/>
                </a:solidFill>
                <a:latin typeface="Verdana"/>
                <a:cs typeface="Verdana"/>
              </a:rPr>
              <a:t>ф</a:t>
            </a: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ед</a:t>
            </a:r>
            <a:r>
              <a:rPr sz="1200" b="1" spc="-10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р</a:t>
            </a:r>
            <a:r>
              <a:rPr sz="1200" b="1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льн</a:t>
            </a:r>
            <a:r>
              <a:rPr sz="1200" b="1" dirty="0">
                <a:solidFill>
                  <a:srgbClr val="375F92"/>
                </a:solidFill>
                <a:latin typeface="Verdana"/>
                <a:cs typeface="Verdana"/>
              </a:rPr>
              <a:t>ый  </a:t>
            </a: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календарный </a:t>
            </a:r>
            <a:r>
              <a:rPr sz="1200" b="1" spc="-40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учебный </a:t>
            </a:r>
            <a:r>
              <a:rPr sz="12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375F92"/>
                </a:solidFill>
                <a:latin typeface="Verdana"/>
                <a:cs typeface="Verdana"/>
              </a:rPr>
              <a:t>график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36009" y="2354326"/>
            <a:ext cx="1587500" cy="1062990"/>
            <a:chOff x="3636009" y="2354326"/>
            <a:chExt cx="1587500" cy="1062990"/>
          </a:xfrm>
        </p:grpSpPr>
        <p:sp>
          <p:nvSpPr>
            <p:cNvPr id="37" name="object 37"/>
            <p:cNvSpPr/>
            <p:nvPr/>
          </p:nvSpPr>
          <p:spPr>
            <a:xfrm>
              <a:off x="3642359" y="2360676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1325879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5" y="899160"/>
                  </a:lnTo>
                  <a:lnTo>
                    <a:pt x="1325879" y="899160"/>
                  </a:lnTo>
                  <a:lnTo>
                    <a:pt x="1360878" y="892093"/>
                  </a:lnTo>
                  <a:lnTo>
                    <a:pt x="1389459" y="872823"/>
                  </a:lnTo>
                  <a:lnTo>
                    <a:pt x="1408729" y="844242"/>
                  </a:lnTo>
                  <a:lnTo>
                    <a:pt x="1415795" y="809244"/>
                  </a:lnTo>
                  <a:lnTo>
                    <a:pt x="1415795" y="89915"/>
                  </a:lnTo>
                  <a:lnTo>
                    <a:pt x="1408729" y="54917"/>
                  </a:lnTo>
                  <a:lnTo>
                    <a:pt x="1389459" y="26336"/>
                  </a:lnTo>
                  <a:lnTo>
                    <a:pt x="1360878" y="7066"/>
                  </a:lnTo>
                  <a:lnTo>
                    <a:pt x="1325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42359" y="2360676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325879" y="0"/>
                  </a:lnTo>
                  <a:lnTo>
                    <a:pt x="1360878" y="7066"/>
                  </a:lnTo>
                  <a:lnTo>
                    <a:pt x="1389459" y="26336"/>
                  </a:lnTo>
                  <a:lnTo>
                    <a:pt x="1408729" y="54917"/>
                  </a:lnTo>
                  <a:lnTo>
                    <a:pt x="1415795" y="89915"/>
                  </a:lnTo>
                  <a:lnTo>
                    <a:pt x="1415795" y="809244"/>
                  </a:lnTo>
                  <a:lnTo>
                    <a:pt x="1408729" y="844242"/>
                  </a:lnTo>
                  <a:lnTo>
                    <a:pt x="1389459" y="872823"/>
                  </a:lnTo>
                  <a:lnTo>
                    <a:pt x="1360878" y="892093"/>
                  </a:lnTo>
                  <a:lnTo>
                    <a:pt x="1325879" y="899160"/>
                  </a:lnTo>
                  <a:lnTo>
                    <a:pt x="89915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99331" y="2510028"/>
              <a:ext cx="1417320" cy="901065"/>
            </a:xfrm>
            <a:custGeom>
              <a:avLst/>
              <a:gdLst/>
              <a:ahLst/>
              <a:cxnLst/>
              <a:rect l="l" t="t" r="r" b="b"/>
              <a:pathLst>
                <a:path w="1417320" h="901064">
                  <a:moveTo>
                    <a:pt x="1327277" y="0"/>
                  </a:moveTo>
                  <a:lnTo>
                    <a:pt x="90042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3"/>
                  </a:lnTo>
                  <a:lnTo>
                    <a:pt x="0" y="810641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2" y="900684"/>
                  </a:lnTo>
                  <a:lnTo>
                    <a:pt x="1327277" y="900684"/>
                  </a:lnTo>
                  <a:lnTo>
                    <a:pt x="1362295" y="893597"/>
                  </a:lnTo>
                  <a:lnTo>
                    <a:pt x="1390919" y="874283"/>
                  </a:lnTo>
                  <a:lnTo>
                    <a:pt x="1410233" y="845659"/>
                  </a:lnTo>
                  <a:lnTo>
                    <a:pt x="1417319" y="810641"/>
                  </a:lnTo>
                  <a:lnTo>
                    <a:pt x="1417319" y="90043"/>
                  </a:lnTo>
                  <a:lnTo>
                    <a:pt x="1410233" y="55024"/>
                  </a:lnTo>
                  <a:lnTo>
                    <a:pt x="1390919" y="26400"/>
                  </a:lnTo>
                  <a:lnTo>
                    <a:pt x="1362295" y="7086"/>
                  </a:lnTo>
                  <a:lnTo>
                    <a:pt x="132727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99331" y="2510028"/>
              <a:ext cx="1417320" cy="901065"/>
            </a:xfrm>
            <a:custGeom>
              <a:avLst/>
              <a:gdLst/>
              <a:ahLst/>
              <a:cxnLst/>
              <a:rect l="l" t="t" r="r" b="b"/>
              <a:pathLst>
                <a:path w="1417320" h="901064">
                  <a:moveTo>
                    <a:pt x="0" y="90043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2" y="0"/>
                  </a:lnTo>
                  <a:lnTo>
                    <a:pt x="1327277" y="0"/>
                  </a:lnTo>
                  <a:lnTo>
                    <a:pt x="1362295" y="7086"/>
                  </a:lnTo>
                  <a:lnTo>
                    <a:pt x="1390919" y="26400"/>
                  </a:lnTo>
                  <a:lnTo>
                    <a:pt x="1410233" y="55024"/>
                  </a:lnTo>
                  <a:lnTo>
                    <a:pt x="1417319" y="90043"/>
                  </a:lnTo>
                  <a:lnTo>
                    <a:pt x="1417319" y="810641"/>
                  </a:lnTo>
                  <a:lnTo>
                    <a:pt x="1410233" y="845659"/>
                  </a:lnTo>
                  <a:lnTo>
                    <a:pt x="1390919" y="874283"/>
                  </a:lnTo>
                  <a:lnTo>
                    <a:pt x="1362295" y="893597"/>
                  </a:lnTo>
                  <a:lnTo>
                    <a:pt x="1327277" y="900684"/>
                  </a:lnTo>
                  <a:lnTo>
                    <a:pt x="90042" y="900684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1"/>
                  </a:lnTo>
                  <a:lnTo>
                    <a:pt x="0" y="9004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55846" y="2559558"/>
            <a:ext cx="1305560" cy="78930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3675" marR="186690" algn="ctr">
              <a:lnSpc>
                <a:spcPts val="980"/>
              </a:lnSpc>
              <a:spcBef>
                <a:spcPts val="215"/>
              </a:spcBef>
            </a:pPr>
            <a:r>
              <a:rPr sz="900" b="1" spc="-10" dirty="0">
                <a:solidFill>
                  <a:srgbClr val="375F92"/>
                </a:solidFill>
                <a:latin typeface="Verdana"/>
                <a:cs typeface="Verdana"/>
              </a:rPr>
              <a:t>ф</a:t>
            </a:r>
            <a:r>
              <a:rPr sz="900" b="1" spc="-5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900" b="1" dirty="0">
                <a:solidFill>
                  <a:srgbClr val="375F92"/>
                </a:solidFill>
                <a:latin typeface="Verdana"/>
                <a:cs typeface="Verdana"/>
              </a:rPr>
              <a:t>д</a:t>
            </a:r>
            <a:r>
              <a:rPr sz="900" b="1" spc="-5" dirty="0">
                <a:solidFill>
                  <a:srgbClr val="375F92"/>
                </a:solidFill>
                <a:latin typeface="Verdana"/>
                <a:cs typeface="Verdana"/>
              </a:rPr>
              <a:t>еральные  </a:t>
            </a:r>
            <a:r>
              <a:rPr sz="900" b="1" spc="-10" dirty="0">
                <a:solidFill>
                  <a:srgbClr val="375F92"/>
                </a:solidFill>
                <a:latin typeface="Verdana"/>
                <a:cs typeface="Verdana"/>
              </a:rPr>
              <a:t>рабочие</a:t>
            </a:r>
            <a:endParaRPr sz="900">
              <a:latin typeface="Verdana"/>
              <a:cs typeface="Verdana"/>
            </a:endParaRPr>
          </a:p>
          <a:p>
            <a:pPr marL="276225" marR="267335" algn="ctr">
              <a:lnSpc>
                <a:spcPts val="980"/>
              </a:lnSpc>
              <a:spcBef>
                <a:spcPts val="5"/>
              </a:spcBef>
            </a:pPr>
            <a:r>
              <a:rPr sz="900" b="1" dirty="0">
                <a:solidFill>
                  <a:srgbClr val="375F92"/>
                </a:solidFill>
                <a:latin typeface="Verdana"/>
                <a:cs typeface="Verdana"/>
              </a:rPr>
              <a:t>пр</a:t>
            </a:r>
            <a:r>
              <a:rPr sz="900" b="1" spc="-5" dirty="0">
                <a:solidFill>
                  <a:srgbClr val="375F92"/>
                </a:solidFill>
                <a:latin typeface="Verdana"/>
                <a:cs typeface="Verdana"/>
              </a:rPr>
              <a:t>ограммы  учебных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930"/>
              </a:lnSpc>
            </a:pPr>
            <a:r>
              <a:rPr sz="900" b="1" spc="-5" dirty="0">
                <a:solidFill>
                  <a:srgbClr val="375F92"/>
                </a:solidFill>
                <a:latin typeface="Verdana"/>
                <a:cs typeface="Verdana"/>
              </a:rPr>
              <a:t>предметов,</a:t>
            </a:r>
            <a:r>
              <a:rPr sz="900" b="1" spc="-45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900" b="1" spc="-5" dirty="0">
                <a:solidFill>
                  <a:srgbClr val="375F92"/>
                </a:solidFill>
                <a:latin typeface="Verdana"/>
                <a:cs typeface="Verdana"/>
              </a:rPr>
              <a:t>курсов,</a:t>
            </a:r>
            <a:endParaRPr sz="900">
              <a:latin typeface="Verdana"/>
              <a:cs typeface="Verdana"/>
            </a:endParaRPr>
          </a:p>
          <a:p>
            <a:pPr algn="ctr">
              <a:lnSpc>
                <a:spcPts val="1040"/>
              </a:lnSpc>
            </a:pPr>
            <a:r>
              <a:rPr sz="900" b="1" spc="-5" dirty="0">
                <a:solidFill>
                  <a:srgbClr val="375F92"/>
                </a:solidFill>
                <a:latin typeface="Verdana"/>
                <a:cs typeface="Verdana"/>
              </a:rPr>
              <a:t>дисциплин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67273" y="2354326"/>
            <a:ext cx="1585595" cy="1062990"/>
            <a:chOff x="5367273" y="2354326"/>
            <a:chExt cx="1585595" cy="1062990"/>
          </a:xfrm>
        </p:grpSpPr>
        <p:sp>
          <p:nvSpPr>
            <p:cNvPr id="43" name="object 43"/>
            <p:cNvSpPr/>
            <p:nvPr/>
          </p:nvSpPr>
          <p:spPr>
            <a:xfrm>
              <a:off x="5373623" y="2360676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1325879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5" y="899160"/>
                  </a:lnTo>
                  <a:lnTo>
                    <a:pt x="1325879" y="899160"/>
                  </a:lnTo>
                  <a:lnTo>
                    <a:pt x="1360878" y="892093"/>
                  </a:lnTo>
                  <a:lnTo>
                    <a:pt x="1389459" y="872823"/>
                  </a:lnTo>
                  <a:lnTo>
                    <a:pt x="1408729" y="844242"/>
                  </a:lnTo>
                  <a:lnTo>
                    <a:pt x="1415796" y="809244"/>
                  </a:lnTo>
                  <a:lnTo>
                    <a:pt x="1415796" y="89915"/>
                  </a:lnTo>
                  <a:lnTo>
                    <a:pt x="1408729" y="54917"/>
                  </a:lnTo>
                  <a:lnTo>
                    <a:pt x="1389459" y="26336"/>
                  </a:lnTo>
                  <a:lnTo>
                    <a:pt x="1360878" y="7066"/>
                  </a:lnTo>
                  <a:lnTo>
                    <a:pt x="13258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73623" y="2360676"/>
              <a:ext cx="1416050" cy="899160"/>
            </a:xfrm>
            <a:custGeom>
              <a:avLst/>
              <a:gdLst/>
              <a:ahLst/>
              <a:cxnLst/>
              <a:rect l="l" t="t" r="r" b="b"/>
              <a:pathLst>
                <a:path w="1416050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325879" y="0"/>
                  </a:lnTo>
                  <a:lnTo>
                    <a:pt x="1360878" y="7066"/>
                  </a:lnTo>
                  <a:lnTo>
                    <a:pt x="1389459" y="26336"/>
                  </a:lnTo>
                  <a:lnTo>
                    <a:pt x="1408729" y="54917"/>
                  </a:lnTo>
                  <a:lnTo>
                    <a:pt x="1415796" y="89915"/>
                  </a:lnTo>
                  <a:lnTo>
                    <a:pt x="1415796" y="809244"/>
                  </a:lnTo>
                  <a:lnTo>
                    <a:pt x="1408729" y="844242"/>
                  </a:lnTo>
                  <a:lnTo>
                    <a:pt x="1389459" y="872823"/>
                  </a:lnTo>
                  <a:lnTo>
                    <a:pt x="1360878" y="892093"/>
                  </a:lnTo>
                  <a:lnTo>
                    <a:pt x="1325879" y="899160"/>
                  </a:lnTo>
                  <a:lnTo>
                    <a:pt x="89915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530595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1325752" y="0"/>
                  </a:moveTo>
                  <a:lnTo>
                    <a:pt x="90042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3"/>
                  </a:lnTo>
                  <a:lnTo>
                    <a:pt x="0" y="810641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2" y="900684"/>
                  </a:lnTo>
                  <a:lnTo>
                    <a:pt x="1325752" y="900684"/>
                  </a:lnTo>
                  <a:lnTo>
                    <a:pt x="1360771" y="893597"/>
                  </a:lnTo>
                  <a:lnTo>
                    <a:pt x="1389395" y="874283"/>
                  </a:lnTo>
                  <a:lnTo>
                    <a:pt x="1408709" y="845659"/>
                  </a:lnTo>
                  <a:lnTo>
                    <a:pt x="1415796" y="810641"/>
                  </a:lnTo>
                  <a:lnTo>
                    <a:pt x="1415796" y="90043"/>
                  </a:lnTo>
                  <a:lnTo>
                    <a:pt x="1408709" y="55024"/>
                  </a:lnTo>
                  <a:lnTo>
                    <a:pt x="1389395" y="26400"/>
                  </a:lnTo>
                  <a:lnTo>
                    <a:pt x="1360771" y="7086"/>
                  </a:lnTo>
                  <a:lnTo>
                    <a:pt x="132575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0595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0" y="90043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2" y="0"/>
                  </a:lnTo>
                  <a:lnTo>
                    <a:pt x="1325752" y="0"/>
                  </a:lnTo>
                  <a:lnTo>
                    <a:pt x="1360771" y="7086"/>
                  </a:lnTo>
                  <a:lnTo>
                    <a:pt x="1389395" y="26400"/>
                  </a:lnTo>
                  <a:lnTo>
                    <a:pt x="1408709" y="55024"/>
                  </a:lnTo>
                  <a:lnTo>
                    <a:pt x="1415796" y="90043"/>
                  </a:lnTo>
                  <a:lnTo>
                    <a:pt x="1415796" y="810641"/>
                  </a:lnTo>
                  <a:lnTo>
                    <a:pt x="1408709" y="845659"/>
                  </a:lnTo>
                  <a:lnTo>
                    <a:pt x="1389395" y="874283"/>
                  </a:lnTo>
                  <a:lnTo>
                    <a:pt x="1360771" y="893597"/>
                  </a:lnTo>
                  <a:lnTo>
                    <a:pt x="1325752" y="900684"/>
                  </a:lnTo>
                  <a:lnTo>
                    <a:pt x="90042" y="900684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1"/>
                  </a:lnTo>
                  <a:lnTo>
                    <a:pt x="0" y="9004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681217" y="2625598"/>
            <a:ext cx="1117600" cy="6527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240"/>
              </a:spcBef>
            </a:pPr>
            <a:r>
              <a:rPr sz="1100" b="1" dirty="0">
                <a:solidFill>
                  <a:srgbClr val="375F92"/>
                </a:solidFill>
                <a:latin typeface="Verdana"/>
                <a:cs typeface="Verdana"/>
              </a:rPr>
              <a:t>ф</a:t>
            </a:r>
            <a:r>
              <a:rPr sz="1100" b="1" spc="-5" dirty="0">
                <a:solidFill>
                  <a:srgbClr val="375F92"/>
                </a:solidFill>
                <a:latin typeface="Verdana"/>
                <a:cs typeface="Verdana"/>
              </a:rPr>
              <a:t>е</a:t>
            </a:r>
            <a:r>
              <a:rPr sz="1100" b="1" spc="5" dirty="0">
                <a:solidFill>
                  <a:srgbClr val="375F92"/>
                </a:solidFill>
                <a:latin typeface="Verdana"/>
                <a:cs typeface="Verdana"/>
              </a:rPr>
              <a:t>д</a:t>
            </a:r>
            <a:r>
              <a:rPr sz="1100" b="1" spc="-5" dirty="0">
                <a:solidFill>
                  <a:srgbClr val="375F92"/>
                </a:solidFill>
                <a:latin typeface="Verdana"/>
                <a:cs typeface="Verdana"/>
              </a:rPr>
              <a:t>ерал</a:t>
            </a:r>
            <a:r>
              <a:rPr sz="1100" b="1" dirty="0">
                <a:solidFill>
                  <a:srgbClr val="375F92"/>
                </a:solidFill>
                <a:latin typeface="Verdana"/>
                <a:cs typeface="Verdana"/>
              </a:rPr>
              <a:t>ьн</a:t>
            </a:r>
            <a:r>
              <a:rPr sz="1100" b="1" spc="-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1100" b="1" dirty="0">
                <a:solidFill>
                  <a:srgbClr val="375F92"/>
                </a:solidFill>
                <a:latin typeface="Verdana"/>
                <a:cs typeface="Verdana"/>
              </a:rPr>
              <a:t>я  </a:t>
            </a:r>
            <a:r>
              <a:rPr sz="1100" b="1" spc="-5" dirty="0">
                <a:solidFill>
                  <a:srgbClr val="375F92"/>
                </a:solidFill>
                <a:latin typeface="Verdana"/>
                <a:cs typeface="Verdana"/>
              </a:rPr>
              <a:t>рабочая</a:t>
            </a:r>
            <a:endParaRPr sz="1100">
              <a:latin typeface="Verdana"/>
              <a:cs typeface="Verdana"/>
            </a:endParaRPr>
          </a:p>
          <a:p>
            <a:pPr marL="87630" marR="81915" indent="2540" algn="ctr">
              <a:lnSpc>
                <a:spcPts val="1200"/>
              </a:lnSpc>
              <a:spcBef>
                <a:spcPts val="15"/>
              </a:spcBef>
            </a:pPr>
            <a:r>
              <a:rPr sz="1100" b="1" spc="-5" dirty="0">
                <a:solidFill>
                  <a:srgbClr val="375F92"/>
                </a:solidFill>
                <a:latin typeface="Verdana"/>
                <a:cs typeface="Verdana"/>
              </a:rPr>
              <a:t>программа </a:t>
            </a:r>
            <a:r>
              <a:rPr sz="1100" b="1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375F92"/>
                </a:solidFill>
                <a:latin typeface="Verdana"/>
                <a:cs typeface="Verdana"/>
              </a:rPr>
              <a:t>в</a:t>
            </a:r>
            <a:r>
              <a:rPr sz="1100" b="1" dirty="0">
                <a:solidFill>
                  <a:srgbClr val="375F92"/>
                </a:solidFill>
                <a:latin typeface="Verdana"/>
                <a:cs typeface="Verdana"/>
              </a:rPr>
              <a:t>ос</a:t>
            </a:r>
            <a:r>
              <a:rPr sz="1100" b="1" spc="-5" dirty="0">
                <a:solidFill>
                  <a:srgbClr val="375F92"/>
                </a:solidFill>
                <a:latin typeface="Verdana"/>
                <a:cs typeface="Verdana"/>
              </a:rPr>
              <a:t>пи</a:t>
            </a:r>
            <a:r>
              <a:rPr sz="1100" b="1" spc="-10" dirty="0">
                <a:solidFill>
                  <a:srgbClr val="375F92"/>
                </a:solidFill>
                <a:latin typeface="Verdana"/>
                <a:cs typeface="Verdana"/>
              </a:rPr>
              <a:t>та</a:t>
            </a:r>
            <a:r>
              <a:rPr sz="1100" b="1" dirty="0">
                <a:solidFill>
                  <a:srgbClr val="375F92"/>
                </a:solidFill>
                <a:latin typeface="Verdana"/>
                <a:cs typeface="Verdana"/>
              </a:rPr>
              <a:t>н</a:t>
            </a:r>
            <a:r>
              <a:rPr sz="1100" b="1" spc="-10" dirty="0">
                <a:solidFill>
                  <a:srgbClr val="375F92"/>
                </a:solidFill>
                <a:latin typeface="Verdana"/>
                <a:cs typeface="Verdana"/>
              </a:rPr>
              <a:t>и</a:t>
            </a:r>
            <a:r>
              <a:rPr sz="1100" b="1" dirty="0">
                <a:solidFill>
                  <a:srgbClr val="375F92"/>
                </a:solidFill>
                <a:latin typeface="Verdana"/>
                <a:cs typeface="Verdana"/>
              </a:rPr>
              <a:t>я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7097014" y="2354326"/>
            <a:ext cx="1587500" cy="1062990"/>
            <a:chOff x="7097014" y="2354326"/>
            <a:chExt cx="1587500" cy="1062990"/>
          </a:xfrm>
        </p:grpSpPr>
        <p:sp>
          <p:nvSpPr>
            <p:cNvPr id="49" name="object 49"/>
            <p:cNvSpPr/>
            <p:nvPr/>
          </p:nvSpPr>
          <p:spPr>
            <a:xfrm>
              <a:off x="7103364" y="2360676"/>
              <a:ext cx="1417320" cy="899160"/>
            </a:xfrm>
            <a:custGeom>
              <a:avLst/>
              <a:gdLst/>
              <a:ahLst/>
              <a:cxnLst/>
              <a:rect l="l" t="t" r="r" b="b"/>
              <a:pathLst>
                <a:path w="1417320" h="899160">
                  <a:moveTo>
                    <a:pt x="1327403" y="0"/>
                  </a:moveTo>
                  <a:lnTo>
                    <a:pt x="89915" y="0"/>
                  </a:lnTo>
                  <a:lnTo>
                    <a:pt x="54917" y="7066"/>
                  </a:lnTo>
                  <a:lnTo>
                    <a:pt x="26336" y="26336"/>
                  </a:lnTo>
                  <a:lnTo>
                    <a:pt x="7066" y="54917"/>
                  </a:lnTo>
                  <a:lnTo>
                    <a:pt x="0" y="89915"/>
                  </a:lnTo>
                  <a:lnTo>
                    <a:pt x="0" y="809244"/>
                  </a:lnTo>
                  <a:lnTo>
                    <a:pt x="7066" y="844242"/>
                  </a:lnTo>
                  <a:lnTo>
                    <a:pt x="26336" y="872823"/>
                  </a:lnTo>
                  <a:lnTo>
                    <a:pt x="54917" y="892093"/>
                  </a:lnTo>
                  <a:lnTo>
                    <a:pt x="89915" y="899160"/>
                  </a:lnTo>
                  <a:lnTo>
                    <a:pt x="1327403" y="899160"/>
                  </a:lnTo>
                  <a:lnTo>
                    <a:pt x="1362402" y="892093"/>
                  </a:lnTo>
                  <a:lnTo>
                    <a:pt x="1390983" y="872823"/>
                  </a:lnTo>
                  <a:lnTo>
                    <a:pt x="1410253" y="844242"/>
                  </a:lnTo>
                  <a:lnTo>
                    <a:pt x="1417319" y="809244"/>
                  </a:lnTo>
                  <a:lnTo>
                    <a:pt x="1417319" y="89915"/>
                  </a:lnTo>
                  <a:lnTo>
                    <a:pt x="1410253" y="54917"/>
                  </a:lnTo>
                  <a:lnTo>
                    <a:pt x="1390983" y="26336"/>
                  </a:lnTo>
                  <a:lnTo>
                    <a:pt x="1362402" y="7066"/>
                  </a:lnTo>
                  <a:lnTo>
                    <a:pt x="132740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103364" y="2360676"/>
              <a:ext cx="1417320" cy="899160"/>
            </a:xfrm>
            <a:custGeom>
              <a:avLst/>
              <a:gdLst/>
              <a:ahLst/>
              <a:cxnLst/>
              <a:rect l="l" t="t" r="r" b="b"/>
              <a:pathLst>
                <a:path w="1417320" h="899160">
                  <a:moveTo>
                    <a:pt x="0" y="89915"/>
                  </a:moveTo>
                  <a:lnTo>
                    <a:pt x="7066" y="54917"/>
                  </a:lnTo>
                  <a:lnTo>
                    <a:pt x="26336" y="26336"/>
                  </a:lnTo>
                  <a:lnTo>
                    <a:pt x="54917" y="7066"/>
                  </a:lnTo>
                  <a:lnTo>
                    <a:pt x="89915" y="0"/>
                  </a:lnTo>
                  <a:lnTo>
                    <a:pt x="1327403" y="0"/>
                  </a:lnTo>
                  <a:lnTo>
                    <a:pt x="1362402" y="7066"/>
                  </a:lnTo>
                  <a:lnTo>
                    <a:pt x="1390983" y="26336"/>
                  </a:lnTo>
                  <a:lnTo>
                    <a:pt x="1410253" y="54917"/>
                  </a:lnTo>
                  <a:lnTo>
                    <a:pt x="1417319" y="89915"/>
                  </a:lnTo>
                  <a:lnTo>
                    <a:pt x="1417319" y="809244"/>
                  </a:lnTo>
                  <a:lnTo>
                    <a:pt x="1410253" y="844242"/>
                  </a:lnTo>
                  <a:lnTo>
                    <a:pt x="1390983" y="872823"/>
                  </a:lnTo>
                  <a:lnTo>
                    <a:pt x="1362402" y="892093"/>
                  </a:lnTo>
                  <a:lnTo>
                    <a:pt x="1327403" y="899160"/>
                  </a:lnTo>
                  <a:lnTo>
                    <a:pt x="89915" y="899160"/>
                  </a:lnTo>
                  <a:lnTo>
                    <a:pt x="54917" y="892093"/>
                  </a:lnTo>
                  <a:lnTo>
                    <a:pt x="26336" y="872823"/>
                  </a:lnTo>
                  <a:lnTo>
                    <a:pt x="7066" y="844242"/>
                  </a:lnTo>
                  <a:lnTo>
                    <a:pt x="0" y="809244"/>
                  </a:lnTo>
                  <a:lnTo>
                    <a:pt x="0" y="89915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61860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1325753" y="0"/>
                  </a:moveTo>
                  <a:lnTo>
                    <a:pt x="90043" y="0"/>
                  </a:lnTo>
                  <a:lnTo>
                    <a:pt x="55024" y="7086"/>
                  </a:lnTo>
                  <a:lnTo>
                    <a:pt x="26400" y="26400"/>
                  </a:lnTo>
                  <a:lnTo>
                    <a:pt x="7086" y="55024"/>
                  </a:lnTo>
                  <a:lnTo>
                    <a:pt x="0" y="90043"/>
                  </a:lnTo>
                  <a:lnTo>
                    <a:pt x="0" y="810641"/>
                  </a:lnTo>
                  <a:lnTo>
                    <a:pt x="7086" y="845659"/>
                  </a:lnTo>
                  <a:lnTo>
                    <a:pt x="26400" y="874283"/>
                  </a:lnTo>
                  <a:lnTo>
                    <a:pt x="55024" y="893597"/>
                  </a:lnTo>
                  <a:lnTo>
                    <a:pt x="90043" y="900684"/>
                  </a:lnTo>
                  <a:lnTo>
                    <a:pt x="1325753" y="900684"/>
                  </a:lnTo>
                  <a:lnTo>
                    <a:pt x="1360771" y="893597"/>
                  </a:lnTo>
                  <a:lnTo>
                    <a:pt x="1389395" y="874283"/>
                  </a:lnTo>
                  <a:lnTo>
                    <a:pt x="1408709" y="845659"/>
                  </a:lnTo>
                  <a:lnTo>
                    <a:pt x="1415796" y="810641"/>
                  </a:lnTo>
                  <a:lnTo>
                    <a:pt x="1415796" y="90043"/>
                  </a:lnTo>
                  <a:lnTo>
                    <a:pt x="1408709" y="55024"/>
                  </a:lnTo>
                  <a:lnTo>
                    <a:pt x="1389395" y="26400"/>
                  </a:lnTo>
                  <a:lnTo>
                    <a:pt x="1360771" y="7086"/>
                  </a:lnTo>
                  <a:lnTo>
                    <a:pt x="132575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261860" y="2510028"/>
              <a:ext cx="1416050" cy="901065"/>
            </a:xfrm>
            <a:custGeom>
              <a:avLst/>
              <a:gdLst/>
              <a:ahLst/>
              <a:cxnLst/>
              <a:rect l="l" t="t" r="r" b="b"/>
              <a:pathLst>
                <a:path w="1416050" h="901064">
                  <a:moveTo>
                    <a:pt x="0" y="90043"/>
                  </a:moveTo>
                  <a:lnTo>
                    <a:pt x="7086" y="55024"/>
                  </a:lnTo>
                  <a:lnTo>
                    <a:pt x="26400" y="26400"/>
                  </a:lnTo>
                  <a:lnTo>
                    <a:pt x="55024" y="7086"/>
                  </a:lnTo>
                  <a:lnTo>
                    <a:pt x="90043" y="0"/>
                  </a:lnTo>
                  <a:lnTo>
                    <a:pt x="1325753" y="0"/>
                  </a:lnTo>
                  <a:lnTo>
                    <a:pt x="1360771" y="7086"/>
                  </a:lnTo>
                  <a:lnTo>
                    <a:pt x="1389395" y="26400"/>
                  </a:lnTo>
                  <a:lnTo>
                    <a:pt x="1408709" y="55024"/>
                  </a:lnTo>
                  <a:lnTo>
                    <a:pt x="1415796" y="90043"/>
                  </a:lnTo>
                  <a:lnTo>
                    <a:pt x="1415796" y="810641"/>
                  </a:lnTo>
                  <a:lnTo>
                    <a:pt x="1408709" y="845659"/>
                  </a:lnTo>
                  <a:lnTo>
                    <a:pt x="1389395" y="874283"/>
                  </a:lnTo>
                  <a:lnTo>
                    <a:pt x="1360771" y="893597"/>
                  </a:lnTo>
                  <a:lnTo>
                    <a:pt x="1325753" y="900684"/>
                  </a:lnTo>
                  <a:lnTo>
                    <a:pt x="90043" y="900684"/>
                  </a:lnTo>
                  <a:lnTo>
                    <a:pt x="55024" y="893597"/>
                  </a:lnTo>
                  <a:lnTo>
                    <a:pt x="26400" y="874283"/>
                  </a:lnTo>
                  <a:lnTo>
                    <a:pt x="7086" y="845659"/>
                  </a:lnTo>
                  <a:lnTo>
                    <a:pt x="0" y="810641"/>
                  </a:lnTo>
                  <a:lnTo>
                    <a:pt x="0" y="9004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370444" y="2587243"/>
            <a:ext cx="1200150" cy="7321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88900" marR="80645" algn="ctr">
              <a:lnSpc>
                <a:spcPts val="1090"/>
              </a:lnSpc>
              <a:spcBef>
                <a:spcPts val="220"/>
              </a:spcBef>
            </a:pPr>
            <a:r>
              <a:rPr sz="1000" b="1" spc="-5" dirty="0">
                <a:solidFill>
                  <a:srgbClr val="375F92"/>
                </a:solidFill>
                <a:latin typeface="Verdana"/>
                <a:cs typeface="Verdana"/>
              </a:rPr>
              <a:t>ф</a:t>
            </a:r>
            <a:r>
              <a:rPr sz="1000" b="1" spc="-10" dirty="0">
                <a:solidFill>
                  <a:srgbClr val="375F92"/>
                </a:solidFill>
                <a:latin typeface="Verdana"/>
                <a:cs typeface="Verdana"/>
              </a:rPr>
              <a:t>едер</a:t>
            </a:r>
            <a:r>
              <a:rPr sz="1000" b="1" spc="-15" dirty="0">
                <a:solidFill>
                  <a:srgbClr val="375F92"/>
                </a:solidFill>
                <a:latin typeface="Verdana"/>
                <a:cs typeface="Verdana"/>
              </a:rPr>
              <a:t>а</a:t>
            </a:r>
            <a:r>
              <a:rPr sz="1000" b="1" spc="-10" dirty="0">
                <a:solidFill>
                  <a:srgbClr val="375F92"/>
                </a:solidFill>
                <a:latin typeface="Verdana"/>
                <a:cs typeface="Verdana"/>
              </a:rPr>
              <a:t>л</a:t>
            </a:r>
            <a:r>
              <a:rPr sz="1000" b="1" spc="-5" dirty="0">
                <a:solidFill>
                  <a:srgbClr val="375F92"/>
                </a:solidFill>
                <a:latin typeface="Verdana"/>
                <a:cs typeface="Verdana"/>
              </a:rPr>
              <a:t>ьн</a:t>
            </a:r>
            <a:r>
              <a:rPr sz="1000" b="1" dirty="0">
                <a:solidFill>
                  <a:srgbClr val="375F92"/>
                </a:solidFill>
                <a:latin typeface="Verdana"/>
                <a:cs typeface="Verdana"/>
              </a:rPr>
              <a:t>ы</a:t>
            </a:r>
            <a:r>
              <a:rPr sz="1000" b="1" spc="-5" dirty="0">
                <a:solidFill>
                  <a:srgbClr val="375F92"/>
                </a:solidFill>
                <a:latin typeface="Verdana"/>
                <a:cs typeface="Verdana"/>
              </a:rPr>
              <a:t>й  </a:t>
            </a:r>
            <a:r>
              <a:rPr sz="1000" b="1" spc="-10" dirty="0">
                <a:solidFill>
                  <a:srgbClr val="375F92"/>
                </a:solidFill>
                <a:latin typeface="Verdana"/>
                <a:cs typeface="Verdana"/>
              </a:rPr>
              <a:t>календарный </a:t>
            </a:r>
            <a:r>
              <a:rPr sz="1000" b="1" spc="-330" dirty="0">
                <a:solidFill>
                  <a:srgbClr val="375F92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375F92"/>
                </a:solidFill>
                <a:latin typeface="Verdana"/>
                <a:cs typeface="Verdana"/>
              </a:rPr>
              <a:t>план</a:t>
            </a:r>
            <a:endParaRPr sz="1000">
              <a:latin typeface="Verdana"/>
              <a:cs typeface="Verdana"/>
            </a:endParaRPr>
          </a:p>
          <a:p>
            <a:pPr marL="12700" marR="5080" algn="ctr">
              <a:lnSpc>
                <a:spcPts val="1090"/>
              </a:lnSpc>
              <a:spcBef>
                <a:spcPts val="10"/>
              </a:spcBef>
            </a:pPr>
            <a:r>
              <a:rPr sz="1000" b="1" spc="-10" dirty="0">
                <a:solidFill>
                  <a:srgbClr val="375F92"/>
                </a:solidFill>
                <a:latin typeface="Verdana"/>
                <a:cs typeface="Verdana"/>
              </a:rPr>
              <a:t>вос</a:t>
            </a:r>
            <a:r>
              <a:rPr sz="1000" b="1" spc="-5" dirty="0">
                <a:solidFill>
                  <a:srgbClr val="375F92"/>
                </a:solidFill>
                <a:latin typeface="Verdana"/>
                <a:cs typeface="Verdana"/>
              </a:rPr>
              <a:t>п</a:t>
            </a:r>
            <a:r>
              <a:rPr sz="1000" b="1" spc="-10" dirty="0">
                <a:solidFill>
                  <a:srgbClr val="375F92"/>
                </a:solidFill>
                <a:latin typeface="Verdana"/>
                <a:cs typeface="Verdana"/>
              </a:rPr>
              <a:t>ит</a:t>
            </a:r>
            <a:r>
              <a:rPr sz="1000" b="1" spc="-15" dirty="0">
                <a:solidFill>
                  <a:srgbClr val="375F92"/>
                </a:solidFill>
                <a:latin typeface="Verdana"/>
                <a:cs typeface="Verdana"/>
              </a:rPr>
              <a:t>ат</a:t>
            </a:r>
            <a:r>
              <a:rPr sz="1000" b="1" spc="-10" dirty="0">
                <a:solidFill>
                  <a:srgbClr val="375F92"/>
                </a:solidFill>
                <a:latin typeface="Verdana"/>
                <a:cs typeface="Verdana"/>
              </a:rPr>
              <a:t>ель</a:t>
            </a:r>
            <a:r>
              <a:rPr sz="1000" b="1" spc="-5" dirty="0">
                <a:solidFill>
                  <a:srgbClr val="375F92"/>
                </a:solidFill>
                <a:latin typeface="Verdana"/>
                <a:cs typeface="Verdana"/>
              </a:rPr>
              <a:t>ной  </a:t>
            </a:r>
            <a:r>
              <a:rPr sz="1000" b="1" spc="-10" dirty="0">
                <a:solidFill>
                  <a:srgbClr val="375F92"/>
                </a:solidFill>
                <a:latin typeface="Verdana"/>
                <a:cs typeface="Verdana"/>
              </a:rPr>
              <a:t>работы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54" name="object 5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30267" y="1240536"/>
            <a:ext cx="400812" cy="396239"/>
          </a:xfrm>
          <a:prstGeom prst="rect">
            <a:avLst/>
          </a:prstGeom>
        </p:spPr>
      </p:pic>
      <p:graphicFrame>
        <p:nvGraphicFramePr>
          <p:cNvPr id="55" name="object 55"/>
          <p:cNvGraphicFramePr>
            <a:graphicFrameLocks noGrp="1"/>
          </p:cNvGraphicFramePr>
          <p:nvPr/>
        </p:nvGraphicFramePr>
        <p:xfrm>
          <a:off x="361188" y="3698747"/>
          <a:ext cx="8246109" cy="2424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9431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ОБЯЗАТЕЛЬНЫЕ</a:t>
                      </a:r>
                      <a:r>
                        <a:rPr sz="1900" spc="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ФЕДЕРАЛЬНЫЕ</a:t>
                      </a:r>
                      <a:r>
                        <a:rPr sz="1900" spc="3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РАБОЧИЕ</a:t>
                      </a:r>
                      <a:r>
                        <a:rPr sz="1900" spc="3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ПРОГРАММЫ</a:t>
                      </a:r>
                      <a:endParaRPr sz="19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ПО</a:t>
                      </a:r>
                      <a:r>
                        <a:rPr sz="1900" spc="-2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УЧЕБНЫМ</a:t>
                      </a:r>
                      <a:r>
                        <a:rPr sz="1900" spc="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ПРЕДМЕТАМ</a:t>
                      </a:r>
                      <a:endParaRPr sz="1900">
                        <a:latin typeface="Verdana"/>
                        <a:cs typeface="Verdana"/>
                      </a:endParaRPr>
                    </a:p>
                  </a:txBody>
                  <a:tcPr marL="0" marR="0" marT="48894" marB="0">
                    <a:solidFill>
                      <a:srgbClr val="3C6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77"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  <a:spcBef>
                          <a:spcPts val="1125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НОО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4287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1800" b="1" dirty="0">
                          <a:solidFill>
                            <a:srgbClr val="C00000"/>
                          </a:solidFill>
                          <a:latin typeface="Verdana"/>
                          <a:cs typeface="Verdana"/>
                        </a:rPr>
                        <a:t>ООО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96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0574">
                <a:tc>
                  <a:txBody>
                    <a:bodyPr/>
                    <a:lstStyle/>
                    <a:p>
                      <a:pPr marL="634365" marR="628650" algn="ctr">
                        <a:lnSpc>
                          <a:spcPct val="126699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РУССКИЙ ЯЗЫК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ЛИТЕРАТУРНОЕ</a:t>
                      </a:r>
                      <a:r>
                        <a:rPr sz="1800" spc="-8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ЧТЕНИЕ </a:t>
                      </a:r>
                      <a:r>
                        <a:rPr sz="1800" spc="-61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ОКРУЖАЮЩИЙ</a:t>
                      </a:r>
                      <a:r>
                        <a:rPr sz="1800" spc="-2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МИР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L="426720" marR="419100" algn="ctr">
                        <a:lnSpc>
                          <a:spcPct val="90900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РУССКИЙ</a:t>
                      </a:r>
                      <a:r>
                        <a:rPr sz="160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ЯЗЫК,</a:t>
                      </a:r>
                      <a:r>
                        <a:rPr sz="160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ЛИТЕРАТУРА, </a:t>
                      </a:r>
                      <a:r>
                        <a:rPr sz="16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ИСТОРИЯ, ОБЩЕСТВОЗНАНИЕ, </a:t>
                      </a:r>
                      <a:r>
                        <a:rPr sz="1600" spc="-55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ГЕОГРАФИЯ,</a:t>
                      </a:r>
                      <a:r>
                        <a:rPr sz="1600" spc="2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ОСНОВЫ</a:t>
                      </a:r>
                      <a:endParaRPr sz="1600">
                        <a:latin typeface="Verdana"/>
                        <a:cs typeface="Verdana"/>
                      </a:endParaRPr>
                    </a:p>
                    <a:p>
                      <a:pPr marL="836930" marR="829944" indent="-635" algn="ctr">
                        <a:lnSpc>
                          <a:spcPts val="1750"/>
                        </a:lnSpc>
                        <a:spcBef>
                          <a:spcPts val="30"/>
                        </a:spcBef>
                      </a:pPr>
                      <a:r>
                        <a:rPr sz="1600" spc="-5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БЕЗОПАСНОСТИ </a:t>
                      </a:r>
                      <a:r>
                        <a:rPr sz="160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600" spc="-10" dirty="0">
                          <a:solidFill>
                            <a:srgbClr val="1F3863"/>
                          </a:solidFill>
                          <a:latin typeface="Verdana"/>
                          <a:cs typeface="Verdana"/>
                        </a:rPr>
                        <a:t>ЖИЗНЕДЕЯТЕЛЬНОСТИ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77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" name="object 56"/>
          <p:cNvSpPr/>
          <p:nvPr/>
        </p:nvSpPr>
        <p:spPr>
          <a:xfrm>
            <a:off x="361188" y="6123432"/>
            <a:ext cx="8246745" cy="182880"/>
          </a:xfrm>
          <a:custGeom>
            <a:avLst/>
            <a:gdLst/>
            <a:ahLst/>
            <a:cxnLst/>
            <a:rect l="l" t="t" r="r" b="b"/>
            <a:pathLst>
              <a:path w="8246745" h="182879">
                <a:moveTo>
                  <a:pt x="8246364" y="0"/>
                </a:moveTo>
                <a:lnTo>
                  <a:pt x="0" y="0"/>
                </a:lnTo>
                <a:lnTo>
                  <a:pt x="0" y="182879"/>
                </a:lnTo>
                <a:lnTo>
                  <a:pt x="8246364" y="182879"/>
                </a:lnTo>
                <a:lnTo>
                  <a:pt x="8246364" y="0"/>
                </a:lnTo>
                <a:close/>
              </a:path>
            </a:pathLst>
          </a:custGeom>
          <a:solidFill>
            <a:srgbClr val="3C67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9006585" y="971168"/>
            <a:ext cx="3092450" cy="582653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006475">
              <a:lnSpc>
                <a:spcPct val="100000"/>
              </a:lnSpc>
              <a:spcBef>
                <a:spcPts val="390"/>
              </a:spcBef>
            </a:pPr>
            <a:r>
              <a:rPr sz="900" spc="-5" dirty="0">
                <a:latin typeface="Verdana"/>
                <a:cs typeface="Verdana"/>
              </a:rPr>
              <a:t>единые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для</a:t>
            </a:r>
            <a:r>
              <a:rPr sz="900" spc="-3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Российской</a:t>
            </a:r>
            <a:endParaRPr sz="900" dirty="0">
              <a:latin typeface="Verdana"/>
              <a:cs typeface="Verdana"/>
            </a:endParaRPr>
          </a:p>
          <a:p>
            <a:pPr marL="38100" marR="302260">
              <a:lnSpc>
                <a:spcPct val="100000"/>
              </a:lnSpc>
              <a:spcBef>
                <a:spcPts val="295"/>
              </a:spcBef>
            </a:pPr>
            <a:r>
              <a:rPr sz="900" spc="-5" dirty="0">
                <a:latin typeface="Verdana"/>
                <a:cs typeface="Verdana"/>
              </a:rPr>
              <a:t>Федерации базовые объем </a:t>
            </a:r>
            <a:r>
              <a:rPr sz="900" dirty="0">
                <a:latin typeface="Verdana"/>
                <a:cs typeface="Verdana"/>
              </a:rPr>
              <a:t>и </a:t>
            </a:r>
            <a:r>
              <a:rPr sz="900" spc="-5" dirty="0">
                <a:latin typeface="Verdana"/>
                <a:cs typeface="Verdana"/>
              </a:rPr>
              <a:t>содержание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образования определенного уровня </a:t>
            </a:r>
            <a:r>
              <a:rPr sz="900" dirty="0">
                <a:latin typeface="Verdana"/>
                <a:cs typeface="Verdana"/>
              </a:rPr>
              <a:t>и </a:t>
            </a:r>
            <a:r>
              <a:rPr sz="900" spc="-5" dirty="0">
                <a:latin typeface="Verdana"/>
                <a:cs typeface="Verdana"/>
              </a:rPr>
              <a:t>(или)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определенной направленности, планируемые </a:t>
            </a:r>
            <a:r>
              <a:rPr sz="900" spc="-30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результаты освоения образовательной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программы.</a:t>
            </a:r>
            <a:endParaRPr sz="900" dirty="0">
              <a:latin typeface="Verdana"/>
              <a:cs typeface="Verdana"/>
            </a:endParaRPr>
          </a:p>
          <a:p>
            <a:pPr marL="53975">
              <a:lnSpc>
                <a:spcPct val="100000"/>
              </a:lnSpc>
              <a:spcBef>
                <a:spcPts val="425"/>
              </a:spcBef>
            </a:pPr>
            <a:r>
              <a:rPr sz="1300" b="1" spc="-5" dirty="0">
                <a:solidFill>
                  <a:srgbClr val="375F92"/>
                </a:solidFill>
                <a:latin typeface="Courier New"/>
                <a:cs typeface="Courier New"/>
              </a:rPr>
              <a:t>Ч.</a:t>
            </a:r>
            <a:r>
              <a:rPr sz="1300" b="1" spc="-50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375F92"/>
                </a:solidFill>
                <a:latin typeface="Courier New"/>
                <a:cs typeface="Courier New"/>
              </a:rPr>
              <a:t>6</a:t>
            </a:r>
            <a:r>
              <a:rPr sz="1300" b="1" spc="-50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300" b="1" spc="-5" dirty="0" smtClean="0">
                <a:solidFill>
                  <a:srgbClr val="375F92"/>
                </a:solidFill>
                <a:latin typeface="Courier New"/>
                <a:cs typeface="Courier New"/>
              </a:rPr>
              <a:t>СТ.</a:t>
            </a:r>
            <a:r>
              <a:rPr lang="ru-RU" b="1" spc="-509" baseline="14957" dirty="0" smtClean="0">
                <a:solidFill>
                  <a:srgbClr val="375F92"/>
                </a:solidFill>
                <a:latin typeface="Courier New"/>
                <a:cs typeface="Courier New"/>
              </a:rPr>
              <a:t>12</a:t>
            </a:r>
            <a:endParaRPr dirty="0">
              <a:latin typeface="Courier New"/>
              <a:cs typeface="Courier New"/>
            </a:endParaRPr>
          </a:p>
          <a:p>
            <a:pPr marL="38100">
              <a:lnSpc>
                <a:spcPts val="1520"/>
              </a:lnSpc>
              <a:spcBef>
                <a:spcPts val="190"/>
              </a:spcBef>
            </a:pPr>
            <a:r>
              <a:rPr sz="900" spc="-445" dirty="0" smtClean="0">
                <a:latin typeface="Verdana"/>
                <a:cs typeface="Verdana"/>
              </a:rPr>
              <a:t>6</a:t>
            </a:r>
            <a:r>
              <a:rPr lang="ru-RU" sz="900" spc="-445" dirty="0" smtClean="0">
                <a:latin typeface="Verdana"/>
                <a:cs typeface="Verdana"/>
              </a:rPr>
              <a:t>   </a:t>
            </a:r>
            <a:r>
              <a:rPr lang="ru-RU" sz="900" spc="-5" dirty="0" smtClean="0">
                <a:latin typeface="Verdana"/>
                <a:cs typeface="Verdana"/>
              </a:rPr>
              <a:t>О</a:t>
            </a:r>
            <a:r>
              <a:rPr sz="900" dirty="0" err="1" smtClean="0">
                <a:latin typeface="Verdana"/>
                <a:cs typeface="Verdana"/>
              </a:rPr>
              <a:t>р</a:t>
            </a:r>
            <a:r>
              <a:rPr sz="900" spc="-5" dirty="0" err="1" smtClean="0">
                <a:latin typeface="Verdana"/>
                <a:cs typeface="Verdana"/>
              </a:rPr>
              <a:t>г</a:t>
            </a:r>
            <a:r>
              <a:rPr sz="900" dirty="0" err="1" smtClean="0">
                <a:latin typeface="Verdana"/>
                <a:cs typeface="Verdana"/>
              </a:rPr>
              <a:t>аниз</a:t>
            </a:r>
            <a:r>
              <a:rPr sz="900" spc="-5" dirty="0" err="1" smtClean="0">
                <a:latin typeface="Verdana"/>
                <a:cs typeface="Verdana"/>
              </a:rPr>
              <a:t>ация</a:t>
            </a:r>
            <a:r>
              <a:rPr sz="900" dirty="0">
                <a:latin typeface="Verdana"/>
                <a:cs typeface="Verdana"/>
              </a:rPr>
              <a:t>,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о</a:t>
            </a:r>
            <a:r>
              <a:rPr sz="900" spc="-5" dirty="0">
                <a:latin typeface="Verdana"/>
                <a:cs typeface="Verdana"/>
              </a:rPr>
              <a:t>с</a:t>
            </a:r>
            <a:r>
              <a:rPr sz="900" spc="-10" dirty="0">
                <a:latin typeface="Verdana"/>
                <a:cs typeface="Verdana"/>
              </a:rPr>
              <a:t>у</a:t>
            </a:r>
            <a:r>
              <a:rPr sz="900" dirty="0">
                <a:latin typeface="Verdana"/>
                <a:cs typeface="Verdana"/>
              </a:rPr>
              <a:t>ще</a:t>
            </a:r>
            <a:r>
              <a:rPr sz="900" spc="-5" dirty="0">
                <a:latin typeface="Verdana"/>
                <a:cs typeface="Verdana"/>
              </a:rPr>
              <a:t>ст</a:t>
            </a:r>
            <a:r>
              <a:rPr sz="900" dirty="0">
                <a:latin typeface="Verdana"/>
                <a:cs typeface="Verdana"/>
              </a:rPr>
              <a:t>вляющая</a:t>
            </a:r>
          </a:p>
          <a:p>
            <a:pPr marL="38100">
              <a:lnSpc>
                <a:spcPts val="1040"/>
              </a:lnSpc>
            </a:pPr>
            <a:r>
              <a:rPr sz="900" spc="-5" dirty="0">
                <a:latin typeface="Verdana"/>
                <a:cs typeface="Verdana"/>
              </a:rPr>
              <a:t>образовательную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деятельность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по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имеющим</a:t>
            </a:r>
            <a:endParaRPr sz="900" dirty="0">
              <a:latin typeface="Verdana"/>
              <a:cs typeface="Verdana"/>
            </a:endParaRPr>
          </a:p>
          <a:p>
            <a:pPr marL="38100" marR="31115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государственную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аккредитацию</a:t>
            </a:r>
            <a:r>
              <a:rPr sz="900" spc="2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образовательным </a:t>
            </a:r>
            <a:r>
              <a:rPr sz="900" spc="-30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программам начального общего, основного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общего,</a:t>
            </a:r>
            <a:r>
              <a:rPr sz="900" spc="-2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среднего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общего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образования,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при</a:t>
            </a:r>
          </a:p>
          <a:p>
            <a:pPr marL="38100" marR="559435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разработке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соответствующей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общеобразовательной программы </a:t>
            </a:r>
            <a:r>
              <a:rPr sz="900" dirty="0">
                <a:latin typeface="Verdana"/>
                <a:cs typeface="Verdana"/>
              </a:rPr>
              <a:t>вправе </a:t>
            </a:r>
            <a:r>
              <a:rPr sz="900" spc="-30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предусмотреть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перераспределение</a:t>
            </a:r>
            <a:endParaRPr sz="900" dirty="0">
              <a:latin typeface="Verdana"/>
              <a:cs typeface="Verdana"/>
            </a:endParaRPr>
          </a:p>
          <a:p>
            <a:pPr marL="38100" marR="3048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предусмотренного </a:t>
            </a:r>
            <a:r>
              <a:rPr sz="900" dirty="0">
                <a:latin typeface="Verdana"/>
                <a:cs typeface="Verdana"/>
              </a:rPr>
              <a:t>в федеральном </a:t>
            </a:r>
            <a:r>
              <a:rPr sz="900" spc="-5" dirty="0">
                <a:latin typeface="Verdana"/>
                <a:cs typeface="Verdana"/>
              </a:rPr>
              <a:t>учебном </a:t>
            </a:r>
            <a:r>
              <a:rPr sz="900" dirty="0">
                <a:latin typeface="Verdana"/>
                <a:cs typeface="Verdana"/>
              </a:rPr>
              <a:t>плане 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времени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на изучение</a:t>
            </a:r>
            <a:r>
              <a:rPr sz="900" spc="2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учебных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предметов,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по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которым не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проводится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государственная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итоговая </a:t>
            </a:r>
            <a:r>
              <a:rPr sz="900" spc="-30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аттестация,</a:t>
            </a:r>
            <a:r>
              <a:rPr sz="900" dirty="0">
                <a:latin typeface="Verdana"/>
                <a:cs typeface="Verdana"/>
              </a:rPr>
              <a:t> в пользу </a:t>
            </a:r>
            <a:r>
              <a:rPr sz="900" spc="-5" dirty="0">
                <a:latin typeface="Verdana"/>
                <a:cs typeface="Verdana"/>
              </a:rPr>
              <a:t>изучения иных учебных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предметов, </a:t>
            </a:r>
            <a:r>
              <a:rPr sz="900" dirty="0">
                <a:latin typeface="Verdana"/>
                <a:cs typeface="Verdana"/>
              </a:rPr>
              <a:t>в </a:t>
            </a:r>
            <a:r>
              <a:rPr sz="900" spc="-5" dirty="0">
                <a:latin typeface="Verdana"/>
                <a:cs typeface="Verdana"/>
              </a:rPr>
              <a:t>том числе на организацию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углубленного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изучения</a:t>
            </a:r>
            <a:r>
              <a:rPr sz="900" spc="1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отдельных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учебных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предметов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и</a:t>
            </a:r>
            <a:r>
              <a:rPr sz="900" spc="-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профильное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обучение</a:t>
            </a:r>
            <a:endParaRPr sz="900" dirty="0">
              <a:latin typeface="Verdana"/>
              <a:cs typeface="Verdana"/>
            </a:endParaRPr>
          </a:p>
          <a:p>
            <a:pPr marL="53975">
              <a:lnSpc>
                <a:spcPts val="1530"/>
              </a:lnSpc>
              <a:spcBef>
                <a:spcPts val="665"/>
              </a:spcBef>
            </a:pPr>
            <a:r>
              <a:rPr sz="1300" b="1" spc="-5" dirty="0">
                <a:solidFill>
                  <a:srgbClr val="375F92"/>
                </a:solidFill>
                <a:latin typeface="Courier New"/>
                <a:cs typeface="Courier New"/>
              </a:rPr>
              <a:t>Ч.</a:t>
            </a:r>
            <a:r>
              <a:rPr sz="1300" b="1" spc="-50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300" b="1" spc="-5" dirty="0">
                <a:solidFill>
                  <a:srgbClr val="375F92"/>
                </a:solidFill>
                <a:latin typeface="Courier New"/>
                <a:cs typeface="Courier New"/>
              </a:rPr>
              <a:t>6</a:t>
            </a:r>
            <a:r>
              <a:rPr sz="1300" b="1" spc="-50" dirty="0">
                <a:solidFill>
                  <a:srgbClr val="375F92"/>
                </a:solidFill>
                <a:latin typeface="Courier New"/>
                <a:cs typeface="Courier New"/>
              </a:rPr>
              <a:t> </a:t>
            </a:r>
            <a:r>
              <a:rPr sz="1300" b="1" spc="-5" dirty="0" smtClean="0">
                <a:solidFill>
                  <a:srgbClr val="375F92"/>
                </a:solidFill>
                <a:latin typeface="Courier New"/>
                <a:cs typeface="Courier New"/>
              </a:rPr>
              <a:t>СТ.</a:t>
            </a:r>
            <a:r>
              <a:rPr lang="ru-RU" sz="1300" b="1" spc="-5" dirty="0" smtClean="0">
                <a:solidFill>
                  <a:srgbClr val="375F92"/>
                </a:solidFill>
                <a:latin typeface="Courier New"/>
                <a:cs typeface="Courier New"/>
              </a:rPr>
              <a:t>12</a:t>
            </a:r>
            <a:endParaRPr sz="1300" dirty="0">
              <a:latin typeface="Courier New"/>
              <a:cs typeface="Courier New"/>
            </a:endParaRPr>
          </a:p>
          <a:p>
            <a:pPr marL="38100" marR="257810">
              <a:lnSpc>
                <a:spcPct val="97600"/>
              </a:lnSpc>
              <a:spcBef>
                <a:spcPts val="5"/>
              </a:spcBef>
            </a:pPr>
            <a:r>
              <a:rPr sz="900" spc="-180" dirty="0" err="1" smtClean="0">
                <a:latin typeface="Verdana"/>
                <a:cs typeface="Verdana"/>
              </a:rPr>
              <a:t>При</a:t>
            </a:r>
            <a:r>
              <a:rPr sz="900" spc="-175" dirty="0" smtClean="0">
                <a:latin typeface="Verdana"/>
                <a:cs typeface="Verdana"/>
              </a:rPr>
              <a:t> </a:t>
            </a:r>
            <a:r>
              <a:rPr lang="ru-RU" sz="900" spc="-175" dirty="0" smtClean="0">
                <a:latin typeface="Verdana"/>
                <a:cs typeface="Verdana"/>
              </a:rPr>
              <a:t>  </a:t>
            </a:r>
            <a:r>
              <a:rPr sz="900" spc="-5" dirty="0" err="1" smtClean="0">
                <a:latin typeface="Verdana"/>
                <a:cs typeface="Verdana"/>
              </a:rPr>
              <a:t>разработке</a:t>
            </a:r>
            <a:r>
              <a:rPr sz="900" spc="-5" dirty="0" smtClean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основной образовательной </a:t>
            </a:r>
            <a:r>
              <a:rPr sz="900" spc="-30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программы организация, осуществляющая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образовательную деятельность по имеющим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государственную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аккредитацию</a:t>
            </a:r>
            <a:endParaRPr sz="900" dirty="0">
              <a:latin typeface="Verdana"/>
              <a:cs typeface="Verdana"/>
            </a:endParaRPr>
          </a:p>
          <a:p>
            <a:pPr marL="38100" marR="6223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образовательным</a:t>
            </a:r>
            <a:r>
              <a:rPr sz="900" spc="5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программам</a:t>
            </a:r>
            <a:r>
              <a:rPr sz="900" spc="5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начального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общего, основного общего, среднего </a:t>
            </a:r>
            <a:r>
              <a:rPr sz="900" spc="-5" dirty="0" err="1">
                <a:latin typeface="Verdana"/>
                <a:cs typeface="Verdana"/>
              </a:rPr>
              <a:t>общего</a:t>
            </a:r>
            <a:r>
              <a:rPr sz="900" spc="-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 smtClean="0">
                <a:latin typeface="Verdana"/>
                <a:cs typeface="Verdana"/>
              </a:rPr>
              <a:t>образования</a:t>
            </a:r>
            <a:r>
              <a:rPr lang="ru-RU" sz="900" spc="-5" dirty="0" smtClean="0">
                <a:latin typeface="Verdana"/>
                <a:cs typeface="Verdana"/>
              </a:rPr>
              <a:t>,</a:t>
            </a:r>
            <a:r>
              <a:rPr sz="900" spc="-5" dirty="0" smtClean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предусматривают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непосредственное </a:t>
            </a:r>
            <a:r>
              <a:rPr sz="900" spc="-3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применение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при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реализации обязательной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части 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образовательной программы НОО </a:t>
            </a:r>
            <a:r>
              <a:rPr sz="900" dirty="0">
                <a:latin typeface="Verdana"/>
                <a:cs typeface="Verdana"/>
              </a:rPr>
              <a:t>федеральных 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рабочих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программ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по</a:t>
            </a:r>
            <a:r>
              <a:rPr sz="90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учебным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предметам</a:t>
            </a:r>
            <a:endParaRPr sz="9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900" spc="-5" dirty="0">
                <a:latin typeface="Verdana"/>
                <a:cs typeface="Verdana"/>
              </a:rPr>
              <a:t>«Русский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язык»,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«Литературное чтение»,</a:t>
            </a:r>
            <a:endParaRPr sz="9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«Окружающий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мир»,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а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при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реализации</a:t>
            </a:r>
            <a:endParaRPr sz="9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обязательной</a:t>
            </a:r>
            <a:r>
              <a:rPr sz="900" spc="-2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части</a:t>
            </a:r>
            <a:r>
              <a:rPr sz="900" spc="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ОО</a:t>
            </a:r>
            <a:r>
              <a:rPr sz="900" dirty="0">
                <a:latin typeface="Verdana"/>
                <a:cs typeface="Verdana"/>
              </a:rPr>
              <a:t> и</a:t>
            </a:r>
            <a:r>
              <a:rPr sz="900" spc="-5" dirty="0">
                <a:latin typeface="Verdana"/>
                <a:cs typeface="Verdana"/>
              </a:rPr>
              <a:t> СОО</a:t>
            </a:r>
            <a:r>
              <a:rPr sz="900" spc="1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–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«Русский язык»,</a:t>
            </a:r>
            <a:endParaRPr sz="9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«Литература»,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«История»,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spc="-5" dirty="0">
                <a:latin typeface="Verdana"/>
                <a:cs typeface="Verdana"/>
              </a:rPr>
              <a:t>«Обществознание»,</a:t>
            </a:r>
            <a:endParaRPr sz="900" dirty="0">
              <a:latin typeface="Verdana"/>
              <a:cs typeface="Verdana"/>
            </a:endParaRPr>
          </a:p>
          <a:p>
            <a:pPr marL="38100">
              <a:lnSpc>
                <a:spcPct val="100000"/>
              </a:lnSpc>
            </a:pPr>
            <a:r>
              <a:rPr sz="900" spc="-5" dirty="0">
                <a:latin typeface="Verdana"/>
                <a:cs typeface="Verdana"/>
              </a:rPr>
              <a:t>«География»,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«ОБЖ»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60" name="object 21"/>
          <p:cNvSpPr/>
          <p:nvPr/>
        </p:nvSpPr>
        <p:spPr>
          <a:xfrm>
            <a:off x="6743434" y="660849"/>
            <a:ext cx="2060702" cy="899160"/>
          </a:xfrm>
          <a:custGeom>
            <a:avLst/>
            <a:gdLst/>
            <a:ahLst/>
            <a:cxnLst/>
            <a:rect l="l" t="t" r="r" b="b"/>
            <a:pathLst>
              <a:path w="1416050" h="899160">
                <a:moveTo>
                  <a:pt x="1325880" y="0"/>
                </a:moveTo>
                <a:lnTo>
                  <a:pt x="89916" y="0"/>
                </a:lnTo>
                <a:lnTo>
                  <a:pt x="54917" y="7066"/>
                </a:lnTo>
                <a:lnTo>
                  <a:pt x="26336" y="26336"/>
                </a:lnTo>
                <a:lnTo>
                  <a:pt x="7066" y="54917"/>
                </a:lnTo>
                <a:lnTo>
                  <a:pt x="0" y="89915"/>
                </a:lnTo>
                <a:lnTo>
                  <a:pt x="0" y="809244"/>
                </a:lnTo>
                <a:lnTo>
                  <a:pt x="7066" y="844242"/>
                </a:lnTo>
                <a:lnTo>
                  <a:pt x="26336" y="872823"/>
                </a:lnTo>
                <a:lnTo>
                  <a:pt x="54917" y="892093"/>
                </a:lnTo>
                <a:lnTo>
                  <a:pt x="89916" y="899160"/>
                </a:lnTo>
                <a:lnTo>
                  <a:pt x="1325880" y="899160"/>
                </a:lnTo>
                <a:lnTo>
                  <a:pt x="1360878" y="892093"/>
                </a:lnTo>
                <a:lnTo>
                  <a:pt x="1389459" y="872823"/>
                </a:lnTo>
                <a:lnTo>
                  <a:pt x="1408729" y="844242"/>
                </a:lnTo>
                <a:lnTo>
                  <a:pt x="1415796" y="809244"/>
                </a:lnTo>
                <a:lnTo>
                  <a:pt x="1415796" y="89915"/>
                </a:lnTo>
                <a:lnTo>
                  <a:pt x="1408729" y="54917"/>
                </a:lnTo>
                <a:lnTo>
                  <a:pt x="1389459" y="26336"/>
                </a:lnTo>
                <a:lnTo>
                  <a:pt x="1360878" y="7066"/>
                </a:lnTo>
                <a:lnTo>
                  <a:pt x="132588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90180" y="734059"/>
            <a:ext cx="182729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https://edsoo.ru/</a:t>
            </a:r>
            <a:endParaRPr lang="ru-RU" dirty="0" smtClean="0"/>
          </a:p>
          <a:p>
            <a:r>
              <a:rPr lang="ru-RU" sz="1400" dirty="0" smtClean="0"/>
              <a:t>Единое содержание</a:t>
            </a:r>
          </a:p>
          <a:p>
            <a:r>
              <a:rPr lang="ru-RU" sz="1400" dirty="0" smtClean="0"/>
              <a:t> общего образования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7352"/>
          <a:stretch/>
        </p:blipFill>
        <p:spPr>
          <a:xfrm>
            <a:off x="3154333" y="2709337"/>
            <a:ext cx="1320800" cy="86008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03213"/>
            <a:ext cx="11963400" cy="447131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2800" spc="-13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РАБОТА</a:t>
            </a:r>
            <a:r>
              <a:rPr sz="2800" spc="4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sz="2800" spc="-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sz="2800" spc="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sz="2800" spc="-13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РОДИТЕЛЬСКОЙ</a:t>
            </a:r>
            <a:r>
              <a:rPr sz="2800" spc="8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sz="2800" spc="-7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ОБЩЕСТВЕННОСТЬЮ</a:t>
            </a:r>
            <a:endParaRPr sz="2800" spc="-7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6400" y="1469902"/>
            <a:ext cx="2727923" cy="201764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27"/>
              </a:spcBef>
              <a:buFont typeface="Microsoft Sans Serif"/>
              <a:buChar char="•"/>
            </a:pPr>
            <a:endParaRPr sz="1000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r>
              <a:rPr sz="1200" spc="-13" dirty="0">
                <a:latin typeface="Arial Black"/>
                <a:cs typeface="Arial Black"/>
              </a:rPr>
              <a:t>ВСЕРОССИЙСКИЙ</a:t>
            </a:r>
            <a:endParaRPr lang="ru-RU" sz="1200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r>
              <a:rPr sz="1200" spc="-7" dirty="0">
                <a:latin typeface="Arial Black"/>
                <a:cs typeface="Arial Black"/>
              </a:rPr>
              <a:t>РОДИТЕЛЬСКИЙ</a:t>
            </a:r>
            <a:r>
              <a:rPr sz="1200" spc="-73" dirty="0">
                <a:latin typeface="Arial Black"/>
                <a:cs typeface="Arial Black"/>
              </a:rPr>
              <a:t> </a:t>
            </a:r>
            <a:r>
              <a:rPr sz="1200" spc="-13" dirty="0">
                <a:latin typeface="Arial Black"/>
                <a:cs typeface="Arial Black"/>
              </a:rPr>
              <a:t>СОВЕТ</a:t>
            </a:r>
            <a:endParaRPr lang="ru-RU" sz="1200" spc="-13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endParaRPr lang="ru-RU" sz="1200" spc="-13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endParaRPr lang="ru-RU" sz="1200" spc="-13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endParaRPr lang="ru-RU" sz="1200" spc="-13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endParaRPr lang="ru-RU" sz="1200" spc="-13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endParaRPr lang="ru-RU" sz="1200" spc="-13" dirty="0">
              <a:latin typeface="Arial Black"/>
              <a:cs typeface="Arial Black"/>
            </a:endParaRPr>
          </a:p>
          <a:p>
            <a:pPr marL="16934" algn="ctr">
              <a:spcBef>
                <a:spcPts val="7"/>
              </a:spcBef>
              <a:tabLst>
                <a:tab pos="189649" algn="l"/>
              </a:tabLst>
            </a:pPr>
            <a:r>
              <a:rPr lang="ru-RU" sz="1200" spc="-13" dirty="0">
                <a:latin typeface="Arial Black"/>
                <a:cs typeface="Arial Black"/>
              </a:rPr>
              <a:t>ВСЕРОССИЙСКИЙ ШТАБ РОДИТЕЛЬСКОГО ОБЩЕСТВЕННОГО КОНТРОЛЯ</a:t>
            </a:r>
            <a:endParaRPr sz="1200" dirty="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170073" y="6422473"/>
            <a:ext cx="111760" cy="2017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5" t="15519" b="26678"/>
          <a:stretch/>
        </p:blipFill>
        <p:spPr>
          <a:xfrm>
            <a:off x="3208984" y="1565610"/>
            <a:ext cx="1261480" cy="940009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4563893" y="2199892"/>
            <a:ext cx="1414272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6" name="TextBox 35"/>
          <p:cNvSpPr txBox="1"/>
          <p:nvPr/>
        </p:nvSpPr>
        <p:spPr>
          <a:xfrm>
            <a:off x="5955247" y="1380240"/>
            <a:ext cx="3115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Родительский совет при Министерстве просвещения и воспитания</a:t>
            </a:r>
          </a:p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Ульяновской области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38368" y="2877000"/>
            <a:ext cx="31996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159969" algn="r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Штаб родительского общественного контроля в Ульяновской области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8705661" y="2230824"/>
            <a:ext cx="1414272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9" name="TextBox 38"/>
          <p:cNvSpPr txBox="1"/>
          <p:nvPr/>
        </p:nvSpPr>
        <p:spPr>
          <a:xfrm>
            <a:off x="10180061" y="2030083"/>
            <a:ext cx="1844739" cy="111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b="1" dirty="0">
                <a:latin typeface="Arial" panose="020B0604020202020204" pitchFamily="34" charset="0"/>
                <a:cs typeface="Arial" panose="020B0604020202020204" pitchFamily="34" charset="0"/>
              </a:rPr>
              <a:t>МУНИЦИ-</a:t>
            </a:r>
          </a:p>
          <a:p>
            <a:pPr algn="ctr"/>
            <a:r>
              <a:rPr lang="ru-RU" sz="1333" b="1" dirty="0">
                <a:latin typeface="Arial" panose="020B0604020202020204" pitchFamily="34" charset="0"/>
                <a:cs typeface="Arial" panose="020B0604020202020204" pitchFamily="34" charset="0"/>
              </a:rPr>
              <a:t>ПАЛЬНЫЕ коллегиальные органы с участием родителей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30032" y="3678733"/>
            <a:ext cx="6255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ПРОСВЕТИТЕЛЬСКАЯ РАБОТА С РОДИТЕЛЯМИ</a:t>
            </a:r>
          </a:p>
        </p:txBody>
      </p:sp>
      <p:grpSp>
        <p:nvGrpSpPr>
          <p:cNvPr id="42" name="object 9"/>
          <p:cNvGrpSpPr/>
          <p:nvPr/>
        </p:nvGrpSpPr>
        <p:grpSpPr>
          <a:xfrm>
            <a:off x="406532" y="4095016"/>
            <a:ext cx="1711923" cy="1434368"/>
            <a:chOff x="289556" y="1108710"/>
            <a:chExt cx="1841500" cy="1657350"/>
          </a:xfrm>
        </p:grpSpPr>
        <p:pic>
          <p:nvPicPr>
            <p:cNvPr id="43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56" y="2298197"/>
              <a:ext cx="1840999" cy="379947"/>
            </a:xfrm>
            <a:prstGeom prst="rect">
              <a:avLst/>
            </a:prstGeom>
          </p:spPr>
        </p:pic>
        <p:pic>
          <p:nvPicPr>
            <p:cNvPr id="44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9719" y="1108710"/>
              <a:ext cx="1819529" cy="1195704"/>
            </a:xfrm>
            <a:prstGeom prst="rect">
              <a:avLst/>
            </a:prstGeom>
          </p:spPr>
        </p:pic>
        <p:pic>
          <p:nvPicPr>
            <p:cNvPr id="45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8284" y="1949196"/>
              <a:ext cx="841247" cy="816863"/>
            </a:xfrm>
            <a:prstGeom prst="rect">
              <a:avLst/>
            </a:prstGeom>
          </p:spPr>
        </p:pic>
        <p:pic>
          <p:nvPicPr>
            <p:cNvPr id="46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1509" y="1963737"/>
              <a:ext cx="734618" cy="710882"/>
            </a:xfrm>
            <a:prstGeom prst="rect">
              <a:avLst/>
            </a:prstGeom>
          </p:spPr>
        </p:pic>
      </p:grpSp>
      <p:pic>
        <p:nvPicPr>
          <p:cNvPr id="47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68" y="4107139"/>
            <a:ext cx="1747632" cy="12461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1101" r="30733" b="16444"/>
          <a:stretch>
            <a:fillRect/>
          </a:stretch>
        </p:blipFill>
        <p:spPr bwMode="auto">
          <a:xfrm>
            <a:off x="4168506" y="4104960"/>
            <a:ext cx="1894879" cy="1239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97" y="4088237"/>
            <a:ext cx="1802128" cy="123824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9" b="7260"/>
          <a:stretch/>
        </p:blipFill>
        <p:spPr>
          <a:xfrm>
            <a:off x="8093385" y="4093496"/>
            <a:ext cx="1908316" cy="125079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53" name="Объект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3"/>
          <a:stretch/>
        </p:blipFill>
        <p:spPr>
          <a:xfrm>
            <a:off x="10085259" y="4088237"/>
            <a:ext cx="1709835" cy="127116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70BC82E-2065-0392-9D4C-26E2BE564225}"/>
              </a:ext>
            </a:extLst>
          </p:cNvPr>
          <p:cNvSpPr/>
          <p:nvPr/>
        </p:nvSpPr>
        <p:spPr>
          <a:xfrm>
            <a:off x="0" y="8570"/>
            <a:ext cx="12192000" cy="8252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Сотрудничество с родителями</a:t>
            </a:r>
            <a:endParaRPr lang="ru-RU" sz="3200" b="1" dirty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84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мка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104603_TF00915908" id="{FE2497C7-54A3-462B-8BE8-A57CF90697E1}" vid="{AB9E0C6E-2ECD-41E8-9D0A-ED0D12377CD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2217</Words>
  <Application>Microsoft Office PowerPoint</Application>
  <PresentationFormat>Широкоэкранный</PresentationFormat>
  <Paragraphs>739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8" baseType="lpstr">
      <vt:lpstr>Yu Gothic UI Semilight</vt:lpstr>
      <vt:lpstr>Arial</vt:lpstr>
      <vt:lpstr>Arial Black</vt:lpstr>
      <vt:lpstr>Arial Narrow</vt:lpstr>
      <vt:lpstr>Bahnschrift Condensed</vt:lpstr>
      <vt:lpstr>Bahnschrift SemiBold Condensed</vt:lpstr>
      <vt:lpstr>Calibri</vt:lpstr>
      <vt:lpstr>Cambria</vt:lpstr>
      <vt:lpstr>Courier New</vt:lpstr>
      <vt:lpstr>Georgia</vt:lpstr>
      <vt:lpstr>Microsoft Sans Serif</vt:lpstr>
      <vt:lpstr>PT Astra Serif</vt:lpstr>
      <vt:lpstr>Times New Roman</vt:lpstr>
      <vt:lpstr>Trebuchet MS</vt:lpstr>
      <vt:lpstr>Verdana</vt:lpstr>
      <vt:lpstr>Wingdings</vt:lpstr>
      <vt:lpstr>Wingdings 2</vt:lpstr>
      <vt:lpstr>Office Theme</vt:lpstr>
      <vt:lpstr>Рамка</vt:lpstr>
      <vt:lpstr>АКТУАЛЬНЫЕ  ВОПРОСЫ СИСТЕМЫ  ОБРАЗОВАНИЯ</vt:lpstr>
      <vt:lpstr>НАЦИОНАЛЬНЫЙ ПРОЕКТ«ОБРАЗОВАНИЕ»</vt:lpstr>
      <vt:lpstr>Презентация PowerPoint</vt:lpstr>
      <vt:lpstr>Презентация PowerPoint</vt:lpstr>
      <vt:lpstr>СТРОИТЕЛЬСТВО, КАПИТАЛЬНЫЙ  РЕМОНТ, МОДЕРНИЗАЦИЯ</vt:lpstr>
      <vt:lpstr>Презентация PowerPoint</vt:lpstr>
      <vt:lpstr>ВНЕСЕНИЕ ИЗМЕНЕНИЙ</vt:lpstr>
      <vt:lpstr>ВНЕСЕНИЕ ИЗМЕНЕНИЙ № ФЗ-273 «Об образовании в Российской Федерации»*</vt:lpstr>
      <vt:lpstr>РАБОТА С РОДИТЕЛЬСКОЙ ОБЩЕСТВЕННОСТЬЮ</vt:lpstr>
      <vt:lpstr>Презентация PowerPoint</vt:lpstr>
      <vt:lpstr>РАБОТА С РОДИТЕЛЬСКОЙ ОБЩЕСТВЕННОСТЬЮ</vt:lpstr>
      <vt:lpstr>Увеличить число детей в возрасте  от 3 до 17 лет, систематически занимающихся физической культурой  и спортом до 90%</vt:lpstr>
      <vt:lpstr>МОДЕЛИ ПРИМЕРНОГО ПЛАНА ВНЕУРОЧНОЙ ДЕЯТЕЛЬНОСТИ</vt:lpstr>
      <vt:lpstr>ПРОЕКТ «ШКОЛА МИНПРОСВЕЩЕНИЯ РОССИИ» ПОДХОДЫ К РЕАЛИЗАЦИИ В 2023 ГОДУ</vt:lpstr>
      <vt:lpstr>Результаты мониторинга муниципальных механизмов управления качеством образования  в 2022 г.</vt:lpstr>
      <vt:lpstr>СНИЖЕНИЕ БЮРОКРАТИЧЕСКОЙ  НАГРУЗКИ</vt:lpstr>
      <vt:lpstr>Презентация PowerPoint</vt:lpstr>
      <vt:lpstr>Презентация PowerPoint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4141</dc:creator>
  <cp:lastModifiedBy>Юлия Пронина</cp:lastModifiedBy>
  <cp:revision>25</cp:revision>
  <dcterms:created xsi:type="dcterms:W3CDTF">2022-12-14T05:56:46Z</dcterms:created>
  <dcterms:modified xsi:type="dcterms:W3CDTF">2022-12-15T13:50:24Z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2022-12-14T00:00:00Z</vt:filetime>
  </property>
</Properties>
</file>