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6" r:id="rId4"/>
    <p:sldId id="297" r:id="rId5"/>
    <p:sldId id="298" r:id="rId6"/>
    <p:sldId id="299" r:id="rId7"/>
    <p:sldId id="350" r:id="rId8"/>
    <p:sldId id="351" r:id="rId9"/>
    <p:sldId id="352" r:id="rId10"/>
    <p:sldId id="353" r:id="rId11"/>
    <p:sldId id="354" r:id="rId12"/>
    <p:sldId id="356" r:id="rId13"/>
    <p:sldId id="355" r:id="rId14"/>
    <p:sldId id="357" r:id="rId15"/>
    <p:sldId id="284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283" r:id="rId32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B41"/>
    <a:srgbClr val="26485A"/>
    <a:srgbClr val="577280"/>
    <a:srgbClr val="899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Количество зачисленных по муниципальным образованиям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Барыш</c:v>
                </c:pt>
                <c:pt idx="1">
                  <c:v>Димитровград</c:v>
                </c:pt>
                <c:pt idx="2">
                  <c:v>Инза</c:v>
                </c:pt>
                <c:pt idx="3">
                  <c:v>Новоульяновск </c:v>
                </c:pt>
                <c:pt idx="4">
                  <c:v>Сенгилей</c:v>
                </c:pt>
                <c:pt idx="5">
                  <c:v>Базарный Сызган</c:v>
                </c:pt>
                <c:pt idx="6">
                  <c:v>Вешкайма</c:v>
                </c:pt>
                <c:pt idx="7">
                  <c:v>Карсун</c:v>
                </c:pt>
                <c:pt idx="8">
                  <c:v>Кузоватово</c:v>
                </c:pt>
                <c:pt idx="9">
                  <c:v>Майна</c:v>
                </c:pt>
                <c:pt idx="10">
                  <c:v>Мелекесский</c:v>
                </c:pt>
                <c:pt idx="11">
                  <c:v>Николаевский</c:v>
                </c:pt>
                <c:pt idx="12">
                  <c:v>Новая Малыкла</c:v>
                </c:pt>
                <c:pt idx="13">
                  <c:v>Новоспасское</c:v>
                </c:pt>
                <c:pt idx="14">
                  <c:v>Павловский</c:v>
                </c:pt>
                <c:pt idx="15">
                  <c:v>Радищевский </c:v>
                </c:pt>
                <c:pt idx="16">
                  <c:v>Старая Кулатка</c:v>
                </c:pt>
                <c:pt idx="17">
                  <c:v>Старая Майна</c:v>
                </c:pt>
                <c:pt idx="18">
                  <c:v>Сурский</c:v>
                </c:pt>
                <c:pt idx="19">
                  <c:v>Тереньгульский</c:v>
                </c:pt>
                <c:pt idx="20">
                  <c:v>Ульяновский</c:v>
                </c:pt>
                <c:pt idx="21">
                  <c:v>Цильнинский</c:v>
                </c:pt>
                <c:pt idx="22">
                  <c:v>Чердаклинский</c:v>
                </c:pt>
              </c:strCache>
            </c:strRef>
          </c:cat>
          <c:val>
            <c:numRef>
              <c:f>Лист1!$C$2:$C$24</c:f>
              <c:numCache>
                <c:formatCode>General</c:formatCode>
                <c:ptCount val="23"/>
                <c:pt idx="0">
                  <c:v>14</c:v>
                </c:pt>
                <c:pt idx="1">
                  <c:v>29</c:v>
                </c:pt>
                <c:pt idx="2">
                  <c:v>9</c:v>
                </c:pt>
                <c:pt idx="3">
                  <c:v>6</c:v>
                </c:pt>
                <c:pt idx="4">
                  <c:v>16</c:v>
                </c:pt>
                <c:pt idx="5">
                  <c:v>6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9</c:v>
                </c:pt>
                <c:pt idx="10">
                  <c:v>9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9</c:v>
                </c:pt>
                <c:pt idx="18">
                  <c:v>7</c:v>
                </c:pt>
                <c:pt idx="19">
                  <c:v>3</c:v>
                </c:pt>
                <c:pt idx="20">
                  <c:v>28</c:v>
                </c:pt>
                <c:pt idx="21">
                  <c:v>12</c:v>
                </c:pt>
                <c:pt idx="2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8-5649-820A-A3B037BA3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163296"/>
        <c:axId val="453163688"/>
      </c:barChart>
      <c:catAx>
        <c:axId val="4531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163688"/>
        <c:crosses val="autoZero"/>
        <c:auto val="1"/>
        <c:lblAlgn val="ctr"/>
        <c:lblOffset val="100"/>
        <c:noMultiLvlLbl val="0"/>
      </c:catAx>
      <c:valAx>
        <c:axId val="453163688"/>
        <c:scaling>
          <c:orientation val="minMax"/>
          <c:max val="3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16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9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7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8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6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3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6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3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9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4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2FEC-E6A6-4921-9A0E-A827050A4FEE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37C6-7F32-4509-868D-8AD4B5C6B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50" y="450276"/>
            <a:ext cx="4310943" cy="12479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50A41A-456E-493C-8A4C-05F4300AF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33" y="-3004"/>
            <a:ext cx="285326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72DFC-2564-23C4-F7D9-EDA126778C09}"/>
              </a:ext>
            </a:extLst>
          </p:cNvPr>
          <p:cNvSpPr txBox="1"/>
          <p:nvPr/>
        </p:nvSpPr>
        <p:spPr>
          <a:xfrm>
            <a:off x="140677" y="2667957"/>
            <a:ext cx="879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26485A"/>
                </a:solidFill>
                <a:latin typeface="Avanti"/>
                <a:ea typeface="Times New Roman" panose="02020603050405020304" pitchFamily="18" charset="0"/>
              </a:rPr>
              <a:t>ПОДГОТОВКА ПЕДАГОГОВ В ВЫСШЕМ УЧЕБНОМ ЗАВЕДЕНИИ В СОВРЕМЕННЫХ УСЛОВИЯХ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0E37E9-717D-CC77-57E7-DE1C246AB9A3}"/>
              </a:ext>
            </a:extLst>
          </p:cNvPr>
          <p:cNvSpPr/>
          <p:nvPr/>
        </p:nvSpPr>
        <p:spPr>
          <a:xfrm>
            <a:off x="3914859" y="6407724"/>
            <a:ext cx="501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26485A"/>
                </a:solidFill>
                <a:latin typeface="Avanti" panose="020B0500000000000000" pitchFamily="34" charset="0"/>
              </a:rPr>
              <a:t>Ульяновск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3E9A77-8D09-C74E-EBFC-699A5857EE59}"/>
              </a:ext>
            </a:extLst>
          </p:cNvPr>
          <p:cNvSpPr/>
          <p:nvPr/>
        </p:nvSpPr>
        <p:spPr>
          <a:xfrm>
            <a:off x="3704492" y="5576727"/>
            <a:ext cx="5226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26485A"/>
                </a:solidFill>
                <a:latin typeface="Avanti" panose="020B0500000000000000" pitchFamily="34" charset="0"/>
              </a:rPr>
              <a:t>Игорь Олегович Петрищев,</a:t>
            </a:r>
          </a:p>
          <a:p>
            <a:pPr algn="r"/>
            <a:r>
              <a:rPr lang="ru-RU" sz="2400" dirty="0">
                <a:solidFill>
                  <a:srgbClr val="26485A"/>
                </a:solidFill>
                <a:latin typeface="Avanti" panose="020B0500000000000000" pitchFamily="34" charset="0"/>
              </a:rPr>
              <a:t>Ректор </a:t>
            </a:r>
            <a:r>
              <a:rPr lang="ru-RU" sz="2400" dirty="0" err="1">
                <a:solidFill>
                  <a:srgbClr val="26485A"/>
                </a:solidFill>
                <a:latin typeface="Avanti" panose="020B0500000000000000" pitchFamily="34" charset="0"/>
              </a:rPr>
              <a:t>УлГПУ</a:t>
            </a:r>
            <a:r>
              <a:rPr lang="ru-RU" sz="2400" dirty="0">
                <a:solidFill>
                  <a:srgbClr val="26485A"/>
                </a:solidFill>
                <a:latin typeface="Avanti" panose="020B0500000000000000" pitchFamily="34" charset="0"/>
              </a:rPr>
              <a:t> им. И.Н. Ульянова</a:t>
            </a:r>
          </a:p>
        </p:txBody>
      </p:sp>
    </p:spTree>
    <p:extLst>
      <p:ext uri="{BB962C8B-B14F-4D97-AF65-F5344CB8AC3E}">
        <p14:creationId xmlns:p14="http://schemas.microsoft.com/office/powerpoint/2010/main" val="392329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Исследовательская деятельность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6" y="1325563"/>
            <a:ext cx="11300095" cy="4500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Последовательность модулей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с повышением уровня сложности исследовательских задач и применяемого научного инструментария, а завершается обучение обязательной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защитой квалификационной работы. </a:t>
            </a:r>
          </a:p>
          <a:p>
            <a:endParaRPr lang="ru-RU" sz="2400" b="1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База научных лабораторий: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НИЦ Фундаментальных и прикладных проблем </a:t>
            </a:r>
            <a:r>
              <a:rPr lang="ru-RU" sz="2400" dirty="0" err="1">
                <a:solidFill>
                  <a:srgbClr val="26485A"/>
                </a:solidFill>
                <a:latin typeface="Avanti"/>
              </a:rPr>
              <a:t>биоэкологии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и биотехнологии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НИЦ «Карамзинская лаборатория»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НИЛ математического моделирования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НИЛ психофизиологии и психодиагностики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НИЛ гравитации, космологии, астрофизики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Лаборатория социологических исследований и др.</a:t>
            </a:r>
          </a:p>
        </p:txBody>
      </p:sp>
    </p:spTree>
    <p:extLst>
      <p:ext uri="{BB962C8B-B14F-4D97-AF65-F5344CB8AC3E}">
        <p14:creationId xmlns:p14="http://schemas.microsoft.com/office/powerpoint/2010/main" val="428237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Исследовательская деятельность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6" y="1325563"/>
            <a:ext cx="10515601" cy="4500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Ведутся три научно-исследовательские работы, которые поддержаны на федеральном уровне: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проект «Дистанционное цифровое образование как фактор и социокультурный ресурс развития современной школы (руководитель – Канина С.Ю.)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проект «Разработка структурных модулей по организации практической подготовки обучающихся и взаимодействию с работодателями в рамках дуальной системы подготовки педагогических кадров» (руководитель – Короткова М.В)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проект «Виртуальный педагогический симулятор»</a:t>
            </a:r>
          </a:p>
        </p:txBody>
      </p:sp>
    </p:spTree>
    <p:extLst>
      <p:ext uri="{BB962C8B-B14F-4D97-AF65-F5344CB8AC3E}">
        <p14:creationId xmlns:p14="http://schemas.microsoft.com/office/powerpoint/2010/main" val="17577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Исследовательская деятельность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694197" y="2201266"/>
            <a:ext cx="10515601" cy="2789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Большой интерес у Министерства Просвещения РФ 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вызвала НИР «Современная модель познавательно-учебной (наглядно-образной) формы общего, дополнительного образования и профессиональной ориентации в естественно-научной области»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411288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10204906" y="4103077"/>
            <a:ext cx="1987094" cy="2746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926123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Исследовательская деятельность</a:t>
            </a:r>
            <a:endParaRPr lang="ru-RU" sz="3600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6" y="903532"/>
            <a:ext cx="10515601" cy="50752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Учебные наборы разработанные в рамках НИР: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 по выделению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ДНК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 по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выращиванию бактерий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Учебная коллекция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«Разнообразие насекомых»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Учебная коллекция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«Разнообразие чешуекрылых»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Учебная коллекция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«Разнообразие жесткокрылых»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Учебная коллекция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«Насекомые-вредители»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Учебная коллекция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«Разнообразие минералов»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набор-гербарий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«Разнообразие растений»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набор-гербарий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«Лекарственные растения»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набор-гербарий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«Морфология растений»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 гистологических препаратов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«Ткани животных»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 гистологических препаратов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«Ткани растений»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 гистологических препаратов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«Строение насекомых»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Учебный набор гистологических препаратов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«Размножение растений».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Исследовательская деятельность</a:t>
            </a:r>
            <a:endParaRPr lang="ru-RU" sz="3600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694197" y="2201266"/>
            <a:ext cx="10515601" cy="2789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Наш </a:t>
            </a:r>
            <a:r>
              <a:rPr lang="ru-RU" sz="3200" b="1" dirty="0">
                <a:solidFill>
                  <a:srgbClr val="26485A"/>
                </a:solidFill>
                <a:latin typeface="Avanti"/>
              </a:rPr>
              <a:t>университет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предлагает </a:t>
            </a:r>
            <a:r>
              <a:rPr lang="ru-RU" sz="3200" b="1" dirty="0">
                <a:solidFill>
                  <a:srgbClr val="26485A"/>
                </a:solidFill>
                <a:latin typeface="Avanti"/>
              </a:rPr>
              <a:t>Министерству просвещения и воспитания Ульяновской области 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и образовательным учреждениям региона </a:t>
            </a:r>
            <a:r>
              <a:rPr lang="ru-RU" sz="3200" b="1" dirty="0">
                <a:solidFill>
                  <a:srgbClr val="26485A"/>
                </a:solidFill>
                <a:latin typeface="Avanti"/>
              </a:rPr>
              <a:t>рассмотреть возможность оснащения 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кабинетов биологии представленными наборами</a:t>
            </a:r>
          </a:p>
        </p:txBody>
      </p:sp>
    </p:spTree>
    <p:extLst>
      <p:ext uri="{BB962C8B-B14F-4D97-AF65-F5344CB8AC3E}">
        <p14:creationId xmlns:p14="http://schemas.microsoft.com/office/powerpoint/2010/main" val="381030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96815"/>
          </a:xfrm>
        </p:spPr>
        <p:txBody>
          <a:bodyPr>
            <a:noAutofit/>
          </a:bodyPr>
          <a:lstStyle/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Новые возможности для развития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3" y="6185296"/>
            <a:ext cx="2001795" cy="579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7945" y="2188039"/>
            <a:ext cx="59026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Включает в себя: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кластер междисциплинарной подготовки;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универсальный педагогический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кластер;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кабинет экспериментальной физики;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кабинет соревновательной робототехники;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два учебных класса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-компетенций;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видеостудия для записи онлайн-курсов и проведения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вебинаров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учебно-научная лаборатория гравитации, космологии и астрофизики;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учебно-научная лаборатория психофизиологии и психодиагностики;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лаборатория математического моделирования, оснащенная суперкомпьютером с пиковой производительностью 10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терафлопс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ru-RU" sz="1600" dirty="0">
              <a:solidFill>
                <a:srgbClr val="29465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787" y="721140"/>
            <a:ext cx="4698316" cy="1379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23" y="2188039"/>
            <a:ext cx="5230153" cy="39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4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0" y="3001694"/>
            <a:ext cx="2573219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«Педагогический технопарк «</a:t>
            </a:r>
            <a:r>
              <a:rPr lang="ru-RU" sz="3600" b="1" dirty="0" err="1">
                <a:solidFill>
                  <a:srgbClr val="26485A"/>
                </a:solidFill>
                <a:latin typeface="Avanti"/>
              </a:rPr>
              <a:t>Кванториум</a:t>
            </a:r>
            <a:r>
              <a:rPr lang="ru-RU" sz="3600" dirty="0">
                <a:solidFill>
                  <a:srgbClr val="26485A"/>
                </a:solidFill>
                <a:latin typeface="Avanti"/>
              </a:rPr>
              <a:t>» имени народного учителя СССР </a:t>
            </a:r>
            <a:r>
              <a:rPr lang="ru-RU" sz="3600" b="1" dirty="0">
                <a:solidFill>
                  <a:srgbClr val="26485A"/>
                </a:solidFill>
                <a:latin typeface="Avanti"/>
              </a:rPr>
              <a:t>Головина Петра Петровича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6" y="6018608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1376670" y="1325563"/>
            <a:ext cx="5175739" cy="4500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18 ноября 2022 года</a:t>
            </a:r>
          </a:p>
          <a:p>
            <a:endParaRPr lang="ru-RU" sz="2400" b="1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Цель создания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- развитие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материально-технической базы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университета с целью подготовки студентов и педагогических работников для обеспечения системы образования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высококвалифицированными кадрами</a:t>
            </a:r>
            <a:endParaRPr lang="ru-RU" sz="2400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4CAE7D-C008-CE93-F5EF-0311D9ABFC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0" b="12967"/>
          <a:stretch/>
        </p:blipFill>
        <p:spPr>
          <a:xfrm>
            <a:off x="6552409" y="1419347"/>
            <a:ext cx="5489726" cy="383346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stA="0" endPos="3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04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Задачи </a:t>
            </a:r>
            <a:r>
              <a:rPr lang="ru-RU" sz="3600" b="1" dirty="0" err="1">
                <a:solidFill>
                  <a:srgbClr val="26485A"/>
                </a:solidFill>
                <a:latin typeface="Avanti"/>
              </a:rPr>
              <a:t>Кванториума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7" y="1208332"/>
            <a:ext cx="9868296" cy="5004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организация обучения студентов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методикам и технологиям преподавания учебных предметов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естественно-научной и технологической направленностей с использованием современного оборудования, средств обучения и воспитания, в том числе для подготовки к педагогической 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6485A"/>
                </a:solidFill>
                <a:latin typeface="Avanti"/>
              </a:rPr>
              <a:t>повышение квалификации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педагогических работников общеобразовательных организаций, в том числе оснащенных современным оборудованием и средствами обучения и воспитания;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проведение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профориентационной деятельности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со школьниками для привлечения к последующему поступлению в педагогические вузы, в том числе через мероприятия с профильными педагогическими классами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70352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57" y="6300554"/>
            <a:ext cx="1815148" cy="52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48" y="4935415"/>
            <a:ext cx="2880373" cy="191402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F18C6DA-E54D-AC1D-7248-E76E98EF7480}"/>
              </a:ext>
            </a:extLst>
          </p:cNvPr>
          <p:cNvSpPr txBox="1">
            <a:spLocks/>
          </p:cNvSpPr>
          <p:nvPr/>
        </p:nvSpPr>
        <p:spPr>
          <a:xfrm>
            <a:off x="1676400" y="8563"/>
            <a:ext cx="10515600" cy="99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40000"/>
              </a:lnSpc>
            </a:pPr>
            <a:r>
              <a:rPr lang="ru-RU" sz="3600" b="1" dirty="0">
                <a:solidFill>
                  <a:srgbClr val="26485A"/>
                </a:solidFill>
                <a:latin typeface="Avanti" panose="020B0500000000000000" pitchFamily="34" charset="0"/>
              </a:rPr>
              <a:t>Сотрудничество вуза с образовательными организациями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1E981-3DD4-FD02-7F0C-FED787149140}"/>
              </a:ext>
            </a:extLst>
          </p:cNvPr>
          <p:cNvSpPr txBox="1">
            <a:spLocks/>
          </p:cNvSpPr>
          <p:nvPr/>
        </p:nvSpPr>
        <p:spPr>
          <a:xfrm>
            <a:off x="304800" y="1325563"/>
            <a:ext cx="11849305" cy="4840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6485A"/>
                </a:solidFill>
                <a:latin typeface="Avanti"/>
              </a:rPr>
              <a:t>более </a:t>
            </a:r>
            <a:r>
              <a:rPr lang="ru-RU" sz="5400" b="1" dirty="0">
                <a:solidFill>
                  <a:srgbClr val="26485A"/>
                </a:solidFill>
                <a:latin typeface="Avanti"/>
              </a:rPr>
              <a:t>400</a:t>
            </a:r>
            <a:r>
              <a:rPr lang="ru-RU" dirty="0">
                <a:solidFill>
                  <a:srgbClr val="26485A"/>
                </a:solidFill>
                <a:latin typeface="Avanti"/>
              </a:rPr>
              <a:t> выпускных квалификационных работ по заявкам работодателей</a:t>
            </a:r>
          </a:p>
          <a:p>
            <a:endParaRPr lang="ru-RU" dirty="0">
              <a:solidFill>
                <a:srgbClr val="26485A"/>
              </a:solidFill>
              <a:latin typeface="Avanti"/>
            </a:endParaRPr>
          </a:p>
          <a:p>
            <a:r>
              <a:rPr lang="ru-RU" dirty="0">
                <a:solidFill>
                  <a:srgbClr val="26485A"/>
                </a:solidFill>
                <a:latin typeface="Avanti"/>
              </a:rPr>
              <a:t>из них </a:t>
            </a:r>
            <a:r>
              <a:rPr lang="ru-RU" sz="4800" b="1" dirty="0">
                <a:solidFill>
                  <a:srgbClr val="26485A"/>
                </a:solidFill>
                <a:latin typeface="Avanti"/>
              </a:rPr>
              <a:t>21</a:t>
            </a:r>
            <a:r>
              <a:rPr lang="ru-RU" dirty="0">
                <a:solidFill>
                  <a:srgbClr val="26485A"/>
                </a:solidFill>
                <a:latin typeface="Avanti"/>
              </a:rPr>
              <a:t> работа реализуется по заявке </a:t>
            </a:r>
            <a:r>
              <a:rPr lang="ru-RU" b="1" dirty="0">
                <a:solidFill>
                  <a:srgbClr val="26485A"/>
                </a:solidFill>
                <a:latin typeface="Avanti"/>
              </a:rPr>
              <a:t>ОГАУ 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73146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029968-B476-FE1D-E92D-7612CF5A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356"/>
            <a:ext cx="4489938" cy="1391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51" y="6447692"/>
            <a:ext cx="1306853" cy="37829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F18C6DA-E54D-AC1D-7248-E76E98EF7480}"/>
              </a:ext>
            </a:extLst>
          </p:cNvPr>
          <p:cNvSpPr txBox="1">
            <a:spLocks/>
          </p:cNvSpPr>
          <p:nvPr/>
        </p:nvSpPr>
        <p:spPr>
          <a:xfrm>
            <a:off x="1676400" y="8563"/>
            <a:ext cx="10175631" cy="99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40000"/>
              </a:lnSpc>
            </a:pPr>
            <a:r>
              <a:rPr lang="ru-RU" sz="3600" b="1" dirty="0">
                <a:solidFill>
                  <a:srgbClr val="26485A"/>
                </a:solidFill>
                <a:latin typeface="Avanti" panose="020B0500000000000000" pitchFamily="34" charset="0"/>
              </a:rPr>
              <a:t>Воспитание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1E981-3DD4-FD02-7F0C-FED787149140}"/>
              </a:ext>
            </a:extLst>
          </p:cNvPr>
          <p:cNvSpPr txBox="1">
            <a:spLocks/>
          </p:cNvSpPr>
          <p:nvPr/>
        </p:nvSpPr>
        <p:spPr>
          <a:xfrm>
            <a:off x="304800" y="880087"/>
            <a:ext cx="5791200" cy="3743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26485A"/>
                </a:solidFill>
                <a:latin typeface="Avanti"/>
              </a:rPr>
              <a:t>В текущем году </a:t>
            </a:r>
            <a:r>
              <a:rPr lang="ru-RU" sz="2800" dirty="0" smtClean="0">
                <a:solidFill>
                  <a:srgbClr val="26485A"/>
                </a:solidFill>
                <a:latin typeface="Avanti"/>
              </a:rPr>
              <a:t>была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обновлена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рабочая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программа воспитания 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университета на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2022-2025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годы. </a:t>
            </a:r>
          </a:p>
          <a:p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r>
              <a:rPr lang="ru-RU" sz="2800" dirty="0">
                <a:solidFill>
                  <a:srgbClr val="26485A"/>
                </a:solidFill>
                <a:latin typeface="Avanti"/>
              </a:rPr>
              <a:t>Основной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целью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воспитательной работы в </a:t>
            </a:r>
            <a:r>
              <a:rPr lang="ru-RU" sz="2800" dirty="0" err="1">
                <a:solidFill>
                  <a:srgbClr val="26485A"/>
                </a:solidFill>
                <a:latin typeface="Avanti"/>
              </a:rPr>
              <a:t>УлГПУ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им. И.Н. Ульянова является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создание условий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.</a:t>
            </a:r>
            <a:endParaRPr lang="ru-RU" sz="2800" b="1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1026" name="Picture 2" descr="1 сентября для лицеистов и студентов-первокурсников УлГПУ им. И.Н. Ульянова прошла церемония поднятия государственного флага России  ">
            <a:extLst>
              <a:ext uri="{FF2B5EF4-FFF2-40B4-BE49-F238E27FC236}">
                <a16:creationId xmlns:a16="http://schemas.microsoft.com/office/drawing/2014/main" id="{797DB3EB-23F3-E4DD-FA62-40A5C072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54" y="880087"/>
            <a:ext cx="5619262" cy="37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страханская государственная консерватория вошла в единый План мероприятий  Ассоциации студенческих патриотических клубов.. | ВКонтакте">
            <a:extLst>
              <a:ext uri="{FF2B5EF4-FFF2-40B4-BE49-F238E27FC236}">
                <a16:creationId xmlns:a16="http://schemas.microsoft.com/office/drawing/2014/main" id="{6361C05D-8CAF-D9F2-0313-91D0FCFE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2" y="4730262"/>
            <a:ext cx="2127738" cy="21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ЫВМЕСТЕ">
            <a:extLst>
              <a:ext uri="{FF2B5EF4-FFF2-40B4-BE49-F238E27FC236}">
                <a16:creationId xmlns:a16="http://schemas.microsoft.com/office/drawing/2014/main" id="{0F21E6F6-1BC0-F4DE-97E7-9E575724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78" y="4730262"/>
            <a:ext cx="2127738" cy="21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6BAC7D4-A409-7649-C6A8-F00187898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8290" r="11691" b="27119"/>
          <a:stretch/>
        </p:blipFill>
        <p:spPr bwMode="auto">
          <a:xfrm>
            <a:off x="8319894" y="4730262"/>
            <a:ext cx="2127738" cy="21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5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26485A"/>
                </a:solidFill>
                <a:latin typeface="Avanti"/>
              </a:rPr>
              <a:t>Образовательная деятельность в 2022/2023 учебном году</a:t>
            </a:r>
            <a:endParaRPr lang="ru-RU" sz="32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8" y="5678669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5" y="1453661"/>
            <a:ext cx="10515600" cy="479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26485A"/>
                </a:solidFill>
                <a:latin typeface="Avanti"/>
              </a:rPr>
              <a:t>150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основных </a:t>
            </a:r>
            <a:r>
              <a:rPr lang="ru-RU" sz="2400" dirty="0" smtClean="0">
                <a:solidFill>
                  <a:srgbClr val="26485A"/>
                </a:solidFill>
                <a:latin typeface="Avanti"/>
              </a:rPr>
              <a:t>профессиональных образовательных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программам высшего образования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из них </a:t>
            </a:r>
            <a:r>
              <a:rPr lang="ru-RU" sz="3600" b="1" dirty="0">
                <a:solidFill>
                  <a:srgbClr val="26485A"/>
                </a:solidFill>
                <a:latin typeface="Avanti"/>
              </a:rPr>
              <a:t>114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по УГС(Н) «Образование и педагогические науки»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В 2022 году впервые осуществлен набор на </a:t>
            </a:r>
            <a:r>
              <a:rPr lang="ru-RU" sz="3600" dirty="0">
                <a:solidFill>
                  <a:srgbClr val="26485A"/>
                </a:solidFill>
                <a:latin typeface="Avanti"/>
              </a:rPr>
              <a:t>29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новых образовательных программ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(«Ядро высшего педагогического образования»)</a:t>
            </a:r>
          </a:p>
          <a:p>
            <a:endParaRPr lang="ru-RU" sz="2400" cap="all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Сетевая программа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по направлению подготовки 44.04.02 психолого-педагогическое образование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«развитие личностного потенциала в образовании: персонализация и цифровизация»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в рамках консорциума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«развития личностного потенциала в образовании»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с </a:t>
            </a:r>
            <a:r>
              <a:rPr lang="ru-RU" sz="3600" b="1" dirty="0">
                <a:solidFill>
                  <a:srgbClr val="26485A"/>
                </a:solidFill>
                <a:latin typeface="Avanti"/>
              </a:rPr>
              <a:t>6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педагогическими вузами.</a:t>
            </a:r>
          </a:p>
        </p:txBody>
      </p:sp>
    </p:spTree>
    <p:extLst>
      <p:ext uri="{BB962C8B-B14F-4D97-AF65-F5344CB8AC3E}">
        <p14:creationId xmlns:p14="http://schemas.microsoft.com/office/powerpoint/2010/main" val="212314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51" y="6447692"/>
            <a:ext cx="1306853" cy="37829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F18C6DA-E54D-AC1D-7248-E76E98EF7480}"/>
              </a:ext>
            </a:extLst>
          </p:cNvPr>
          <p:cNvSpPr txBox="1">
            <a:spLocks/>
          </p:cNvSpPr>
          <p:nvPr/>
        </p:nvSpPr>
        <p:spPr>
          <a:xfrm>
            <a:off x="1676400" y="8563"/>
            <a:ext cx="10175631" cy="99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40000"/>
              </a:lnSpc>
            </a:pPr>
            <a:r>
              <a:rPr lang="ru-RU" sz="3600" b="1" dirty="0">
                <a:solidFill>
                  <a:srgbClr val="26485A"/>
                </a:solidFill>
                <a:latin typeface="Avanti" panose="020B0500000000000000" pitchFamily="34" charset="0"/>
              </a:rPr>
              <a:t>Итоги выпуска 2022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1E981-3DD4-FD02-7F0C-FED787149140}"/>
              </a:ext>
            </a:extLst>
          </p:cNvPr>
          <p:cNvSpPr txBox="1">
            <a:spLocks/>
          </p:cNvSpPr>
          <p:nvPr/>
        </p:nvSpPr>
        <p:spPr>
          <a:xfrm>
            <a:off x="328246" y="1160585"/>
            <a:ext cx="11383108" cy="54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26485A"/>
                </a:solidFill>
                <a:latin typeface="Avanti"/>
              </a:rPr>
              <a:t>800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 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выпускников очной формы обучения по программам бакалавриата, специалитета и магистратуры</a:t>
            </a:r>
          </a:p>
          <a:p>
            <a:r>
              <a:rPr lang="ru-RU" sz="2800" dirty="0">
                <a:solidFill>
                  <a:srgbClr val="26485A"/>
                </a:solidFill>
                <a:latin typeface="Avanti"/>
              </a:rPr>
              <a:t>из них </a:t>
            </a:r>
            <a:r>
              <a:rPr lang="ru-RU" sz="5400" b="1" dirty="0">
                <a:solidFill>
                  <a:srgbClr val="26485A"/>
                </a:solidFill>
                <a:latin typeface="Avanti"/>
              </a:rPr>
              <a:t>166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иностранцев</a:t>
            </a:r>
          </a:p>
          <a:p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r>
              <a:rPr lang="ru-RU" sz="4800" b="1" dirty="0">
                <a:solidFill>
                  <a:srgbClr val="26485A"/>
                </a:solidFill>
                <a:latin typeface="Avanti"/>
              </a:rPr>
              <a:t>86%</a:t>
            </a:r>
            <a:r>
              <a:rPr lang="ru-RU" sz="3600" b="1" dirty="0">
                <a:solidFill>
                  <a:srgbClr val="26485A"/>
                </a:solidFill>
                <a:latin typeface="Avanti"/>
              </a:rPr>
              <a:t> 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трудоустройства</a:t>
            </a:r>
          </a:p>
          <a:p>
            <a:r>
              <a:rPr lang="ru-RU" sz="3600" b="1" dirty="0">
                <a:solidFill>
                  <a:srgbClr val="26485A"/>
                </a:solidFill>
                <a:latin typeface="Avanti"/>
              </a:rPr>
              <a:t>15%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- по специальности в других регионах</a:t>
            </a:r>
          </a:p>
          <a:p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r>
              <a:rPr lang="ru-RU" sz="2800" dirty="0">
                <a:solidFill>
                  <a:srgbClr val="26485A"/>
                </a:solidFill>
                <a:latin typeface="Avanti"/>
              </a:rPr>
              <a:t>Потребность в педагогических кадрах:</a:t>
            </a:r>
          </a:p>
          <a:p>
            <a:r>
              <a:rPr lang="ru-RU" sz="4800" b="1" dirty="0">
                <a:solidFill>
                  <a:srgbClr val="26485A"/>
                </a:solidFill>
                <a:latin typeface="Avanti"/>
              </a:rPr>
              <a:t>996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человек, из них </a:t>
            </a:r>
            <a:r>
              <a:rPr lang="ru-RU" sz="4800" b="1" dirty="0">
                <a:solidFill>
                  <a:srgbClr val="26485A"/>
                </a:solidFill>
                <a:latin typeface="Avanti"/>
              </a:rPr>
              <a:t>594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в г. Ульяновск</a:t>
            </a:r>
          </a:p>
          <a:p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r>
              <a:rPr lang="ru-RU" sz="2800" dirty="0">
                <a:solidFill>
                  <a:srgbClr val="26485A"/>
                </a:solidFill>
                <a:latin typeface="Avanti"/>
              </a:rPr>
              <a:t> </a:t>
            </a:r>
            <a:r>
              <a:rPr lang="ru-RU" b="1" dirty="0">
                <a:solidFill>
                  <a:srgbClr val="26485A"/>
                </a:solidFill>
                <a:latin typeface="Avanti"/>
              </a:rPr>
              <a:t>72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выпускника «</a:t>
            </a:r>
            <a:r>
              <a:rPr lang="ru-RU" sz="2800" dirty="0" err="1">
                <a:solidFill>
                  <a:srgbClr val="26485A"/>
                </a:solidFill>
                <a:latin typeface="Avanti"/>
              </a:rPr>
              <a:t>целивика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»: </a:t>
            </a:r>
            <a:r>
              <a:rPr lang="ru-RU" b="1" dirty="0">
                <a:solidFill>
                  <a:srgbClr val="26485A"/>
                </a:solidFill>
                <a:latin typeface="Avanti"/>
              </a:rPr>
              <a:t>15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человек пошли 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190244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51" y="6447692"/>
            <a:ext cx="1306853" cy="37829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F18C6DA-E54D-AC1D-7248-E76E98EF7480}"/>
              </a:ext>
            </a:extLst>
          </p:cNvPr>
          <p:cNvSpPr txBox="1">
            <a:spLocks/>
          </p:cNvSpPr>
          <p:nvPr/>
        </p:nvSpPr>
        <p:spPr>
          <a:xfrm>
            <a:off x="1676400" y="8563"/>
            <a:ext cx="10175631" cy="99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Центр сопровождения молодых педагогов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1E981-3DD4-FD02-7F0C-FED787149140}"/>
              </a:ext>
            </a:extLst>
          </p:cNvPr>
          <p:cNvSpPr txBox="1">
            <a:spLocks/>
          </p:cNvSpPr>
          <p:nvPr/>
        </p:nvSpPr>
        <p:spPr>
          <a:xfrm>
            <a:off x="328246" y="1160585"/>
            <a:ext cx="11383108" cy="5158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Центр является федеральной инновационной площадкой и  осуществляет работу по четырем направлениям: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научно-исследовательское – связано с выявлением профессионально-личностных затруднений, актуальных для молодых педагогов.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научно-методическое. В русле этой деятельности сотрудниками проводятся мероприятия для молодых педагогов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образовательная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издательская деятельность и информационное сопровождение молодых педагогов</a:t>
            </a:r>
          </a:p>
          <a:p>
            <a:endParaRPr lang="ru-RU" sz="1800" dirty="0">
              <a:solidFill>
                <a:srgbClr val="26485A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264864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3" y="6185296"/>
            <a:ext cx="2001795" cy="579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9935" y="1451090"/>
            <a:ext cx="108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29465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9" y="283731"/>
            <a:ext cx="2809908" cy="120630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98FB02-BCFB-16B7-2FD6-3B97BF9F052A}"/>
              </a:ext>
            </a:extLst>
          </p:cNvPr>
          <p:cNvSpPr txBox="1">
            <a:spLocks/>
          </p:cNvSpPr>
          <p:nvPr/>
        </p:nvSpPr>
        <p:spPr>
          <a:xfrm>
            <a:off x="1962350" y="71260"/>
            <a:ext cx="10175631" cy="163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ЦНППМ и </a:t>
            </a:r>
          </a:p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факультет образовательных </a:t>
            </a:r>
          </a:p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технологий и непрерывного образования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BFE017-9CEE-6DE9-ACE8-86A553022635}"/>
              </a:ext>
            </a:extLst>
          </p:cNvPr>
          <p:cNvSpPr txBox="1">
            <a:spLocks/>
          </p:cNvSpPr>
          <p:nvPr/>
        </p:nvSpPr>
        <p:spPr>
          <a:xfrm>
            <a:off x="328246" y="1914984"/>
            <a:ext cx="11383108" cy="4403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Письмо Министерства просвещения Российской Федерации от 10.12.2021 № АЗ-1061/08 «О формировании методического актива»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Дорожная карта (планом мероприятий) по развитию научно-методического сопровождения педагогических работников и управленческих кадров от 31.03.2022 г.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создан региональный актив (пул) региональных методистов Ульяновской области (далее –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РМА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)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В состав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РМА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входят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42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методиста из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24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муниципальных образований Ульяновской области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1 единица на 200-250 педагогических работников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205371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3" y="6185296"/>
            <a:ext cx="2001795" cy="579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9935" y="1451090"/>
            <a:ext cx="108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29465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9" y="283731"/>
            <a:ext cx="2809908" cy="120630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98FB02-BCFB-16B7-2FD6-3B97BF9F052A}"/>
              </a:ext>
            </a:extLst>
          </p:cNvPr>
          <p:cNvSpPr txBox="1">
            <a:spLocks/>
          </p:cNvSpPr>
          <p:nvPr/>
        </p:nvSpPr>
        <p:spPr>
          <a:xfrm>
            <a:off x="1962350" y="71260"/>
            <a:ext cx="10122557" cy="163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Основа РМА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BFE017-9CEE-6DE9-ACE8-86A553022635}"/>
              </a:ext>
            </a:extLst>
          </p:cNvPr>
          <p:cNvSpPr txBox="1">
            <a:spLocks/>
          </p:cNvSpPr>
          <p:nvPr/>
        </p:nvSpPr>
        <p:spPr>
          <a:xfrm>
            <a:off x="328246" y="1702511"/>
            <a:ext cx="11383108" cy="48717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педагоги, имеющие высшее педагогическое образование и стаж работы по специальности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не менее 5 лет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педагоги с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высшей квалификационной категорией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педагоги с высоким уровнем методических компетенций,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прошедшие оценку предметных и методических компетенций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, проведенную ФГБУ «Федеральный институт оценки качества образования».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6485A"/>
                </a:solidFill>
                <a:latin typeface="Avanti"/>
              </a:rPr>
              <a:t>победители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конкурсного отбора на присвоение категории педагог-методист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6485A"/>
                </a:solidFill>
                <a:latin typeface="Avanti"/>
              </a:rPr>
              <a:t>руководители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методических объединений, советов, тьюторы и наставники, лидеры профессиональных сообществ и ассоциаций;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ведущие и старшие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эксперты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 предметных комиссий ЕГЭ и ОГЭ;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педагоги, имеющие стабильно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высокие результаты у обучающихся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педагоги, пользующиеся </a:t>
            </a:r>
            <a:r>
              <a:rPr lang="ru-RU" sz="2800" b="1" dirty="0">
                <a:solidFill>
                  <a:srgbClr val="26485A"/>
                </a:solidFill>
                <a:latin typeface="Avanti"/>
              </a:rPr>
              <a:t>авторитетом и уважением 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среди коллег</a:t>
            </a:r>
          </a:p>
        </p:txBody>
      </p:sp>
    </p:spTree>
    <p:extLst>
      <p:ext uri="{BB962C8B-B14F-4D97-AF65-F5344CB8AC3E}">
        <p14:creationId xmlns:p14="http://schemas.microsoft.com/office/powerpoint/2010/main" val="120968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3" y="6185296"/>
            <a:ext cx="2001795" cy="579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9935" y="1451090"/>
            <a:ext cx="108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29465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9" y="283731"/>
            <a:ext cx="2809908" cy="120630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98FB02-BCFB-16B7-2FD6-3B97BF9F052A}"/>
              </a:ext>
            </a:extLst>
          </p:cNvPr>
          <p:cNvSpPr txBox="1">
            <a:spLocks/>
          </p:cNvSpPr>
          <p:nvPr/>
        </p:nvSpPr>
        <p:spPr>
          <a:xfrm>
            <a:off x="1962350" y="71260"/>
            <a:ext cx="10175631" cy="163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Деятельность РМА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BFE017-9CEE-6DE9-ACE8-86A553022635}"/>
              </a:ext>
            </a:extLst>
          </p:cNvPr>
          <p:cNvSpPr txBox="1">
            <a:spLocks/>
          </p:cNvSpPr>
          <p:nvPr/>
        </p:nvSpPr>
        <p:spPr>
          <a:xfrm>
            <a:off x="328246" y="1702511"/>
            <a:ext cx="11383108" cy="48717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выявление профессиональных дефицитов;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внедрение программы формирования компетенций;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совершенствование предметных компетенций;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выстраивание индивидуальных маршрутов непрерывного развития;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вовлечение педагогов в экспертную деятельность;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профилактику профессионального выгорания педагогов;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оказание поддержки молодым педагогам, и реализация программы наставничества педагогических работников;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оказание методической помощи учителям с низкими результатами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939548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3" y="6185296"/>
            <a:ext cx="2001795" cy="579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9935" y="1451090"/>
            <a:ext cx="108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29465B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98FB02-BCFB-16B7-2FD6-3B97BF9F052A}"/>
              </a:ext>
            </a:extLst>
          </p:cNvPr>
          <p:cNvSpPr txBox="1">
            <a:spLocks/>
          </p:cNvSpPr>
          <p:nvPr/>
        </p:nvSpPr>
        <p:spPr>
          <a:xfrm>
            <a:off x="1962350" y="71260"/>
            <a:ext cx="10175631" cy="163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Изменения </a:t>
            </a:r>
            <a:r>
              <a:rPr lang="ru-RU" sz="3600" b="1" dirty="0" err="1">
                <a:solidFill>
                  <a:srgbClr val="26485A"/>
                </a:solidFill>
                <a:latin typeface="Avanti"/>
              </a:rPr>
              <a:t>ФОТиНО</a:t>
            </a:r>
            <a:endParaRPr lang="ru-RU" sz="3600" b="1" dirty="0">
              <a:solidFill>
                <a:srgbClr val="26485A"/>
              </a:solidFill>
              <a:latin typeface="Avanti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BFE017-9CEE-6DE9-ACE8-86A553022635}"/>
              </a:ext>
            </a:extLst>
          </p:cNvPr>
          <p:cNvSpPr txBox="1">
            <a:spLocks/>
          </p:cNvSpPr>
          <p:nvPr/>
        </p:nvSpPr>
        <p:spPr>
          <a:xfrm>
            <a:off x="328246" y="1702511"/>
            <a:ext cx="11383108" cy="4871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Увеличилось количество коротких программ (18-36 час.)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Созданы организационные и методические условия для повышения квалификации в дистанционном формате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14 программ повышения квалификации в федеральном реестре программ дополнительного профессионального педагогического образования</a:t>
            </a:r>
          </a:p>
          <a:p>
            <a:endParaRPr lang="ru-RU" sz="2800" dirty="0">
              <a:solidFill>
                <a:srgbClr val="26485A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458041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13" y="6185296"/>
            <a:ext cx="2001795" cy="579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9935" y="1451090"/>
            <a:ext cx="108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29465B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98FB02-BCFB-16B7-2FD6-3B97BF9F052A}"/>
              </a:ext>
            </a:extLst>
          </p:cNvPr>
          <p:cNvSpPr txBox="1">
            <a:spLocks/>
          </p:cNvSpPr>
          <p:nvPr/>
        </p:nvSpPr>
        <p:spPr>
          <a:xfrm>
            <a:off x="1962350" y="71260"/>
            <a:ext cx="10175631" cy="163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Направления деятельности </a:t>
            </a:r>
            <a:r>
              <a:rPr lang="ru-RU" sz="3600" b="1" dirty="0" err="1">
                <a:solidFill>
                  <a:srgbClr val="26485A"/>
                </a:solidFill>
                <a:latin typeface="Avanti"/>
              </a:rPr>
              <a:t>ФОТиНО</a:t>
            </a:r>
            <a:endParaRPr lang="ru-RU" sz="3600" b="1" dirty="0">
              <a:solidFill>
                <a:srgbClr val="26485A"/>
              </a:solidFill>
              <a:latin typeface="Avanti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BFE017-9CEE-6DE9-ACE8-86A553022635}"/>
              </a:ext>
            </a:extLst>
          </p:cNvPr>
          <p:cNvSpPr txBox="1">
            <a:spLocks/>
          </p:cNvSpPr>
          <p:nvPr/>
        </p:nvSpPr>
        <p:spPr>
          <a:xfrm>
            <a:off x="328246" y="1451090"/>
            <a:ext cx="11383108" cy="51231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Планирование повышения квалификации не только на основе заявок от органов управления образования и образовательных организаций, но и на основе результатов диагностики профессиональных дефицитов педагогических работников и управленческих кадров.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Увеличение в программах повышения квалификации количества часов на отработку практических навыков на базе вновь созданных подразделений университета (технопарка, педагогического </a:t>
            </a:r>
            <a:r>
              <a:rPr lang="ru-RU" sz="2800" dirty="0" err="1">
                <a:solidFill>
                  <a:srgbClr val="26485A"/>
                </a:solidFill>
                <a:latin typeface="Avanti"/>
              </a:rPr>
              <a:t>кванториума</a:t>
            </a:r>
            <a:r>
              <a:rPr lang="ru-RU" sz="2800" dirty="0">
                <a:solidFill>
                  <a:srgbClr val="26485A"/>
                </a:solidFill>
                <a:latin typeface="Avanti"/>
              </a:rPr>
              <a:t>) и образовательных организаций-партнёров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6485A"/>
              </a:solidFill>
              <a:latin typeface="Avant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6485A"/>
                </a:solidFill>
                <a:latin typeface="Avanti"/>
              </a:rPr>
              <a:t>Разработка обучающих модулей для учителей химии, биологии, технологии, педагогов дополнительного образования на базе технопарка, педагогического </a:t>
            </a:r>
            <a:r>
              <a:rPr lang="ru-RU" sz="2800" dirty="0" err="1">
                <a:solidFill>
                  <a:srgbClr val="26485A"/>
                </a:solidFill>
                <a:latin typeface="Avanti"/>
              </a:rPr>
              <a:t>кванториума</a:t>
            </a:r>
            <a:endParaRPr lang="ru-RU" sz="2800" dirty="0">
              <a:solidFill>
                <a:srgbClr val="26485A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2976118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Результаты приемной кампании 2022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7" y="6181775"/>
            <a:ext cx="2189681" cy="6338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E8A5EC-EE96-C0C7-0BB1-C92C8176AACE}"/>
              </a:ext>
            </a:extLst>
          </p:cNvPr>
          <p:cNvSpPr txBox="1">
            <a:spLocks/>
          </p:cNvSpPr>
          <p:nvPr/>
        </p:nvSpPr>
        <p:spPr>
          <a:xfrm>
            <a:off x="1981200" y="1058596"/>
            <a:ext cx="9519137" cy="5123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человека в рамках УГС(Н) Образование и педагогические науки:</a:t>
            </a:r>
          </a:p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на очный бакалавриат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заочный бакалавриат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очная магистратура, 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очно-заочная магистратура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заочная магистратура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46C48F-6A90-5F79-41A2-CD0F6A4A5ADD}"/>
              </a:ext>
            </a:extLst>
          </p:cNvPr>
          <p:cNvSpPr txBox="1">
            <a:spLocks/>
          </p:cNvSpPr>
          <p:nvPr/>
        </p:nvSpPr>
        <p:spPr>
          <a:xfrm>
            <a:off x="-385911" y="1034296"/>
            <a:ext cx="2189681" cy="5671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1800"/>
              </a:spcAft>
            </a:pPr>
            <a:r>
              <a:rPr lang="ru-RU" sz="4800" b="1" dirty="0">
                <a:solidFill>
                  <a:srgbClr val="F04B41"/>
                </a:solidFill>
                <a:latin typeface="Avanti"/>
              </a:rPr>
              <a:t>1602</a:t>
            </a:r>
            <a:r>
              <a:rPr lang="ru-RU" sz="4000" dirty="0">
                <a:solidFill>
                  <a:srgbClr val="F04B41"/>
                </a:solidFill>
                <a:latin typeface="Avanti"/>
              </a:rPr>
              <a:t> </a:t>
            </a:r>
          </a:p>
          <a:p>
            <a:pPr algn="r">
              <a:spcAft>
                <a:spcPts val="1800"/>
              </a:spcAft>
            </a:pPr>
            <a:r>
              <a:rPr lang="ru-RU" sz="4800" b="1" dirty="0">
                <a:solidFill>
                  <a:srgbClr val="F04B41"/>
                </a:solidFill>
                <a:latin typeface="Avanti"/>
              </a:rPr>
              <a:t>658</a:t>
            </a:r>
            <a:endParaRPr lang="ru-RU" sz="4000" dirty="0">
              <a:solidFill>
                <a:srgbClr val="F04B41"/>
              </a:solidFill>
              <a:latin typeface="Avanti"/>
            </a:endParaRPr>
          </a:p>
          <a:p>
            <a:pPr algn="r">
              <a:spcAft>
                <a:spcPts val="1800"/>
              </a:spcAft>
            </a:pPr>
            <a:r>
              <a:rPr lang="ru-RU" sz="4800" b="1" dirty="0">
                <a:solidFill>
                  <a:srgbClr val="F04B41"/>
                </a:solidFill>
                <a:latin typeface="Avanti"/>
              </a:rPr>
              <a:t>371</a:t>
            </a:r>
            <a:endParaRPr lang="ru-RU" sz="4000" dirty="0">
              <a:solidFill>
                <a:srgbClr val="F04B41"/>
              </a:solidFill>
              <a:latin typeface="Avanti"/>
            </a:endParaRPr>
          </a:p>
          <a:p>
            <a:pPr algn="r">
              <a:spcAft>
                <a:spcPts val="1800"/>
              </a:spcAft>
            </a:pPr>
            <a:r>
              <a:rPr lang="ru-RU" sz="4800" b="1" dirty="0">
                <a:solidFill>
                  <a:srgbClr val="F04B41"/>
                </a:solidFill>
                <a:latin typeface="Avanti"/>
              </a:rPr>
              <a:t>165</a:t>
            </a:r>
          </a:p>
          <a:p>
            <a:pPr algn="r">
              <a:spcAft>
                <a:spcPts val="1800"/>
              </a:spcAft>
            </a:pPr>
            <a:r>
              <a:rPr lang="ru-RU" b="1" dirty="0">
                <a:solidFill>
                  <a:srgbClr val="F04B41"/>
                </a:solidFill>
                <a:latin typeface="Avanti"/>
              </a:rPr>
              <a:t>95</a:t>
            </a:r>
          </a:p>
          <a:p>
            <a:pPr algn="r">
              <a:spcAft>
                <a:spcPts val="1800"/>
              </a:spcAft>
            </a:pPr>
            <a:r>
              <a:rPr lang="ru-RU" sz="4800" b="1" dirty="0">
                <a:solidFill>
                  <a:srgbClr val="F04B41"/>
                </a:solidFill>
                <a:latin typeface="Avanti"/>
              </a:rPr>
              <a:t>313</a:t>
            </a:r>
            <a:endParaRPr lang="ru-RU" sz="4000" dirty="0">
              <a:solidFill>
                <a:srgbClr val="F04B41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3160126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10518732" y="4536831"/>
            <a:ext cx="1673267" cy="2312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rgbClr val="26485A"/>
                </a:solidFill>
                <a:latin typeface="Avanti"/>
              </a:rPr>
              <a:t>Информация по студентам, поступившим из разных районов </a:t>
            </a:r>
            <a:r>
              <a:rPr lang="ru-RU" sz="3600" dirty="0" smtClean="0">
                <a:solidFill>
                  <a:srgbClr val="26485A"/>
                </a:solidFill>
                <a:latin typeface="Avanti"/>
              </a:rPr>
              <a:t>Ульяновской </a:t>
            </a:r>
            <a:r>
              <a:rPr lang="ru-RU" sz="3600" dirty="0">
                <a:solidFill>
                  <a:srgbClr val="26485A"/>
                </a:solidFill>
                <a:latin typeface="Avanti"/>
              </a:rPr>
              <a:t>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" y="6267376"/>
            <a:ext cx="1513860" cy="438222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1FD15EB-C91B-0C6A-AC49-3BC587468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532441"/>
              </p:ext>
            </p:extLst>
          </p:nvPr>
        </p:nvGraphicFramePr>
        <p:xfrm>
          <a:off x="532178" y="1325562"/>
          <a:ext cx="7779484" cy="470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AD36544-7935-6140-692E-8222D134073D}"/>
              </a:ext>
            </a:extLst>
          </p:cNvPr>
          <p:cNvSpPr txBox="1">
            <a:spLocks/>
          </p:cNvSpPr>
          <p:nvPr/>
        </p:nvSpPr>
        <p:spPr>
          <a:xfrm>
            <a:off x="8593015" y="1325562"/>
            <a:ext cx="3343612" cy="5123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Из </a:t>
            </a:r>
            <a:r>
              <a:rPr lang="ru-RU" sz="4000" b="1" dirty="0">
                <a:solidFill>
                  <a:srgbClr val="26485A"/>
                </a:solidFill>
                <a:latin typeface="Avanti"/>
              </a:rPr>
              <a:t>209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доступных для целевого обучения мест использованы только </a:t>
            </a:r>
            <a:r>
              <a:rPr lang="ru-RU" sz="4000" b="1" dirty="0">
                <a:solidFill>
                  <a:srgbClr val="26485A"/>
                </a:solidFill>
                <a:latin typeface="Avanti"/>
              </a:rPr>
              <a:t>110.</a:t>
            </a:r>
          </a:p>
          <a:p>
            <a:endParaRPr lang="ru-RU" sz="4000" b="1" dirty="0">
              <a:solidFill>
                <a:srgbClr val="26485A"/>
              </a:solidFill>
              <a:latin typeface="Avanti"/>
            </a:endParaRPr>
          </a:p>
          <a:p>
            <a:r>
              <a:rPr lang="ru-RU" sz="4000" dirty="0">
                <a:solidFill>
                  <a:srgbClr val="26485A"/>
                </a:solidFill>
                <a:latin typeface="Avanti"/>
              </a:rPr>
              <a:t>В 2023 году:</a:t>
            </a:r>
          </a:p>
          <a:p>
            <a:r>
              <a:rPr lang="ru-RU" sz="4000" b="1" dirty="0">
                <a:solidFill>
                  <a:srgbClr val="26485A"/>
                </a:solidFill>
                <a:latin typeface="Avanti"/>
              </a:rPr>
              <a:t>318 мест</a:t>
            </a:r>
            <a:endParaRPr lang="ru-RU" sz="2400" b="1" dirty="0">
              <a:solidFill>
                <a:srgbClr val="26485A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55173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89" y="1"/>
            <a:ext cx="11408138" cy="92478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Профильные психолого-педагогические классы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" y="5999287"/>
            <a:ext cx="2439984" cy="70631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E8A5EC-EE96-C0C7-0BB1-C92C8176AACE}"/>
              </a:ext>
            </a:extLst>
          </p:cNvPr>
          <p:cNvSpPr txBox="1">
            <a:spLocks/>
          </p:cNvSpPr>
          <p:nvPr/>
        </p:nvSpPr>
        <p:spPr>
          <a:xfrm>
            <a:off x="162539" y="1020763"/>
            <a:ext cx="11408138" cy="51231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К началу </a:t>
            </a:r>
            <a:r>
              <a:rPr lang="ru-RU" sz="3200" b="1" dirty="0">
                <a:solidFill>
                  <a:srgbClr val="26485A"/>
                </a:solidFill>
                <a:latin typeface="Avanti"/>
              </a:rPr>
              <a:t>2022-2023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уч. г. в Ульяновской области:</a:t>
            </a:r>
          </a:p>
          <a:p>
            <a:r>
              <a:rPr lang="ru-RU" sz="5400" b="1" dirty="0">
                <a:solidFill>
                  <a:srgbClr val="26485A"/>
                </a:solidFill>
                <a:latin typeface="Avanti"/>
              </a:rPr>
              <a:t>34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психолого-педагогических класса </a:t>
            </a:r>
          </a:p>
          <a:p>
            <a:r>
              <a:rPr lang="ru-RU" sz="5400" b="1" dirty="0">
                <a:solidFill>
                  <a:srgbClr val="26485A"/>
                </a:solidFill>
                <a:latin typeface="Avanti"/>
              </a:rPr>
              <a:t>22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образовательных организации </a:t>
            </a:r>
          </a:p>
          <a:p>
            <a:r>
              <a:rPr lang="ru-RU" sz="5400" b="1" dirty="0">
                <a:solidFill>
                  <a:srgbClr val="26485A"/>
                </a:solidFill>
                <a:latin typeface="Avanti"/>
              </a:rPr>
              <a:t>9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   муниципальных образований и городских округов, </a:t>
            </a:r>
          </a:p>
          <a:p>
            <a:r>
              <a:rPr lang="ru-RU" sz="5400" b="1" dirty="0">
                <a:solidFill>
                  <a:srgbClr val="26485A"/>
                </a:solidFill>
                <a:latin typeface="Avanti"/>
              </a:rPr>
              <a:t>682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школьника 10 -11 классов.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r>
              <a:rPr lang="ru-RU" sz="5400" b="1" dirty="0">
                <a:solidFill>
                  <a:srgbClr val="26485A"/>
                </a:solidFill>
                <a:latin typeface="Avanti"/>
              </a:rPr>
              <a:t>2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 организационные модели обучения в ППК</a:t>
            </a:r>
          </a:p>
          <a:p>
            <a:endParaRPr lang="ru-RU" sz="3200" dirty="0">
              <a:solidFill>
                <a:srgbClr val="26485A"/>
              </a:solidFill>
              <a:latin typeface="Avanti"/>
            </a:endParaRPr>
          </a:p>
          <a:p>
            <a:r>
              <a:rPr lang="ru-RU" sz="3200" dirty="0">
                <a:solidFill>
                  <a:srgbClr val="26485A"/>
                </a:solidFill>
                <a:latin typeface="Avanti"/>
              </a:rPr>
              <a:t>постояннодействующий </a:t>
            </a:r>
            <a:r>
              <a:rPr lang="ru-RU" sz="3200" b="1" dirty="0">
                <a:solidFill>
                  <a:srgbClr val="26485A"/>
                </a:solidFill>
                <a:latin typeface="Avanti"/>
              </a:rPr>
              <a:t>Координационный совет</a:t>
            </a:r>
          </a:p>
        </p:txBody>
      </p:sp>
    </p:spTree>
    <p:extLst>
      <p:ext uri="{BB962C8B-B14F-4D97-AF65-F5344CB8AC3E}">
        <p14:creationId xmlns:p14="http://schemas.microsoft.com/office/powerpoint/2010/main" val="427737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2" y="0"/>
            <a:ext cx="11092565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Принципы образовательного процесса  в </a:t>
            </a:r>
            <a:r>
              <a:rPr lang="ru-RU" sz="3600" b="1" dirty="0" err="1">
                <a:solidFill>
                  <a:srgbClr val="26485A"/>
                </a:solidFill>
                <a:latin typeface="Avanti"/>
              </a:rPr>
              <a:t>УлГПУ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41089" y="1910861"/>
            <a:ext cx="10515600" cy="479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6485A"/>
                </a:solidFill>
                <a:latin typeface="Avanti"/>
              </a:rPr>
              <a:t>открытость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6485A"/>
                </a:solidFill>
                <a:latin typeface="Avanti"/>
              </a:rPr>
              <a:t>вариативность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6485A"/>
                </a:solidFill>
                <a:latin typeface="Avanti"/>
              </a:rPr>
              <a:t>практико-ориентированность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6485A"/>
                </a:solidFill>
                <a:latin typeface="Avanti"/>
              </a:rPr>
              <a:t>непрерывность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6485A"/>
                </a:solidFill>
                <a:latin typeface="Avanti"/>
              </a:rPr>
              <a:t>модульность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6485A"/>
                </a:solidFill>
                <a:latin typeface="Avanti"/>
              </a:rPr>
              <a:t>культуросообразность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6485A"/>
                </a:solidFill>
                <a:latin typeface="Avanti"/>
              </a:rPr>
              <a:t>поликультурность</a:t>
            </a:r>
            <a:endParaRPr lang="ru-RU" sz="2400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2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89" y="1"/>
            <a:ext cx="11408138" cy="92478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2023 год - год педагога и наставника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0" y="5999287"/>
            <a:ext cx="2439984" cy="70631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E8A5EC-EE96-C0C7-0BB1-C92C8176AACE}"/>
              </a:ext>
            </a:extLst>
          </p:cNvPr>
          <p:cNvSpPr txBox="1">
            <a:spLocks/>
          </p:cNvSpPr>
          <p:nvPr/>
        </p:nvSpPr>
        <p:spPr>
          <a:xfrm>
            <a:off x="162539" y="1020763"/>
            <a:ext cx="11408138" cy="5123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200" dirty="0">
                <a:solidFill>
                  <a:srgbClr val="26485A"/>
                </a:solidFill>
                <a:latin typeface="Avanti"/>
              </a:rPr>
              <a:t>План мероприятий: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6485A"/>
                </a:solidFill>
                <a:latin typeface="Avanti"/>
              </a:rPr>
              <a:t>«Съезд народных учителей России и СССР»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6485A"/>
                </a:solidFill>
                <a:latin typeface="Avanti"/>
              </a:rPr>
              <a:t>«Форум педагогических классов»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6485A"/>
                </a:solidFill>
                <a:latin typeface="Avanti"/>
              </a:rPr>
              <a:t>Международная конференция совместно с белорусскими коллегами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26485A"/>
                </a:solidFill>
                <a:latin typeface="Avanti"/>
              </a:rPr>
              <a:t>V </a:t>
            </a:r>
            <a:r>
              <a:rPr lang="ru-RU" sz="3200" dirty="0">
                <a:solidFill>
                  <a:srgbClr val="26485A"/>
                </a:solidFill>
                <a:latin typeface="Avanti"/>
              </a:rPr>
              <a:t>Всероссийская психолого-педагогическая олимпиада школьников им. К.Д. Ушинского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6485A"/>
                </a:solidFill>
                <a:latin typeface="Avanti"/>
              </a:rPr>
              <a:t>и другие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883095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56" y="3733772"/>
            <a:ext cx="4950941" cy="3124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31" y="1451503"/>
            <a:ext cx="8715239" cy="252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3096" y="749996"/>
            <a:ext cx="834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6485A"/>
                </a:solidFill>
              </a:rPr>
              <a:t>Университет, помогающий людям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9962" y="4915683"/>
            <a:ext cx="471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485A"/>
                </a:solidFill>
              </a:rPr>
              <a:t>rector@ulspu.ru</a:t>
            </a:r>
          </a:p>
          <a:p>
            <a:pPr algn="ctr"/>
            <a:r>
              <a:rPr lang="en-US" sz="2400" b="1" dirty="0">
                <a:solidFill>
                  <a:srgbClr val="26485A"/>
                </a:solidFill>
              </a:rPr>
              <a:t>+7(8422) 44-30-66</a:t>
            </a:r>
          </a:p>
          <a:p>
            <a:pPr algn="ctr"/>
            <a:r>
              <a:rPr lang="en-US" sz="2400" b="1" dirty="0">
                <a:solidFill>
                  <a:srgbClr val="26485A"/>
                </a:solidFill>
              </a:rPr>
              <a:t>www.ulspu.ru</a:t>
            </a:r>
            <a:endParaRPr lang="ru-RU" sz="2400" b="1" dirty="0">
              <a:solidFill>
                <a:srgbClr val="264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Практическая подготовка студентов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6" y="1325563"/>
            <a:ext cx="11300095" cy="479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6485A"/>
                </a:solidFill>
                <a:latin typeface="Avanti"/>
              </a:rPr>
              <a:t>Сквозной компонент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всех реализуемых университетом образовательных программ.</a:t>
            </a: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Удельный вес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практик и практикумов в образовательных программах вуза составляет до </a:t>
            </a:r>
            <a:r>
              <a:rPr lang="ru-RU" sz="3200" b="1" dirty="0">
                <a:solidFill>
                  <a:srgbClr val="26485A"/>
                </a:solidFill>
                <a:latin typeface="Avanti"/>
              </a:rPr>
              <a:t>65%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.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Принципы</a:t>
            </a: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поэтапности</a:t>
            </a: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системности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с первого по выпускной курс</a:t>
            </a:r>
            <a:endParaRPr lang="ru-RU" sz="3200" b="1" dirty="0">
              <a:solidFill>
                <a:srgbClr val="26485A"/>
              </a:solidFill>
              <a:latin typeface="Avanti"/>
            </a:endParaRPr>
          </a:p>
          <a:p>
            <a:endParaRPr lang="ru-RU" sz="2400" b="1" dirty="0">
              <a:solidFill>
                <a:srgbClr val="26485A"/>
              </a:solidFill>
              <a:latin typeface="Avanti"/>
            </a:endParaRP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Готовность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обучающихся к выполнению функций,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предусмотренных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профессиональным стандартом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4254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Этапы практической подготовки студентов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6" y="1031631"/>
            <a:ext cx="11300095" cy="479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Направленны на постепенное усложнение содержания практической подготовки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1 курс: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вхождение в ответственное ученичество и маршрутизация</a:t>
            </a:r>
          </a:p>
          <a:p>
            <a:endParaRPr lang="ru-RU" sz="2400" b="1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2 курс: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вход в школу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проектно-технологическая (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электронное обучение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и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дистанционные образовательные технологий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(</a:t>
            </a:r>
            <a:r>
              <a:rPr lang="ru-RU" sz="2400" dirty="0" err="1">
                <a:solidFill>
                  <a:srgbClr val="26485A"/>
                </a:solidFill>
                <a:latin typeface="Avanti"/>
              </a:rPr>
              <a:t>ЭОиДОТ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)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проектирование элементов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цифровой образовательной среды. </a:t>
            </a: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НПБ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сферы образования.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 </a:t>
            </a: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Наблюдатели ЕГЭ.</a:t>
            </a: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Воспитательные мероприятия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в детских и молодежных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объединениях.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Участие в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волонтерском движении. </a:t>
            </a:r>
          </a:p>
          <a:p>
            <a:endParaRPr lang="ru-RU" sz="2400" b="1" dirty="0">
              <a:solidFill>
                <a:srgbClr val="26485A"/>
              </a:solidFill>
              <a:latin typeface="Avanti"/>
            </a:endParaRPr>
          </a:p>
        </p:txBody>
      </p:sp>
    </p:spTree>
    <p:extLst>
      <p:ext uri="{BB962C8B-B14F-4D97-AF65-F5344CB8AC3E}">
        <p14:creationId xmlns:p14="http://schemas.microsoft.com/office/powerpoint/2010/main" val="196638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8EF3D-10EE-9332-22BA-0ECDA5DA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 flipH="1">
            <a:off x="9401908" y="2993219"/>
            <a:ext cx="2790092" cy="385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027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26485A"/>
                </a:solidFill>
                <a:latin typeface="Avanti"/>
              </a:rPr>
              <a:t>Этапы практической подготовки студентов</a:t>
            </a:r>
            <a:endParaRPr lang="ru-RU" sz="3600" b="1" cap="all" dirty="0">
              <a:solidFill>
                <a:srgbClr val="26485A"/>
              </a:solidFill>
              <a:latin typeface="Avant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5866207"/>
            <a:ext cx="2899719" cy="8393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818C176-6CAA-2660-EE50-8D2145ED6875}"/>
              </a:ext>
            </a:extLst>
          </p:cNvPr>
          <p:cNvSpPr txBox="1">
            <a:spLocks/>
          </p:cNvSpPr>
          <p:nvPr/>
        </p:nvSpPr>
        <p:spPr>
          <a:xfrm>
            <a:off x="729366" y="1325563"/>
            <a:ext cx="11300095" cy="4500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3 курс: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углубление в предмет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готовность к осуществлению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целенаправленной воспитательной деятельности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при реализации педагогической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вожатской практики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осуществление и организация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проектно-исследовательской деятельности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в рамках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социально-экологического проектирования</a:t>
            </a:r>
          </a:p>
          <a:p>
            <a:endParaRPr lang="ru-RU" sz="2400" b="1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4-5 курс: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профессиональная деятельность в рамках 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выбранного профиля подготовки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1-2 курс магистратуры: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исследовательская и проектировочная деятельность в рамках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58880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57" y="6300554"/>
            <a:ext cx="1815148" cy="52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48" y="4935415"/>
            <a:ext cx="2880373" cy="191402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F18C6DA-E54D-AC1D-7248-E76E98EF7480}"/>
              </a:ext>
            </a:extLst>
          </p:cNvPr>
          <p:cNvSpPr txBox="1">
            <a:spLocks/>
          </p:cNvSpPr>
          <p:nvPr/>
        </p:nvSpPr>
        <p:spPr>
          <a:xfrm>
            <a:off x="1676400" y="8563"/>
            <a:ext cx="10515600" cy="99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ru-RU" sz="3600" b="1" dirty="0">
                <a:solidFill>
                  <a:srgbClr val="26485A"/>
                </a:solidFill>
                <a:latin typeface="Avanti" panose="020B0500000000000000" pitchFamily="34" charset="0"/>
              </a:rPr>
              <a:t>Ядро высшего педагогического образования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1E981-3DD4-FD02-7F0C-FED787149140}"/>
              </a:ext>
            </a:extLst>
          </p:cNvPr>
          <p:cNvSpPr txBox="1">
            <a:spLocks/>
          </p:cNvSpPr>
          <p:nvPr/>
        </p:nvSpPr>
        <p:spPr>
          <a:xfrm>
            <a:off x="729366" y="1325563"/>
            <a:ext cx="11300095" cy="4500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Усиливается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акцент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формирования у будущих педагогов </a:t>
            </a: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психолого-педагогических компетенций</a:t>
            </a:r>
            <a:endParaRPr lang="en-US" sz="2400" b="1" dirty="0">
              <a:solidFill>
                <a:srgbClr val="26485A"/>
              </a:solidFill>
              <a:latin typeface="Avanti"/>
            </a:endParaRPr>
          </a:p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Новые виды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учебных и производственных практик: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Психологические основы профессиональной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Педагогическая диагностика метапредметных образовательных результатов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Психолого-педагогическое сопровождение обучающихся с ОВЗ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485A"/>
                </a:solidFill>
                <a:latin typeface="Avanti"/>
              </a:rPr>
              <a:t>Психолого-педагогические технологии в обучении и развивающей деятельности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654B7A-4B2C-0859-E70A-0D989FCED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123" y="4656531"/>
            <a:ext cx="5346596" cy="116983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085D6A9-419E-8EE4-653A-4642FF2203FF}"/>
              </a:ext>
            </a:extLst>
          </p:cNvPr>
          <p:cNvSpPr txBox="1">
            <a:spLocks/>
          </p:cNvSpPr>
          <p:nvPr/>
        </p:nvSpPr>
        <p:spPr>
          <a:xfrm>
            <a:off x="1664486" y="4386532"/>
            <a:ext cx="10489619" cy="19140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Необходима помощь:</a:t>
            </a:r>
          </a:p>
          <a:p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algn="r"/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algn="r"/>
            <a:endParaRPr lang="ru-RU" sz="2400" dirty="0">
              <a:solidFill>
                <a:srgbClr val="26485A"/>
              </a:solidFill>
              <a:latin typeface="Avanti"/>
            </a:endParaRPr>
          </a:p>
          <a:p>
            <a:pPr algn="r"/>
            <a:r>
              <a:rPr lang="ru-RU" sz="2400" dirty="0">
                <a:solidFill>
                  <a:srgbClr val="26485A"/>
                </a:solidFill>
                <a:latin typeface="Avanti"/>
              </a:rPr>
              <a:t>Управлений образования муниципальных образований области</a:t>
            </a:r>
          </a:p>
          <a:p>
            <a:pPr algn="r"/>
            <a:r>
              <a:rPr lang="ru-RU" sz="2400" dirty="0">
                <a:solidFill>
                  <a:srgbClr val="26485A"/>
                </a:solidFill>
                <a:latin typeface="Avanti"/>
              </a:rPr>
              <a:t>Администрации образовательных учреждений </a:t>
            </a:r>
          </a:p>
        </p:txBody>
      </p:sp>
    </p:spTree>
    <p:extLst>
      <p:ext uri="{BB962C8B-B14F-4D97-AF65-F5344CB8AC3E}">
        <p14:creationId xmlns:p14="http://schemas.microsoft.com/office/powerpoint/2010/main" val="20821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57" y="6300554"/>
            <a:ext cx="1815148" cy="52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48" y="4935415"/>
            <a:ext cx="2880373" cy="191402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F18C6DA-E54D-AC1D-7248-E76E98EF7480}"/>
              </a:ext>
            </a:extLst>
          </p:cNvPr>
          <p:cNvSpPr txBox="1">
            <a:spLocks/>
          </p:cNvSpPr>
          <p:nvPr/>
        </p:nvSpPr>
        <p:spPr>
          <a:xfrm>
            <a:off x="1676400" y="8563"/>
            <a:ext cx="10515600" cy="99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40000"/>
              </a:lnSpc>
            </a:pPr>
            <a:r>
              <a:rPr lang="ru-RU" sz="3600" b="1" dirty="0">
                <a:solidFill>
                  <a:srgbClr val="26485A"/>
                </a:solidFill>
                <a:latin typeface="Avanti" panose="020B0500000000000000" pitchFamily="34" charset="0"/>
              </a:rPr>
              <a:t>Вожатская практика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1E981-3DD4-FD02-7F0C-FED787149140}"/>
              </a:ext>
            </a:extLst>
          </p:cNvPr>
          <p:cNvSpPr txBox="1">
            <a:spLocks/>
          </p:cNvSpPr>
          <p:nvPr/>
        </p:nvSpPr>
        <p:spPr>
          <a:xfrm>
            <a:off x="729366" y="1325562"/>
            <a:ext cx="11300095" cy="5731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428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студента 3-го курса прослушали курс «Основы вожатского мастерства»</a:t>
            </a: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401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студент прошёл летнюю педагогическую практику</a:t>
            </a:r>
          </a:p>
          <a:p>
            <a:r>
              <a:rPr lang="ru-RU" sz="2400" dirty="0">
                <a:solidFill>
                  <a:srgbClr val="26485A"/>
                </a:solidFill>
                <a:latin typeface="Avanti"/>
              </a:rPr>
              <a:t>из них</a:t>
            </a: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10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студентов, обучающихся по целевому набору</a:t>
            </a: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40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человек проходили практику на базе университета в летних профильных школах и в рамках проекта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«Университетские смены» -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дети с ЛНР, ДНР и освобожденных территорий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по 15 человек на 10 дней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. Всего было проведено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9 смен </a:t>
            </a:r>
          </a:p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41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студент </a:t>
            </a:r>
            <a:r>
              <a:rPr lang="ru-RU" sz="2400" dirty="0" smtClean="0">
                <a:solidFill>
                  <a:srgbClr val="26485A"/>
                </a:solidFill>
                <a:latin typeface="Avanti"/>
              </a:rPr>
              <a:t>прошёл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практику вне территории Ульяновской области (санаторий «Вита» - 39 чел., МДЦ «Артек» - 2 чел.)</a:t>
            </a:r>
          </a:p>
          <a:p>
            <a:pPr algn="r"/>
            <a:endParaRPr lang="ru-RU" sz="2400" b="1" dirty="0">
              <a:solidFill>
                <a:srgbClr val="26485A"/>
              </a:solidFill>
              <a:latin typeface="Avanti"/>
            </a:endParaRPr>
          </a:p>
          <a:p>
            <a:pPr algn="r"/>
            <a:r>
              <a:rPr lang="ru-RU" sz="2400" b="1" dirty="0">
                <a:solidFill>
                  <a:srgbClr val="26485A"/>
                </a:solidFill>
                <a:latin typeface="Avanti"/>
              </a:rPr>
              <a:t>подготовка вожатых для трех лагерей Крыма и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5757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57" y="6300554"/>
            <a:ext cx="1815148" cy="52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48" y="4935415"/>
            <a:ext cx="2880373" cy="191402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F18C6DA-E54D-AC1D-7248-E76E98EF7480}"/>
              </a:ext>
            </a:extLst>
          </p:cNvPr>
          <p:cNvSpPr txBox="1">
            <a:spLocks/>
          </p:cNvSpPr>
          <p:nvPr/>
        </p:nvSpPr>
        <p:spPr>
          <a:xfrm>
            <a:off x="1676400" y="8563"/>
            <a:ext cx="10515600" cy="99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40000"/>
              </a:lnSpc>
            </a:pPr>
            <a:r>
              <a:rPr lang="ru-RU" sz="3600" b="1" dirty="0">
                <a:solidFill>
                  <a:srgbClr val="26485A"/>
                </a:solidFill>
                <a:latin typeface="Avanti" panose="020B0500000000000000" pitchFamily="34" charset="0"/>
              </a:rPr>
              <a:t>Вожатская практика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1E981-3DD4-FD02-7F0C-FED787149140}"/>
              </a:ext>
            </a:extLst>
          </p:cNvPr>
          <p:cNvSpPr txBox="1">
            <a:spLocks/>
          </p:cNvSpPr>
          <p:nvPr/>
        </p:nvSpPr>
        <p:spPr>
          <a:xfrm>
            <a:off x="729366" y="1325562"/>
            <a:ext cx="11300095" cy="1628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6485A"/>
                </a:solidFill>
                <a:latin typeface="Avanti"/>
              </a:rPr>
              <a:t>100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будущих вожатых обучили основам первой медицинской помощи для всех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4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летних смен (совместная инициатива Уполномоченного по правам ребенка в Ульяновской области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Е. В. Смороды 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и регионального отделения общества 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«Российский Красный крест»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861B2-FE7A-CDDF-7746-2D4E0B5AE28C}"/>
              </a:ext>
            </a:extLst>
          </p:cNvPr>
          <p:cNvSpPr txBox="1">
            <a:spLocks/>
          </p:cNvSpPr>
          <p:nvPr/>
        </p:nvSpPr>
        <p:spPr>
          <a:xfrm>
            <a:off x="2131456" y="3275237"/>
            <a:ext cx="3315096" cy="2472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Заявки от лагерей</a:t>
            </a:r>
            <a:r>
              <a:rPr lang="ru-RU" sz="2400" dirty="0">
                <a:solidFill>
                  <a:srgbClr val="26485A"/>
                </a:solidFill>
                <a:latin typeface="Avanti"/>
              </a:rPr>
              <a:t> Ульяновской области на дополнительную подготовку вожатых</a:t>
            </a:r>
            <a:r>
              <a:rPr lang="ru-RU" sz="2400" b="1" dirty="0">
                <a:solidFill>
                  <a:srgbClr val="26485A"/>
                </a:solidFill>
                <a:latin typeface="Avant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27A16-86AE-5756-B831-C36B447D7DDE}"/>
                  </a:ext>
                </a:extLst>
              </p:cNvPr>
              <p:cNvSpPr txBox="1"/>
              <p:nvPr/>
            </p:nvSpPr>
            <p:spPr>
              <a:xfrm>
                <a:off x="5446552" y="3545870"/>
                <a:ext cx="1298895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27A16-86AE-5756-B831-C36B447D7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52" y="3545870"/>
                <a:ext cx="129889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D69A35-974B-2369-644B-2C3EA5DE5D70}"/>
              </a:ext>
            </a:extLst>
          </p:cNvPr>
          <p:cNvSpPr txBox="1">
            <a:spLocks/>
          </p:cNvSpPr>
          <p:nvPr/>
        </p:nvSpPr>
        <p:spPr>
          <a:xfrm>
            <a:off x="6745447" y="3452350"/>
            <a:ext cx="3315096" cy="1390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своевременное заключение оплату договоров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8CB4012-F965-F64D-652E-DDFC59A4A6B8}"/>
              </a:ext>
            </a:extLst>
          </p:cNvPr>
          <p:cNvSpPr txBox="1">
            <a:spLocks/>
          </p:cNvSpPr>
          <p:nvPr/>
        </p:nvSpPr>
        <p:spPr>
          <a:xfrm>
            <a:off x="3789004" y="5197152"/>
            <a:ext cx="4872122" cy="1390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6485A"/>
                </a:solidFill>
                <a:latin typeface="Avanti"/>
              </a:rPr>
              <a:t>«Итиль», «Звездочка», «Юлово»</a:t>
            </a:r>
          </a:p>
          <a:p>
            <a:pPr algn="ctr"/>
            <a:r>
              <a:rPr lang="ru-RU" sz="2400" dirty="0">
                <a:solidFill>
                  <a:srgbClr val="26485A"/>
                </a:solidFill>
                <a:latin typeface="Avanti"/>
              </a:rPr>
              <a:t>не получили подписанный экземпляр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641142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1592</Words>
  <Application>Microsoft Office PowerPoint</Application>
  <PresentationFormat>Широкоэкранный</PresentationFormat>
  <Paragraphs>263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Avanti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Образовательная деятельность в 2022/2023 учебном году</vt:lpstr>
      <vt:lpstr>Принципы образовательного процесса  в УлГПУ</vt:lpstr>
      <vt:lpstr>Практическая подготовка студентов</vt:lpstr>
      <vt:lpstr>Этапы практической подготовки студентов</vt:lpstr>
      <vt:lpstr>Этапы практической подготовки студентов</vt:lpstr>
      <vt:lpstr>Презентация PowerPoint</vt:lpstr>
      <vt:lpstr>Презентация PowerPoint</vt:lpstr>
      <vt:lpstr>Презентация PowerPoint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Исследовательская деятельность</vt:lpstr>
      <vt:lpstr>Новые возможности для развития</vt:lpstr>
      <vt:lpstr>«Педагогический технопарк «Кванториум» имени народного учителя СССР Головина Петра Петровича</vt:lpstr>
      <vt:lpstr>Задачи Кванториума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приемной кампании 2022</vt:lpstr>
      <vt:lpstr>Информация по студентам, поступившим из разных районов Ульяновской области</vt:lpstr>
      <vt:lpstr>Профильные психолого-педагогические классы </vt:lpstr>
      <vt:lpstr>2023 год - год педагога и наставника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Осипова</dc:creator>
  <cp:lastModifiedBy>Юлия Пронина</cp:lastModifiedBy>
  <cp:revision>105</cp:revision>
  <cp:lastPrinted>2022-01-31T07:07:23Z</cp:lastPrinted>
  <dcterms:created xsi:type="dcterms:W3CDTF">2021-02-28T21:10:30Z</dcterms:created>
  <dcterms:modified xsi:type="dcterms:W3CDTF">2022-12-10T11:48:36Z</dcterms:modified>
</cp:coreProperties>
</file>