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9" r:id="rId2"/>
    <p:sldId id="311" r:id="rId3"/>
    <p:sldId id="319" r:id="rId4"/>
    <p:sldId id="315" r:id="rId5"/>
    <p:sldId id="312" r:id="rId6"/>
    <p:sldId id="321" r:id="rId7"/>
    <p:sldId id="323" r:id="rId8"/>
    <p:sldId id="324" r:id="rId9"/>
    <p:sldId id="325" r:id="rId10"/>
    <p:sldId id="322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6B6BFD"/>
    <a:srgbClr val="5555FD"/>
    <a:srgbClr val="B95CC0"/>
    <a:srgbClr val="FF85C2"/>
    <a:srgbClr val="CCFFCC"/>
    <a:srgbClr val="CCCCFF"/>
    <a:srgbClr val="0000FF"/>
    <a:srgbClr val="FFFF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6292" autoAdjust="0"/>
  </p:normalViewPr>
  <p:slideViewPr>
    <p:cSldViewPr snapToGrid="0">
      <p:cViewPr varScale="1">
        <p:scale>
          <a:sx n="58" d="100"/>
          <a:sy n="58" d="100"/>
        </p:scale>
        <p:origin x="96" y="10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0BC04-9BA5-4C3E-B59F-64DFC29E017B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3CD75562-AC26-4E05-B966-7F3A0973C2F0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 smtClean="0"/>
            <a:t>Наблюдать, не мешая</a:t>
          </a:r>
          <a:endParaRPr lang="ru-RU" b="1" dirty="0"/>
        </a:p>
      </dgm:t>
    </dgm:pt>
    <dgm:pt modelId="{92C1F24C-E59A-4A26-A357-A8A8DAC7A948}" type="parTrans" cxnId="{4F5EC504-283B-4174-9945-C7A6BC481E13}">
      <dgm:prSet/>
      <dgm:spPr/>
      <dgm:t>
        <a:bodyPr/>
        <a:lstStyle/>
        <a:p>
          <a:endParaRPr lang="ru-RU"/>
        </a:p>
      </dgm:t>
    </dgm:pt>
    <dgm:pt modelId="{3755CB90-2B9C-4C9A-AD5A-01C366447613}" type="sibTrans" cxnId="{4F5EC504-283B-4174-9945-C7A6BC481E13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9C82254-36E6-42A6-B817-21A2973B2EC5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Предотвращать нарушение, помогая развитию</a:t>
          </a:r>
          <a:endParaRPr lang="ru-RU" sz="1600" b="1" dirty="0"/>
        </a:p>
      </dgm:t>
    </dgm:pt>
    <dgm:pt modelId="{CF2BC54D-6881-44CB-9CF7-3B46FAE988EA}" type="parTrans" cxnId="{334EB09B-B709-47B7-9425-36C69C06C7C4}">
      <dgm:prSet/>
      <dgm:spPr/>
      <dgm:t>
        <a:bodyPr/>
        <a:lstStyle/>
        <a:p>
          <a:endParaRPr lang="ru-RU"/>
        </a:p>
      </dgm:t>
    </dgm:pt>
    <dgm:pt modelId="{95F19F18-CE57-4E70-85D2-B6F53A171B4A}" type="sibTrans" cxnId="{334EB09B-B709-47B7-9425-36C69C06C7C4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454DDF7-6CE3-4986-806D-6C42F7B78F6F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dirty="0" smtClean="0"/>
            <a:t>Рациональный контроль</a:t>
          </a:r>
          <a:endParaRPr lang="ru-RU" sz="1600" b="1" dirty="0"/>
        </a:p>
      </dgm:t>
    </dgm:pt>
    <dgm:pt modelId="{1A79A8D7-B78D-40F6-B165-F2A34F732A75}" type="parTrans" cxnId="{98B9AD3F-B6A5-4D80-AB95-63E0D046B4FC}">
      <dgm:prSet/>
      <dgm:spPr/>
      <dgm:t>
        <a:bodyPr/>
        <a:lstStyle/>
        <a:p>
          <a:endParaRPr lang="ru-RU"/>
        </a:p>
      </dgm:t>
    </dgm:pt>
    <dgm:pt modelId="{58CB3253-49F9-4B00-BF6A-4BA5C8A3F8E6}" type="sibTrans" cxnId="{98B9AD3F-B6A5-4D80-AB95-63E0D046B4FC}">
      <dgm:prSet/>
      <dgm:spPr/>
      <dgm:t>
        <a:bodyPr/>
        <a:lstStyle/>
        <a:p>
          <a:endParaRPr lang="ru-RU"/>
        </a:p>
      </dgm:t>
    </dgm:pt>
    <dgm:pt modelId="{DA8DF49B-A928-46DB-A97D-49A586C05951}" type="pres">
      <dgm:prSet presAssocID="{1BD0BC04-9BA5-4C3E-B59F-64DFC29E017B}" presName="linearFlow" presStyleCnt="0">
        <dgm:presLayoutVars>
          <dgm:dir/>
          <dgm:resizeHandles val="exact"/>
        </dgm:presLayoutVars>
      </dgm:prSet>
      <dgm:spPr/>
    </dgm:pt>
    <dgm:pt modelId="{3C15C814-66D3-4354-B5E9-3937441EBD52}" type="pres">
      <dgm:prSet presAssocID="{3CD75562-AC26-4E05-B966-7F3A0973C2F0}" presName="node" presStyleLbl="node1" presStyleIdx="0" presStyleCnt="3" custScaleX="135685" custScaleY="133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3C1CD-C120-437D-9927-6D78EA1F89D2}" type="pres">
      <dgm:prSet presAssocID="{3755CB90-2B9C-4C9A-AD5A-01C366447613}" presName="spacerL" presStyleCnt="0"/>
      <dgm:spPr/>
    </dgm:pt>
    <dgm:pt modelId="{7D376667-91BC-4F92-80AE-CFB721554582}" type="pres">
      <dgm:prSet presAssocID="{3755CB90-2B9C-4C9A-AD5A-01C36644761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D406C2F-3EDE-472E-981C-88EE763D4867}" type="pres">
      <dgm:prSet presAssocID="{3755CB90-2B9C-4C9A-AD5A-01C366447613}" presName="spacerR" presStyleCnt="0"/>
      <dgm:spPr/>
    </dgm:pt>
    <dgm:pt modelId="{0447B8CF-8302-4E5E-BB37-2AA41BA26C70}" type="pres">
      <dgm:prSet presAssocID="{49C82254-36E6-42A6-B817-21A2973B2EC5}" presName="node" presStyleLbl="node1" presStyleIdx="1" presStyleCnt="3" custScaleX="184476" custScaleY="172220" custLinFactNeighborX="-30911" custLinFactNeighborY="8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6939B-F00C-4E36-83D6-E4BFA0B0C1AC}" type="pres">
      <dgm:prSet presAssocID="{95F19F18-CE57-4E70-85D2-B6F53A171B4A}" presName="spacerL" presStyleCnt="0"/>
      <dgm:spPr/>
    </dgm:pt>
    <dgm:pt modelId="{3CFEBF52-5E4A-478A-92D2-BA3FE70DA388}" type="pres">
      <dgm:prSet presAssocID="{95F19F18-CE57-4E70-85D2-B6F53A171B4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D824FC7-D426-47CB-8CA7-710A225575F0}" type="pres">
      <dgm:prSet presAssocID="{95F19F18-CE57-4E70-85D2-B6F53A171B4A}" presName="spacerR" presStyleCnt="0"/>
      <dgm:spPr/>
    </dgm:pt>
    <dgm:pt modelId="{CF6B7461-F107-4E9B-8687-C3467ED9C60F}" type="pres">
      <dgm:prSet presAssocID="{A454DDF7-6CE3-4986-806D-6C42F7B78F6F}" presName="node" presStyleLbl="node1" presStyleIdx="2" presStyleCnt="3" custScaleX="186136" custScaleY="183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11FE37-24C5-49E1-BC8C-CC5CBAD6BED5}" type="presOf" srcId="{49C82254-36E6-42A6-B817-21A2973B2EC5}" destId="{0447B8CF-8302-4E5E-BB37-2AA41BA26C70}" srcOrd="0" destOrd="0" presId="urn:microsoft.com/office/officeart/2005/8/layout/equation1"/>
    <dgm:cxn modelId="{903E2ADD-FCB2-4A57-90E3-47BD4D00A31B}" type="presOf" srcId="{A454DDF7-6CE3-4986-806D-6C42F7B78F6F}" destId="{CF6B7461-F107-4E9B-8687-C3467ED9C60F}" srcOrd="0" destOrd="0" presId="urn:microsoft.com/office/officeart/2005/8/layout/equation1"/>
    <dgm:cxn modelId="{334EB09B-B709-47B7-9425-36C69C06C7C4}" srcId="{1BD0BC04-9BA5-4C3E-B59F-64DFC29E017B}" destId="{49C82254-36E6-42A6-B817-21A2973B2EC5}" srcOrd="1" destOrd="0" parTransId="{CF2BC54D-6881-44CB-9CF7-3B46FAE988EA}" sibTransId="{95F19F18-CE57-4E70-85D2-B6F53A171B4A}"/>
    <dgm:cxn modelId="{98B9AD3F-B6A5-4D80-AB95-63E0D046B4FC}" srcId="{1BD0BC04-9BA5-4C3E-B59F-64DFC29E017B}" destId="{A454DDF7-6CE3-4986-806D-6C42F7B78F6F}" srcOrd="2" destOrd="0" parTransId="{1A79A8D7-B78D-40F6-B165-F2A34F732A75}" sibTransId="{58CB3253-49F9-4B00-BF6A-4BA5C8A3F8E6}"/>
    <dgm:cxn modelId="{3F59DF12-70F3-480E-BB1B-8C95D7D1EF79}" type="presOf" srcId="{3755CB90-2B9C-4C9A-AD5A-01C366447613}" destId="{7D376667-91BC-4F92-80AE-CFB721554582}" srcOrd="0" destOrd="0" presId="urn:microsoft.com/office/officeart/2005/8/layout/equation1"/>
    <dgm:cxn modelId="{0F8C026A-A96A-4A6A-8E7D-B5CBE637E53E}" type="presOf" srcId="{1BD0BC04-9BA5-4C3E-B59F-64DFC29E017B}" destId="{DA8DF49B-A928-46DB-A97D-49A586C05951}" srcOrd="0" destOrd="0" presId="urn:microsoft.com/office/officeart/2005/8/layout/equation1"/>
    <dgm:cxn modelId="{C60599B9-7FBF-4F03-A65E-C38698DAF997}" type="presOf" srcId="{3CD75562-AC26-4E05-B966-7F3A0973C2F0}" destId="{3C15C814-66D3-4354-B5E9-3937441EBD52}" srcOrd="0" destOrd="0" presId="urn:microsoft.com/office/officeart/2005/8/layout/equation1"/>
    <dgm:cxn modelId="{46798EBA-954D-4389-B496-59F24BEDD95F}" type="presOf" srcId="{95F19F18-CE57-4E70-85D2-B6F53A171B4A}" destId="{3CFEBF52-5E4A-478A-92D2-BA3FE70DA388}" srcOrd="0" destOrd="0" presId="urn:microsoft.com/office/officeart/2005/8/layout/equation1"/>
    <dgm:cxn modelId="{4F5EC504-283B-4174-9945-C7A6BC481E13}" srcId="{1BD0BC04-9BA5-4C3E-B59F-64DFC29E017B}" destId="{3CD75562-AC26-4E05-B966-7F3A0973C2F0}" srcOrd="0" destOrd="0" parTransId="{92C1F24C-E59A-4A26-A357-A8A8DAC7A948}" sibTransId="{3755CB90-2B9C-4C9A-AD5A-01C366447613}"/>
    <dgm:cxn modelId="{3D315D7E-F3CF-4252-A45A-E580EB591EBD}" type="presParOf" srcId="{DA8DF49B-A928-46DB-A97D-49A586C05951}" destId="{3C15C814-66D3-4354-B5E9-3937441EBD52}" srcOrd="0" destOrd="0" presId="urn:microsoft.com/office/officeart/2005/8/layout/equation1"/>
    <dgm:cxn modelId="{F147FAF3-2AD9-42E8-A9B3-930756297490}" type="presParOf" srcId="{DA8DF49B-A928-46DB-A97D-49A586C05951}" destId="{F463C1CD-C120-437D-9927-6D78EA1F89D2}" srcOrd="1" destOrd="0" presId="urn:microsoft.com/office/officeart/2005/8/layout/equation1"/>
    <dgm:cxn modelId="{BDF0645F-8BDB-4CCC-8B3D-D10B22F36461}" type="presParOf" srcId="{DA8DF49B-A928-46DB-A97D-49A586C05951}" destId="{7D376667-91BC-4F92-80AE-CFB721554582}" srcOrd="2" destOrd="0" presId="urn:microsoft.com/office/officeart/2005/8/layout/equation1"/>
    <dgm:cxn modelId="{305B4842-957B-4B39-89B7-9126C3BF36C4}" type="presParOf" srcId="{DA8DF49B-A928-46DB-A97D-49A586C05951}" destId="{6D406C2F-3EDE-472E-981C-88EE763D4867}" srcOrd="3" destOrd="0" presId="urn:microsoft.com/office/officeart/2005/8/layout/equation1"/>
    <dgm:cxn modelId="{081B293E-41A0-4637-9BBD-528851EE5D4F}" type="presParOf" srcId="{DA8DF49B-A928-46DB-A97D-49A586C05951}" destId="{0447B8CF-8302-4E5E-BB37-2AA41BA26C70}" srcOrd="4" destOrd="0" presId="urn:microsoft.com/office/officeart/2005/8/layout/equation1"/>
    <dgm:cxn modelId="{F470269C-DCD3-470F-8B77-798083B36970}" type="presParOf" srcId="{DA8DF49B-A928-46DB-A97D-49A586C05951}" destId="{8CD6939B-F00C-4E36-83D6-E4BFA0B0C1AC}" srcOrd="5" destOrd="0" presId="urn:microsoft.com/office/officeart/2005/8/layout/equation1"/>
    <dgm:cxn modelId="{A25B7604-223C-4A1C-81EA-19E8175D3786}" type="presParOf" srcId="{DA8DF49B-A928-46DB-A97D-49A586C05951}" destId="{3CFEBF52-5E4A-478A-92D2-BA3FE70DA388}" srcOrd="6" destOrd="0" presId="urn:microsoft.com/office/officeart/2005/8/layout/equation1"/>
    <dgm:cxn modelId="{9B4FAC34-9537-44C7-90BC-F4FD4181AAC9}" type="presParOf" srcId="{DA8DF49B-A928-46DB-A97D-49A586C05951}" destId="{3D824FC7-D426-47CB-8CA7-710A225575F0}" srcOrd="7" destOrd="0" presId="urn:microsoft.com/office/officeart/2005/8/layout/equation1"/>
    <dgm:cxn modelId="{DABA1AA2-9DD0-4222-8E4B-169BDA4CB8E9}" type="presParOf" srcId="{DA8DF49B-A928-46DB-A97D-49A586C05951}" destId="{CF6B7461-F107-4E9B-8687-C3467ED9C60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318832-9349-4D2B-A02D-9DC4645BE4AF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912226E-B3D7-485F-A888-AF9E1D8C1011}">
      <dgm:prSet phldrT="[Текст]" custT="1"/>
      <dgm:spPr/>
      <dgm:t>
        <a:bodyPr/>
        <a:lstStyle/>
        <a:p>
          <a:r>
            <a:rPr lang="ru-RU" sz="2000" dirty="0" smtClean="0"/>
            <a:t>Документы за период </a:t>
          </a:r>
        </a:p>
        <a:p>
          <a:endParaRPr lang="ru-RU" sz="2000" dirty="0" smtClean="0"/>
        </a:p>
        <a:p>
          <a:r>
            <a:rPr lang="ru-RU" sz="2000" dirty="0" smtClean="0"/>
            <a:t>10 июля 1992-</a:t>
          </a:r>
        </a:p>
        <a:p>
          <a:r>
            <a:rPr lang="ru-RU" sz="2000" dirty="0" smtClean="0"/>
            <a:t>31 декабря 1995</a:t>
          </a:r>
          <a:endParaRPr lang="ru-RU" sz="2000" dirty="0"/>
        </a:p>
      </dgm:t>
    </dgm:pt>
    <dgm:pt modelId="{461BDC09-A6B0-4A36-AD14-37AB453F0BC2}" type="parTrans" cxnId="{ADA28FFE-8BF3-4A98-9A9E-4C0A6F92306E}">
      <dgm:prSet/>
      <dgm:spPr/>
      <dgm:t>
        <a:bodyPr/>
        <a:lstStyle/>
        <a:p>
          <a:endParaRPr lang="ru-RU"/>
        </a:p>
      </dgm:t>
    </dgm:pt>
    <dgm:pt modelId="{271D4B9D-BEF0-4F2A-B59D-70B04EAFE4C2}" type="sibTrans" cxnId="{ADA28FFE-8BF3-4A98-9A9E-4C0A6F92306E}">
      <dgm:prSet/>
      <dgm:spPr/>
      <dgm:t>
        <a:bodyPr/>
        <a:lstStyle/>
        <a:p>
          <a:endParaRPr lang="ru-RU"/>
        </a:p>
      </dgm:t>
    </dgm:pt>
    <dgm:pt modelId="{AEBEF708-8A90-4AB0-AA60-FA1B8B494C6F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</a:rPr>
            <a:t>!</a:t>
          </a:r>
          <a:r>
            <a:rPr lang="ru-RU" sz="2000" dirty="0" smtClean="0"/>
            <a:t>31 августа 2023</a:t>
          </a:r>
        </a:p>
        <a:p>
          <a:endParaRPr lang="ru-RU" sz="2000" dirty="0" smtClean="0"/>
        </a:p>
        <a:p>
          <a:r>
            <a:rPr lang="ru-RU" sz="2000" dirty="0" smtClean="0"/>
            <a:t>дата окончания внесения сведений в ФРДО</a:t>
          </a:r>
          <a:endParaRPr lang="ru-RU" sz="2000" dirty="0"/>
        </a:p>
      </dgm:t>
    </dgm:pt>
    <dgm:pt modelId="{53B4F3AA-E11A-45B8-B061-6CE0FAC03F13}" type="parTrans" cxnId="{B3AEB83C-8D26-4B73-A466-7B5DE4073DD3}">
      <dgm:prSet/>
      <dgm:spPr/>
      <dgm:t>
        <a:bodyPr/>
        <a:lstStyle/>
        <a:p>
          <a:endParaRPr lang="ru-RU"/>
        </a:p>
      </dgm:t>
    </dgm:pt>
    <dgm:pt modelId="{053B4712-A9D7-43B2-B423-574DF36E012C}" type="sibTrans" cxnId="{B3AEB83C-8D26-4B73-A466-7B5DE4073DD3}">
      <dgm:prSet/>
      <dgm:spPr/>
      <dgm:t>
        <a:bodyPr/>
        <a:lstStyle/>
        <a:p>
          <a:endParaRPr lang="ru-RU"/>
        </a:p>
      </dgm:t>
    </dgm:pt>
    <dgm:pt modelId="{89EB0B8D-0B43-4651-A415-9AC609833B4C}">
      <dgm:prSet phldrT="[Текст]" custT="1"/>
      <dgm:spPr/>
      <dgm:t>
        <a:bodyPr/>
        <a:lstStyle/>
        <a:p>
          <a:endParaRPr lang="ru-RU" sz="2000" dirty="0" smtClean="0"/>
        </a:p>
        <a:p>
          <a:r>
            <a:rPr lang="ru-RU" sz="2000" dirty="0" smtClean="0"/>
            <a:t>10 июля</a:t>
          </a:r>
        </a:p>
        <a:p>
          <a:endParaRPr lang="ru-RU" sz="2000" dirty="0" smtClean="0"/>
        </a:p>
        <a:p>
          <a:r>
            <a:rPr lang="ru-RU" sz="2000" dirty="0" smtClean="0"/>
            <a:t>начало внесения  сведений в ФРДО</a:t>
          </a:r>
          <a:endParaRPr lang="ru-RU" sz="2000" dirty="0"/>
        </a:p>
      </dgm:t>
    </dgm:pt>
    <dgm:pt modelId="{40416F8A-DA21-4E2F-A8A7-765394D65FBC}" type="sibTrans" cxnId="{2A4A7176-C7C8-48E9-B87B-8F7051DD4513}">
      <dgm:prSet/>
      <dgm:spPr/>
      <dgm:t>
        <a:bodyPr/>
        <a:lstStyle/>
        <a:p>
          <a:endParaRPr lang="ru-RU"/>
        </a:p>
      </dgm:t>
    </dgm:pt>
    <dgm:pt modelId="{BA43B525-263D-42E8-B07C-D81D4D4E1B47}" type="parTrans" cxnId="{2A4A7176-C7C8-48E9-B87B-8F7051DD4513}">
      <dgm:prSet/>
      <dgm:spPr/>
      <dgm:t>
        <a:bodyPr/>
        <a:lstStyle/>
        <a:p>
          <a:endParaRPr lang="ru-RU"/>
        </a:p>
      </dgm:t>
    </dgm:pt>
    <dgm:pt modelId="{0B947818-506D-42CC-9FDC-61437A106E90}" type="pres">
      <dgm:prSet presAssocID="{D4318832-9349-4D2B-A02D-9DC4645BE4AF}" presName="Name0" presStyleCnt="0">
        <dgm:presLayoutVars>
          <dgm:dir/>
          <dgm:animLvl val="lvl"/>
          <dgm:resizeHandles val="exact"/>
        </dgm:presLayoutVars>
      </dgm:prSet>
      <dgm:spPr/>
    </dgm:pt>
    <dgm:pt modelId="{C2488047-A304-413C-8223-7D1D8ADA4B4F}" type="pres">
      <dgm:prSet presAssocID="{D4318832-9349-4D2B-A02D-9DC4645BE4AF}" presName="dummy" presStyleCnt="0"/>
      <dgm:spPr/>
    </dgm:pt>
    <dgm:pt modelId="{A6DB4CDE-96D6-40C5-8EFA-D7AEA53CECA9}" type="pres">
      <dgm:prSet presAssocID="{D4318832-9349-4D2B-A02D-9DC4645BE4AF}" presName="linH" presStyleCnt="0"/>
      <dgm:spPr/>
    </dgm:pt>
    <dgm:pt modelId="{A4E25F2A-206C-4C35-9EA5-AC92ACE94AFE}" type="pres">
      <dgm:prSet presAssocID="{D4318832-9349-4D2B-A02D-9DC4645BE4AF}" presName="padding1" presStyleCnt="0"/>
      <dgm:spPr/>
    </dgm:pt>
    <dgm:pt modelId="{BDE0D12A-E4F7-4913-A4F3-F969CA2FE4ED}" type="pres">
      <dgm:prSet presAssocID="{89EB0B8D-0B43-4651-A415-9AC609833B4C}" presName="linV" presStyleCnt="0"/>
      <dgm:spPr/>
    </dgm:pt>
    <dgm:pt modelId="{12FCB195-AF1B-421A-90CF-6C4092DE63CE}" type="pres">
      <dgm:prSet presAssocID="{89EB0B8D-0B43-4651-A415-9AC609833B4C}" presName="spVertical1" presStyleCnt="0"/>
      <dgm:spPr/>
    </dgm:pt>
    <dgm:pt modelId="{0B5130E4-2C93-4087-A963-B25799176CA5}" type="pres">
      <dgm:prSet presAssocID="{89EB0B8D-0B43-4651-A415-9AC609833B4C}" presName="parTx" presStyleLbl="revTx" presStyleIdx="0" presStyleCnt="3" custScaleX="108173" custScaleY="435282" custLinFactNeighborX="-29138" custLinFactNeighborY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1C83B-03B8-4A70-9806-F6AA591F1163}" type="pres">
      <dgm:prSet presAssocID="{89EB0B8D-0B43-4651-A415-9AC609833B4C}" presName="spVertical2" presStyleCnt="0"/>
      <dgm:spPr/>
    </dgm:pt>
    <dgm:pt modelId="{50468399-1A97-4C5C-A94F-F3F9CE9F7562}" type="pres">
      <dgm:prSet presAssocID="{89EB0B8D-0B43-4651-A415-9AC609833B4C}" presName="spVertical3" presStyleCnt="0"/>
      <dgm:spPr/>
    </dgm:pt>
    <dgm:pt modelId="{549C3BEA-B8B4-444F-B155-F55589BD85DE}" type="pres">
      <dgm:prSet presAssocID="{40416F8A-DA21-4E2F-A8A7-765394D65FBC}" presName="space" presStyleCnt="0"/>
      <dgm:spPr/>
    </dgm:pt>
    <dgm:pt modelId="{AD0F0A4B-0DAC-488F-A827-D4C906930D21}" type="pres">
      <dgm:prSet presAssocID="{A912226E-B3D7-485F-A888-AF9E1D8C1011}" presName="linV" presStyleCnt="0"/>
      <dgm:spPr/>
    </dgm:pt>
    <dgm:pt modelId="{16C4C756-04E4-412E-94AF-FFD7822923AC}" type="pres">
      <dgm:prSet presAssocID="{A912226E-B3D7-485F-A888-AF9E1D8C1011}" presName="spVertical1" presStyleCnt="0"/>
      <dgm:spPr/>
    </dgm:pt>
    <dgm:pt modelId="{B87AAECD-4B74-4F51-A825-1E215FC4D084}" type="pres">
      <dgm:prSet presAssocID="{A912226E-B3D7-485F-A888-AF9E1D8C1011}" presName="parTx" presStyleLbl="revTx" presStyleIdx="1" presStyleCnt="3" custScaleX="114874" custScaleY="10499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3BA98-1A18-41FA-9F11-931CE6ADDF37}" type="pres">
      <dgm:prSet presAssocID="{A912226E-B3D7-485F-A888-AF9E1D8C1011}" presName="spVertical2" presStyleCnt="0"/>
      <dgm:spPr/>
    </dgm:pt>
    <dgm:pt modelId="{6217613E-8FA0-4EE4-9442-EFA429AE6D5E}" type="pres">
      <dgm:prSet presAssocID="{A912226E-B3D7-485F-A888-AF9E1D8C1011}" presName="spVertical3" presStyleCnt="0"/>
      <dgm:spPr/>
    </dgm:pt>
    <dgm:pt modelId="{E760224C-D124-4CC6-82F4-45F3881AD647}" type="pres">
      <dgm:prSet presAssocID="{271D4B9D-BEF0-4F2A-B59D-70B04EAFE4C2}" presName="space" presStyleCnt="0"/>
      <dgm:spPr/>
    </dgm:pt>
    <dgm:pt modelId="{1DFB2019-497E-41C3-ABD6-E5A26252629A}" type="pres">
      <dgm:prSet presAssocID="{AEBEF708-8A90-4AB0-AA60-FA1B8B494C6F}" presName="linV" presStyleCnt="0"/>
      <dgm:spPr/>
    </dgm:pt>
    <dgm:pt modelId="{05EFB08E-0A83-47AD-8A0B-481A1E50CF34}" type="pres">
      <dgm:prSet presAssocID="{AEBEF708-8A90-4AB0-AA60-FA1B8B494C6F}" presName="spVertical1" presStyleCnt="0"/>
      <dgm:spPr/>
    </dgm:pt>
    <dgm:pt modelId="{F2946700-B42F-4676-81AD-50C755B873CC}" type="pres">
      <dgm:prSet presAssocID="{AEBEF708-8A90-4AB0-AA60-FA1B8B494C6F}" presName="parTx" presStyleLbl="revTx" presStyleIdx="2" presStyleCnt="3" custScaleX="113129" custScaleY="7917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15149-99D1-4634-A741-982E50A76BAC}" type="pres">
      <dgm:prSet presAssocID="{AEBEF708-8A90-4AB0-AA60-FA1B8B494C6F}" presName="spVertical2" presStyleCnt="0"/>
      <dgm:spPr/>
    </dgm:pt>
    <dgm:pt modelId="{699C9130-0A2A-4003-991E-8EAC11C5D48D}" type="pres">
      <dgm:prSet presAssocID="{AEBEF708-8A90-4AB0-AA60-FA1B8B494C6F}" presName="spVertical3" presStyleCnt="0"/>
      <dgm:spPr/>
    </dgm:pt>
    <dgm:pt modelId="{8E35250C-4F90-4C2B-B98C-BB6E77BDF76F}" type="pres">
      <dgm:prSet presAssocID="{D4318832-9349-4D2B-A02D-9DC4645BE4AF}" presName="padding2" presStyleCnt="0"/>
      <dgm:spPr/>
    </dgm:pt>
    <dgm:pt modelId="{4CDA7B13-7C09-4ED7-9E76-554C32F0C5FF}" type="pres">
      <dgm:prSet presAssocID="{D4318832-9349-4D2B-A02D-9DC4645BE4AF}" presName="negArrow" presStyleCnt="0"/>
      <dgm:spPr/>
    </dgm:pt>
    <dgm:pt modelId="{FABA6C58-B754-4AF0-B7F1-CBFA89DA13B8}" type="pres">
      <dgm:prSet presAssocID="{D4318832-9349-4D2B-A02D-9DC4645BE4AF}" presName="backgroundArrow" presStyleLbl="node1" presStyleIdx="0" presStyleCnt="1" custScaleX="99322" custScaleY="75098" custLinFactNeighborX="-26900" custLinFactNeighborY="34213"/>
      <dgm:spPr/>
    </dgm:pt>
  </dgm:ptLst>
  <dgm:cxnLst>
    <dgm:cxn modelId="{ADA28FFE-8BF3-4A98-9A9E-4C0A6F92306E}" srcId="{D4318832-9349-4D2B-A02D-9DC4645BE4AF}" destId="{A912226E-B3D7-485F-A888-AF9E1D8C1011}" srcOrd="1" destOrd="0" parTransId="{461BDC09-A6B0-4A36-AD14-37AB453F0BC2}" sibTransId="{271D4B9D-BEF0-4F2A-B59D-70B04EAFE4C2}"/>
    <dgm:cxn modelId="{0B608CFA-6D27-486E-9CE4-3E1D3F4BA34A}" type="presOf" srcId="{89EB0B8D-0B43-4651-A415-9AC609833B4C}" destId="{0B5130E4-2C93-4087-A963-B25799176CA5}" srcOrd="0" destOrd="0" presId="urn:microsoft.com/office/officeart/2005/8/layout/hProcess3"/>
    <dgm:cxn modelId="{B2C58C9E-2FC6-4F00-A7B8-5D7F3C679E59}" type="presOf" srcId="{AEBEF708-8A90-4AB0-AA60-FA1B8B494C6F}" destId="{F2946700-B42F-4676-81AD-50C755B873CC}" srcOrd="0" destOrd="0" presId="urn:microsoft.com/office/officeart/2005/8/layout/hProcess3"/>
    <dgm:cxn modelId="{2A4A7176-C7C8-48E9-B87B-8F7051DD4513}" srcId="{D4318832-9349-4D2B-A02D-9DC4645BE4AF}" destId="{89EB0B8D-0B43-4651-A415-9AC609833B4C}" srcOrd="0" destOrd="0" parTransId="{BA43B525-263D-42E8-B07C-D81D4D4E1B47}" sibTransId="{40416F8A-DA21-4E2F-A8A7-765394D65FBC}"/>
    <dgm:cxn modelId="{B3AEB83C-8D26-4B73-A466-7B5DE4073DD3}" srcId="{D4318832-9349-4D2B-A02D-9DC4645BE4AF}" destId="{AEBEF708-8A90-4AB0-AA60-FA1B8B494C6F}" srcOrd="2" destOrd="0" parTransId="{53B4F3AA-E11A-45B8-B061-6CE0FAC03F13}" sibTransId="{053B4712-A9D7-43B2-B423-574DF36E012C}"/>
    <dgm:cxn modelId="{69C81A7C-600C-4434-A36A-E59915194748}" type="presOf" srcId="{A912226E-B3D7-485F-A888-AF9E1D8C1011}" destId="{B87AAECD-4B74-4F51-A825-1E215FC4D084}" srcOrd="0" destOrd="0" presId="urn:microsoft.com/office/officeart/2005/8/layout/hProcess3"/>
    <dgm:cxn modelId="{66A6B39D-FFF5-4965-BABB-21C2B5446EC6}" type="presOf" srcId="{D4318832-9349-4D2B-A02D-9DC4645BE4AF}" destId="{0B947818-506D-42CC-9FDC-61437A106E90}" srcOrd="0" destOrd="0" presId="urn:microsoft.com/office/officeart/2005/8/layout/hProcess3"/>
    <dgm:cxn modelId="{E5F17AA3-912E-4266-91F8-AA43C2CEB3E5}" type="presParOf" srcId="{0B947818-506D-42CC-9FDC-61437A106E90}" destId="{C2488047-A304-413C-8223-7D1D8ADA4B4F}" srcOrd="0" destOrd="0" presId="urn:microsoft.com/office/officeart/2005/8/layout/hProcess3"/>
    <dgm:cxn modelId="{5D7EFCB8-3967-4900-B422-C5926981C373}" type="presParOf" srcId="{0B947818-506D-42CC-9FDC-61437A106E90}" destId="{A6DB4CDE-96D6-40C5-8EFA-D7AEA53CECA9}" srcOrd="1" destOrd="0" presId="urn:microsoft.com/office/officeart/2005/8/layout/hProcess3"/>
    <dgm:cxn modelId="{6DCC7908-D1CB-4537-B381-CFC38566BDC3}" type="presParOf" srcId="{A6DB4CDE-96D6-40C5-8EFA-D7AEA53CECA9}" destId="{A4E25F2A-206C-4C35-9EA5-AC92ACE94AFE}" srcOrd="0" destOrd="0" presId="urn:microsoft.com/office/officeart/2005/8/layout/hProcess3"/>
    <dgm:cxn modelId="{88913058-C57E-4A08-A818-0A5F73D6944A}" type="presParOf" srcId="{A6DB4CDE-96D6-40C5-8EFA-D7AEA53CECA9}" destId="{BDE0D12A-E4F7-4913-A4F3-F969CA2FE4ED}" srcOrd="1" destOrd="0" presId="urn:microsoft.com/office/officeart/2005/8/layout/hProcess3"/>
    <dgm:cxn modelId="{66306393-1B10-4F49-9701-4BDC2658B378}" type="presParOf" srcId="{BDE0D12A-E4F7-4913-A4F3-F969CA2FE4ED}" destId="{12FCB195-AF1B-421A-90CF-6C4092DE63CE}" srcOrd="0" destOrd="0" presId="urn:microsoft.com/office/officeart/2005/8/layout/hProcess3"/>
    <dgm:cxn modelId="{C512B3DA-DDEA-4841-B374-17FECCCD7942}" type="presParOf" srcId="{BDE0D12A-E4F7-4913-A4F3-F969CA2FE4ED}" destId="{0B5130E4-2C93-4087-A963-B25799176CA5}" srcOrd="1" destOrd="0" presId="urn:microsoft.com/office/officeart/2005/8/layout/hProcess3"/>
    <dgm:cxn modelId="{E2AC6C29-3272-4D77-9670-83EFC2E857EC}" type="presParOf" srcId="{BDE0D12A-E4F7-4913-A4F3-F969CA2FE4ED}" destId="{D281C83B-03B8-4A70-9806-F6AA591F1163}" srcOrd="2" destOrd="0" presId="urn:microsoft.com/office/officeart/2005/8/layout/hProcess3"/>
    <dgm:cxn modelId="{B2BF0615-60B1-463A-B989-2D60FCF45BA7}" type="presParOf" srcId="{BDE0D12A-E4F7-4913-A4F3-F969CA2FE4ED}" destId="{50468399-1A97-4C5C-A94F-F3F9CE9F7562}" srcOrd="3" destOrd="0" presId="urn:microsoft.com/office/officeart/2005/8/layout/hProcess3"/>
    <dgm:cxn modelId="{580DC25F-45F8-48F9-ABB4-BB6FE5CF591D}" type="presParOf" srcId="{A6DB4CDE-96D6-40C5-8EFA-D7AEA53CECA9}" destId="{549C3BEA-B8B4-444F-B155-F55589BD85DE}" srcOrd="2" destOrd="0" presId="urn:microsoft.com/office/officeart/2005/8/layout/hProcess3"/>
    <dgm:cxn modelId="{911857F5-14B5-4508-8CE6-229FF98A744B}" type="presParOf" srcId="{A6DB4CDE-96D6-40C5-8EFA-D7AEA53CECA9}" destId="{AD0F0A4B-0DAC-488F-A827-D4C906930D21}" srcOrd="3" destOrd="0" presId="urn:microsoft.com/office/officeart/2005/8/layout/hProcess3"/>
    <dgm:cxn modelId="{C69BEF2E-979C-424E-A43C-83657DC9A2E8}" type="presParOf" srcId="{AD0F0A4B-0DAC-488F-A827-D4C906930D21}" destId="{16C4C756-04E4-412E-94AF-FFD7822923AC}" srcOrd="0" destOrd="0" presId="urn:microsoft.com/office/officeart/2005/8/layout/hProcess3"/>
    <dgm:cxn modelId="{6C74C4D9-4E70-4DCC-91A2-E1DA87F9DEBE}" type="presParOf" srcId="{AD0F0A4B-0DAC-488F-A827-D4C906930D21}" destId="{B87AAECD-4B74-4F51-A825-1E215FC4D084}" srcOrd="1" destOrd="0" presId="urn:microsoft.com/office/officeart/2005/8/layout/hProcess3"/>
    <dgm:cxn modelId="{DC21B7BC-8050-40BF-8099-C084ECEC548C}" type="presParOf" srcId="{AD0F0A4B-0DAC-488F-A827-D4C906930D21}" destId="{99B3BA98-1A18-41FA-9F11-931CE6ADDF37}" srcOrd="2" destOrd="0" presId="urn:microsoft.com/office/officeart/2005/8/layout/hProcess3"/>
    <dgm:cxn modelId="{EBEDF091-AEC7-4049-8498-ACEFD1C7F3B2}" type="presParOf" srcId="{AD0F0A4B-0DAC-488F-A827-D4C906930D21}" destId="{6217613E-8FA0-4EE4-9442-EFA429AE6D5E}" srcOrd="3" destOrd="0" presId="urn:microsoft.com/office/officeart/2005/8/layout/hProcess3"/>
    <dgm:cxn modelId="{AA7079CA-6C9E-4C48-B34B-3606A591958F}" type="presParOf" srcId="{A6DB4CDE-96D6-40C5-8EFA-D7AEA53CECA9}" destId="{E760224C-D124-4CC6-82F4-45F3881AD647}" srcOrd="4" destOrd="0" presId="urn:microsoft.com/office/officeart/2005/8/layout/hProcess3"/>
    <dgm:cxn modelId="{D51DBA91-AC84-4C92-948D-8D53F3140D56}" type="presParOf" srcId="{A6DB4CDE-96D6-40C5-8EFA-D7AEA53CECA9}" destId="{1DFB2019-497E-41C3-ABD6-E5A26252629A}" srcOrd="5" destOrd="0" presId="urn:microsoft.com/office/officeart/2005/8/layout/hProcess3"/>
    <dgm:cxn modelId="{4A1869A4-0AF3-4A84-9C79-22B16DDC928F}" type="presParOf" srcId="{1DFB2019-497E-41C3-ABD6-E5A26252629A}" destId="{05EFB08E-0A83-47AD-8A0B-481A1E50CF34}" srcOrd="0" destOrd="0" presId="urn:microsoft.com/office/officeart/2005/8/layout/hProcess3"/>
    <dgm:cxn modelId="{1F3235A7-877A-4295-8C71-3A0EAD31CB88}" type="presParOf" srcId="{1DFB2019-497E-41C3-ABD6-E5A26252629A}" destId="{F2946700-B42F-4676-81AD-50C755B873CC}" srcOrd="1" destOrd="0" presId="urn:microsoft.com/office/officeart/2005/8/layout/hProcess3"/>
    <dgm:cxn modelId="{AE523226-0972-439F-A872-3C92222CFF22}" type="presParOf" srcId="{1DFB2019-497E-41C3-ABD6-E5A26252629A}" destId="{E6F15149-99D1-4634-A741-982E50A76BAC}" srcOrd="2" destOrd="0" presId="urn:microsoft.com/office/officeart/2005/8/layout/hProcess3"/>
    <dgm:cxn modelId="{77700E47-D5A4-4A19-83FE-47DD76570C17}" type="presParOf" srcId="{1DFB2019-497E-41C3-ABD6-E5A26252629A}" destId="{699C9130-0A2A-4003-991E-8EAC11C5D48D}" srcOrd="3" destOrd="0" presId="urn:microsoft.com/office/officeart/2005/8/layout/hProcess3"/>
    <dgm:cxn modelId="{655D2824-5CC4-4A5F-B0AA-03D6E81883D6}" type="presParOf" srcId="{A6DB4CDE-96D6-40C5-8EFA-D7AEA53CECA9}" destId="{8E35250C-4F90-4C2B-B98C-BB6E77BDF76F}" srcOrd="6" destOrd="0" presId="urn:microsoft.com/office/officeart/2005/8/layout/hProcess3"/>
    <dgm:cxn modelId="{589CFBAB-70FE-497D-8DCB-4FD8BEED843F}" type="presParOf" srcId="{A6DB4CDE-96D6-40C5-8EFA-D7AEA53CECA9}" destId="{4CDA7B13-7C09-4ED7-9E76-554C32F0C5FF}" srcOrd="7" destOrd="0" presId="urn:microsoft.com/office/officeart/2005/8/layout/hProcess3"/>
    <dgm:cxn modelId="{8FBA7070-DCB0-4E64-ACD4-4DC1F69D22C8}" type="presParOf" srcId="{A6DB4CDE-96D6-40C5-8EFA-D7AEA53CECA9}" destId="{FABA6C58-B754-4AF0-B7F1-CBFA89DA13B8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5C814-66D3-4354-B5E9-3937441EBD52}">
      <dsp:nvSpPr>
        <dsp:cNvPr id="0" name=""/>
        <dsp:cNvSpPr/>
      </dsp:nvSpPr>
      <dsp:spPr>
        <a:xfrm>
          <a:off x="3231" y="571910"/>
          <a:ext cx="1504197" cy="1479564"/>
        </a:xfrm>
        <a:prstGeom prst="ellipse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Наблюдать, не мешая</a:t>
          </a:r>
          <a:endParaRPr lang="ru-RU" sz="1500" b="1" kern="1200" dirty="0"/>
        </a:p>
      </dsp:txBody>
      <dsp:txXfrm>
        <a:off x="223516" y="788587"/>
        <a:ext cx="1063627" cy="1046210"/>
      </dsp:txXfrm>
    </dsp:sp>
    <dsp:sp modelId="{7D376667-91BC-4F92-80AE-CFB721554582}">
      <dsp:nvSpPr>
        <dsp:cNvPr id="0" name=""/>
        <dsp:cNvSpPr/>
      </dsp:nvSpPr>
      <dsp:spPr>
        <a:xfrm>
          <a:off x="1597446" y="990199"/>
          <a:ext cx="642985" cy="642985"/>
        </a:xfrm>
        <a:prstGeom prst="mathPlus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682674" y="1236076"/>
        <a:ext cx="472529" cy="151231"/>
      </dsp:txXfrm>
    </dsp:sp>
    <dsp:sp modelId="{0447B8CF-8302-4E5E-BB37-2AA41BA26C70}">
      <dsp:nvSpPr>
        <dsp:cNvPr id="0" name=""/>
        <dsp:cNvSpPr/>
      </dsp:nvSpPr>
      <dsp:spPr>
        <a:xfrm>
          <a:off x="2302624" y="445901"/>
          <a:ext cx="2045092" cy="1909222"/>
        </a:xfrm>
        <a:prstGeom prst="ellipse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Предотвращать нарушение, помогая развитию</a:t>
          </a:r>
          <a:endParaRPr lang="ru-RU" sz="1600" b="1" kern="1200" dirty="0"/>
        </a:p>
      </dsp:txBody>
      <dsp:txXfrm>
        <a:off x="2602121" y="725500"/>
        <a:ext cx="1446098" cy="1350024"/>
      </dsp:txXfrm>
    </dsp:sp>
    <dsp:sp modelId="{3CFEBF52-5E4A-478A-92D2-BA3FE70DA388}">
      <dsp:nvSpPr>
        <dsp:cNvPr id="0" name=""/>
        <dsp:cNvSpPr/>
      </dsp:nvSpPr>
      <dsp:spPr>
        <a:xfrm>
          <a:off x="4465560" y="990199"/>
          <a:ext cx="642985" cy="642985"/>
        </a:xfrm>
        <a:prstGeom prst="mathEqual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550788" y="1122654"/>
        <a:ext cx="472529" cy="378075"/>
      </dsp:txXfrm>
    </dsp:sp>
    <dsp:sp modelId="{CF6B7461-F107-4E9B-8687-C3467ED9C60F}">
      <dsp:nvSpPr>
        <dsp:cNvPr id="0" name=""/>
        <dsp:cNvSpPr/>
      </dsp:nvSpPr>
      <dsp:spPr>
        <a:xfrm>
          <a:off x="5198563" y="292056"/>
          <a:ext cx="2063494" cy="2039272"/>
        </a:xfrm>
        <a:prstGeom prst="ellipse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Рациональный контроль</a:t>
          </a:r>
          <a:endParaRPr lang="ru-RU" sz="1600" b="1" kern="1200" dirty="0"/>
        </a:p>
      </dsp:txBody>
      <dsp:txXfrm>
        <a:off x="5500755" y="590700"/>
        <a:ext cx="1459110" cy="14419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A6C58-B754-4AF0-B7F1-CBFA89DA13B8}">
      <dsp:nvSpPr>
        <dsp:cNvPr id="0" name=""/>
        <dsp:cNvSpPr/>
      </dsp:nvSpPr>
      <dsp:spPr>
        <a:xfrm>
          <a:off x="0" y="123376"/>
          <a:ext cx="11111465" cy="270352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46700-B42F-4676-81AD-50C755B873CC}">
      <dsp:nvSpPr>
        <dsp:cNvPr id="0" name=""/>
        <dsp:cNvSpPr/>
      </dsp:nvSpPr>
      <dsp:spPr>
        <a:xfrm>
          <a:off x="7930572" y="118545"/>
          <a:ext cx="3010608" cy="43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5760" rIns="0" bIns="3657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</a:rPr>
            <a:t>!</a:t>
          </a:r>
          <a:r>
            <a:rPr lang="ru-RU" sz="2000" kern="1200" dirty="0" smtClean="0"/>
            <a:t>31 августа 2023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дата окончания внесения сведений в ФРДО</a:t>
          </a:r>
          <a:endParaRPr lang="ru-RU" sz="2000" kern="1200" dirty="0"/>
        </a:p>
      </dsp:txBody>
      <dsp:txXfrm>
        <a:off x="7930572" y="118545"/>
        <a:ext cx="3010608" cy="436935"/>
      </dsp:txXfrm>
    </dsp:sp>
    <dsp:sp modelId="{B87AAECD-4B74-4F51-A825-1E215FC4D084}">
      <dsp:nvSpPr>
        <dsp:cNvPr id="0" name=""/>
        <dsp:cNvSpPr/>
      </dsp:nvSpPr>
      <dsp:spPr>
        <a:xfrm>
          <a:off x="4341282" y="118545"/>
          <a:ext cx="3057047" cy="579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Документы за период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10 июля 1992-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31 декабря 1995</a:t>
          </a:r>
          <a:endParaRPr lang="ru-RU" sz="2000" kern="1200" dirty="0"/>
        </a:p>
      </dsp:txBody>
      <dsp:txXfrm>
        <a:off x="4341282" y="118545"/>
        <a:ext cx="3057047" cy="579476"/>
      </dsp:txXfrm>
    </dsp:sp>
    <dsp:sp modelId="{0B5130E4-2C93-4087-A963-B25799176CA5}">
      <dsp:nvSpPr>
        <dsp:cNvPr id="0" name=""/>
        <dsp:cNvSpPr/>
      </dsp:nvSpPr>
      <dsp:spPr>
        <a:xfrm>
          <a:off x="154893" y="118546"/>
          <a:ext cx="2878719" cy="240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10 июля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начало внесения  сведений в ФРДО</a:t>
          </a:r>
          <a:endParaRPr lang="ru-RU" sz="2000" kern="1200" dirty="0"/>
        </a:p>
      </dsp:txBody>
      <dsp:txXfrm>
        <a:off x="154893" y="118546"/>
        <a:ext cx="2878719" cy="240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BE15C-1A16-4AFB-BDA7-EB96D21AD723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85AE3-14DD-4F2B-A367-0038EF358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3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80E66-4865-4801-94EA-3A744567D71C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8E52B-8674-4E3A-953A-FECD0600C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3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3303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8E52B-8674-4E3A-953A-FECD0600C0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49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8E52B-8674-4E3A-953A-FECD0600C0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15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8E52B-8674-4E3A-953A-FECD0600C0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29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8E52B-8674-4E3A-953A-FECD0600C0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06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7649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3510B0F-C8C6-41CF-BA2B-04184878FCBB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05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46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38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57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13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7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18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3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35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52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54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3510B0F-C8C6-41CF-BA2B-04184878FCBB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98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olkko@mo73.ru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/>
          <p:cNvPicPr>
            <a:picLocks noChangeAspect="1" noChangeArrowheads="1"/>
          </p:cNvPicPr>
          <p:nvPr/>
        </p:nvPicPr>
        <p:blipFill rotWithShape="1">
          <a:blip r:embed="rId3"/>
          <a:srcRect t="5470" b="1011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254329"/>
            <a:ext cx="7262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Министерство просвещения и воспитания Ульяновской области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51857" y="2318787"/>
            <a:ext cx="8942609" cy="34163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Рациональный контроль как стимул </a:t>
            </a:r>
            <a:r>
              <a:rPr lang="ru-RU" sz="36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саморегуляции</a:t>
            </a:r>
            <a:r>
              <a:rPr lang="ru-RU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при осуществлении управления в сфере образования.</a:t>
            </a:r>
          </a:p>
          <a:p>
            <a:pPr algn="ctr"/>
            <a:r>
              <a:rPr lang="ru-RU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Актуальные вопросы снижения бюрократической нагрузки на педагогических работников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14323" y="5858884"/>
            <a:ext cx="2853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17 августа 2023 г.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3" name="Picture 3" descr="\\Srvr\документы на приемную\!!! ОТДЕЛ КОНТРОЛЯ КАЧЕСТВА ОБРАЗОВАНИЯ\01. МИХЕЕВА С.А\СЕМИНАРЫ\2019\совещание_июнь_2019\Материалы\Независимая оценка НОКОкопирование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04" y="2465000"/>
            <a:ext cx="1477354" cy="1461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46763"/>
            <a:ext cx="7393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Департамент по надзору и контролю в сфере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/>
          <p:cNvPicPr>
            <a:picLocks noChangeAspect="1" noChangeArrowheads="1"/>
          </p:cNvPicPr>
          <p:nvPr/>
        </p:nvPicPr>
        <p:blipFill rotWithShape="1">
          <a:blip r:embed="rId3"/>
          <a:srcRect t="5470" b="1011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462" y="237333"/>
            <a:ext cx="7325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Министерство просвещения и воспитания Ульяновской области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53194" y="1863597"/>
            <a:ext cx="5473493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3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422A8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457" y="4668247"/>
            <a:ext cx="4228899" cy="115416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olkko@mo73.ru</a:t>
            </a:r>
            <a:endParaRPr lang="ru-RU" sz="2400" b="1" i="1" dirty="0" smtClean="0">
              <a:solidFill>
                <a:srgbClr val="0000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00" b="1" i="1" dirty="0" smtClean="0">
              <a:solidFill>
                <a:srgbClr val="0000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8(8422) 63-04-0</a:t>
            </a:r>
            <a:r>
              <a:rPr lang="ru-RU" sz="2400" b="1" dirty="0" smtClean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rgbClr val="0000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457" y="3049387"/>
            <a:ext cx="7598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00FF"/>
                </a:solidFill>
                <a:latin typeface="inherit"/>
              </a:rPr>
              <a:t>Адрес: 432042</a:t>
            </a:r>
            <a:r>
              <a:rPr lang="ru-RU" sz="2400" b="1" dirty="0">
                <a:solidFill>
                  <a:srgbClr val="0000FF"/>
                </a:solidFill>
                <a:latin typeface="inherit"/>
              </a:rPr>
              <a:t>, г. Ульяновск, ул. Доватора, </a:t>
            </a:r>
            <a:r>
              <a:rPr lang="ru-RU" sz="2400" b="1" dirty="0" smtClean="0">
                <a:solidFill>
                  <a:srgbClr val="0000FF"/>
                </a:solidFill>
                <a:latin typeface="inherit"/>
              </a:rPr>
              <a:t>14</a:t>
            </a:r>
            <a:endParaRPr lang="ru-RU" sz="2400" dirty="0">
              <a:solidFill>
                <a:srgbClr val="0000FF"/>
              </a:solidFill>
              <a:latin typeface="PT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62" y="674175"/>
            <a:ext cx="7195362" cy="305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Департамент по надзору и контролю в сфере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457" y="3674151"/>
            <a:ext cx="67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00FF"/>
                </a:solidFill>
                <a:latin typeface="inherit"/>
              </a:rPr>
              <a:t>Режим </a:t>
            </a:r>
            <a:r>
              <a:rPr lang="ru-RU" sz="2400" b="1" dirty="0">
                <a:solidFill>
                  <a:srgbClr val="0000FF"/>
                </a:solidFill>
                <a:latin typeface="inherit"/>
              </a:rPr>
              <a:t>работы: </a:t>
            </a:r>
            <a:r>
              <a:rPr lang="ru-RU" sz="2400" b="1" dirty="0" smtClean="0">
                <a:solidFill>
                  <a:srgbClr val="0000FF"/>
                </a:solidFill>
                <a:latin typeface="inherit"/>
              </a:rPr>
              <a:t>ПН – ПТ с 09:00 до 18:00</a:t>
            </a:r>
          </a:p>
          <a:p>
            <a:pPr algn="ctr" fontAlgn="base"/>
            <a:r>
              <a:rPr lang="ru-RU" sz="2400" b="1" dirty="0" smtClean="0">
                <a:solidFill>
                  <a:srgbClr val="0000FF"/>
                </a:solidFill>
                <a:latin typeface="inherit"/>
              </a:rPr>
              <a:t>перерыв – с 13:00 до 14:00</a:t>
            </a:r>
            <a:endParaRPr lang="ru-RU" sz="2400" b="0" i="0" dirty="0">
              <a:solidFill>
                <a:srgbClr val="0000FF"/>
              </a:solidFill>
              <a:effectLst/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5690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8"/>
          <p:cNvPicPr>
            <a:picLocks noChangeAspect="1" noChangeArrowheads="1"/>
          </p:cNvPicPr>
          <p:nvPr/>
        </p:nvPicPr>
        <p:blipFill rotWithShape="1">
          <a:blip r:embed="rId3"/>
          <a:srcRect t="5470" b="1011"/>
          <a:stretch/>
        </p:blipFill>
        <p:spPr bwMode="auto">
          <a:xfrm>
            <a:off x="0" y="-22316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53910" y="208828"/>
            <a:ext cx="847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Министерство просвещения и воспитания Ульяновской области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3909" y="674174"/>
            <a:ext cx="8474525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Департамент по надзору и контролю в сфере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02526" y="1183983"/>
            <a:ext cx="7863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</a:t>
            </a: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РФ от 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10.03.2022 № 336 </a:t>
            </a: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особенностях организации и осуществления государственного контроля (надзора), муниципального </a:t>
            </a: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контроля»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311104" y="1862893"/>
            <a:ext cx="3166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https://</a:t>
            </a:r>
            <a:r>
              <a:rPr lang="ru-RU" sz="2400" b="1" u="sng" dirty="0">
                <a:solidFill>
                  <a:srgbClr val="0000FF"/>
                </a:solidFill>
              </a:rPr>
              <a:t>www.mo73.ru/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292" y="2259241"/>
            <a:ext cx="537013" cy="766033"/>
          </a:xfrm>
          <a:prstGeom prst="rect">
            <a:avLst/>
          </a:prstGeom>
        </p:spPr>
      </p:pic>
      <p:pic>
        <p:nvPicPr>
          <p:cNvPr id="24" name="Picture 3" descr="\\Srvr\документы на приемную\!!! ОТДЕЛ КОНТРОЛЯ КАЧЕСТВА ОБРАЗОВАНИЯ\01. МИХЕЕВА С.А\СЕМИНАРЫ\2019\совещание_июнь_2019\Материалы\Независимая оценка НОКОкопирование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75428" y="5416752"/>
            <a:ext cx="837634" cy="828872"/>
          </a:xfrm>
          <a:prstGeom prst="rect">
            <a:avLst/>
          </a:prstGeom>
          <a:noFill/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97109379"/>
              </p:ext>
            </p:extLst>
          </p:nvPr>
        </p:nvGraphicFramePr>
        <p:xfrm>
          <a:off x="334590" y="3403264"/>
          <a:ext cx="7265290" cy="2623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3329602" y="3052776"/>
            <a:ext cx="999582" cy="634360"/>
          </a:xfrm>
          <a:prstGeom prst="downArrow">
            <a:avLst>
              <a:gd name="adj1" fmla="val 50000"/>
              <a:gd name="adj2" fmla="val 5777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врон 6"/>
          <p:cNvSpPr/>
          <p:nvPr/>
        </p:nvSpPr>
        <p:spPr>
          <a:xfrm rot="5400000">
            <a:off x="3609279" y="835185"/>
            <a:ext cx="440229" cy="3836915"/>
          </a:xfrm>
          <a:prstGeom prst="chevron">
            <a:avLst>
              <a:gd name="adj" fmla="val 6432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938790"/>
              </p:ext>
            </p:extLst>
          </p:nvPr>
        </p:nvGraphicFramePr>
        <p:xfrm>
          <a:off x="8489010" y="3052776"/>
          <a:ext cx="288572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287">
                  <a:extLst>
                    <a:ext uri="{9D8B030D-6E8A-4147-A177-3AD203B41FA5}">
                      <a16:colId xmlns:a16="http://schemas.microsoft.com/office/drawing/2014/main" val="2914600342"/>
                    </a:ext>
                  </a:extLst>
                </a:gridCol>
                <a:gridCol w="1276438">
                  <a:extLst>
                    <a:ext uri="{9D8B030D-6E8A-4147-A177-3AD203B41FA5}">
                      <a16:colId xmlns:a16="http://schemas.microsoft.com/office/drawing/2014/main" val="3102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организаций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1034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535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Низкая 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943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158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662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Высокая 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047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6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8"/>
          <p:cNvPicPr>
            <a:picLocks noChangeAspect="1" noChangeArrowheads="1"/>
          </p:cNvPicPr>
          <p:nvPr/>
        </p:nvPicPr>
        <p:blipFill rotWithShape="1">
          <a:blip r:embed="rId3"/>
          <a:srcRect t="5470" b="1011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53910" y="208828"/>
            <a:ext cx="847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Министерство просвещения и воспитания Ульяновской области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3909" y="674174"/>
            <a:ext cx="8474525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Департамент по надзору и контролю в сфере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281" y="1161832"/>
            <a:ext cx="8395854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отнесения объектов контроля </a:t>
            </a:r>
          </a:p>
          <a:p>
            <a:pPr algn="ctr"/>
            <a:r>
              <a:rPr lang="ru-RU" sz="27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 категориям риска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2599" y="2181890"/>
            <a:ext cx="793714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</a:rPr>
              <a:t>наличие обращений</a:t>
            </a:r>
            <a:r>
              <a:rPr lang="ru-RU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</a:rPr>
              <a:t>о нарушении обязательных требований, признанных обоснованными</a:t>
            </a:r>
            <a:r>
              <a:rPr lang="ru-RU" sz="1600" dirty="0">
                <a:ea typeface="Times New Roman" panose="02020603050405020304" pitchFamily="18" charset="0"/>
              </a:rPr>
              <a:t> </a:t>
            </a:r>
            <a:r>
              <a:rPr lang="ru-RU" i="1" dirty="0">
                <a:ea typeface="Times New Roman" panose="02020603050405020304" pitchFamily="18" charset="0"/>
              </a:rPr>
              <a:t>в течение календарного года, предшествующего</a:t>
            </a:r>
            <a:r>
              <a:rPr lang="ru-RU" dirty="0">
                <a:ea typeface="Times New Roman" panose="02020603050405020304" pitchFamily="18" charset="0"/>
              </a:rPr>
              <a:t> дате принятия решения об отнесении объекта федерального государственного контроля (надзора) в сфере образования к определенной категории риска;</a:t>
            </a:r>
            <a:endParaRPr lang="ru-RU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469" y="3737995"/>
            <a:ext cx="79329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</a:rPr>
              <a:t>наличие неисполненных решений</a:t>
            </a:r>
            <a:r>
              <a:rPr lang="ru-RU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</a:rPr>
              <a:t>контрольно-надзорного </a:t>
            </a:r>
            <a:r>
              <a:rPr lang="ru-RU" dirty="0" smtClean="0">
                <a:ea typeface="Times New Roman" panose="02020603050405020304" pitchFamily="18" charset="0"/>
              </a:rPr>
              <a:t>органа;</a:t>
            </a:r>
            <a:endParaRPr lang="ru-RU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4281" y="4452147"/>
            <a:ext cx="793714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</a:rPr>
              <a:t>наличие вступившего в силу постановления о назначении административного наказания</a:t>
            </a:r>
            <a:r>
              <a:rPr lang="ru-RU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</a:rPr>
              <a:t>за совершение административного правонарушения в сфере образования (</a:t>
            </a:r>
            <a:r>
              <a:rPr lang="ru-RU" i="1" dirty="0">
                <a:ea typeface="Times New Roman" panose="02020603050405020304" pitchFamily="18" charset="0"/>
              </a:rPr>
              <a:t>в течение 3-х лет, предшествующих </a:t>
            </a:r>
            <a:r>
              <a:rPr lang="ru-RU" dirty="0">
                <a:ea typeface="Times New Roman" panose="02020603050405020304" pitchFamily="18" charset="0"/>
              </a:rPr>
              <a:t>дате принятия решения об отнесении объекта федерального государственного контроля (надзора) в сфере образования к определенной категории риска).</a:t>
            </a:r>
            <a:endParaRPr lang="ru-RU" sz="16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/>
          <a:srcRect l="34636" t="14226" r="36109" b="7406"/>
          <a:stretch/>
        </p:blipFill>
        <p:spPr>
          <a:xfrm>
            <a:off x="8799314" y="2011825"/>
            <a:ext cx="2872509" cy="43283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38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8"/>
          <p:cNvPicPr>
            <a:picLocks noChangeAspect="1" noChangeArrowheads="1"/>
          </p:cNvPicPr>
          <p:nvPr/>
        </p:nvPicPr>
        <p:blipFill rotWithShape="1">
          <a:blip r:embed="rId3"/>
          <a:srcRect t="5470" b="1011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53910" y="208828"/>
            <a:ext cx="847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Министерство просвещения и воспитания Ульяновской области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3909" y="674174"/>
            <a:ext cx="8474525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Департамент по надзору и контролю в сфере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45193"/>
            <a:ext cx="9003323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ru-RU" sz="25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риска нарушения обязательных требований </a:t>
            </a:r>
            <a:endParaRPr lang="ru-RU" sz="2500" b="1" dirty="0" smtClean="0">
              <a:solidFill>
                <a:srgbClr val="0000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5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осуществлении </a:t>
            </a:r>
            <a:r>
              <a:rPr lang="ru-RU" sz="2500" b="1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ФГКН в сфере образования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06336"/>
              </p:ext>
            </p:extLst>
          </p:nvPr>
        </p:nvGraphicFramePr>
        <p:xfrm>
          <a:off x="280644" y="2496226"/>
          <a:ext cx="11630714" cy="3736014"/>
        </p:xfrm>
        <a:graphic>
          <a:graphicData uri="http://schemas.openxmlformats.org/drawingml/2006/table">
            <a:tbl>
              <a:tblPr firstRow="1" firstCol="1" bandRow="1"/>
              <a:tblGrid>
                <a:gridCol w="665276">
                  <a:extLst>
                    <a:ext uri="{9D8B030D-6E8A-4147-A177-3AD203B41FA5}">
                      <a16:colId xmlns:a16="http://schemas.microsoft.com/office/drawing/2014/main" val="3654481593"/>
                    </a:ext>
                  </a:extLst>
                </a:gridCol>
                <a:gridCol w="4749843">
                  <a:extLst>
                    <a:ext uri="{9D8B030D-6E8A-4147-A177-3AD203B41FA5}">
                      <a16:colId xmlns:a16="http://schemas.microsoft.com/office/drawing/2014/main" val="3791034855"/>
                    </a:ext>
                  </a:extLst>
                </a:gridCol>
                <a:gridCol w="2959509">
                  <a:extLst>
                    <a:ext uri="{9D8B030D-6E8A-4147-A177-3AD203B41FA5}">
                      <a16:colId xmlns:a16="http://schemas.microsoft.com/office/drawing/2014/main" val="1415663547"/>
                    </a:ext>
                  </a:extLst>
                </a:gridCol>
                <a:gridCol w="3256086">
                  <a:extLst>
                    <a:ext uri="{9D8B030D-6E8A-4147-A177-3AD203B41FA5}">
                      <a16:colId xmlns:a16="http://schemas.microsoft.com/office/drawing/2014/main" val="384026914"/>
                    </a:ext>
                  </a:extLst>
                </a:gridCol>
              </a:tblGrid>
              <a:tr h="286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Непредставление сведений в ФРДО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101470"/>
                  </a:ext>
                </a:extLst>
              </a:tr>
              <a:tr h="547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 осуществления ОД в соответствии с лицензией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 непредставления сведений в ФИС ФРДО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681717"/>
                  </a:ext>
                </a:extLst>
              </a:tr>
              <a:tr h="364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Основное общее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6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1 календарного года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234740"/>
                  </a:ext>
                </a:extLst>
              </a:tr>
              <a:tr h="364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общее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3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1 календарного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551819"/>
                  </a:ext>
                </a:extLst>
              </a:tr>
              <a:tr h="364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профессиональное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5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1 календарного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259083"/>
                  </a:ext>
                </a:extLst>
              </a:tr>
              <a:tr h="364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Дополнительное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профессиональное образование/ Профессиональное 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6 месяцев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7 месяцев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941485"/>
                  </a:ext>
                </a:extLst>
              </a:tr>
              <a:tr h="1906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доступа к открытым и общедоступным информационным ресурсам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025236"/>
                  </a:ext>
                </a:extLst>
              </a:tr>
              <a:tr h="572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доступа к информации о деятельности ОО, подлежащей размещению на официальном сайте ОО в сети «Интернет»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период осуществления мониторинга системы образования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3-х раз </a:t>
                      </a:r>
                      <a:endParaRPr lang="ru-RU" sz="1800" dirty="0" smtClean="0">
                        <a:solidFill>
                          <a:srgbClr val="33333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периодичностью </a:t>
                      </a:r>
                      <a:endParaRPr lang="ru-RU" sz="1800" dirty="0" smtClean="0">
                        <a:solidFill>
                          <a:srgbClr val="33333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чаще одного раза в неделю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15822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982608"/>
            <a:ext cx="1005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(приказ Федеральной службы по надзору в сфере образования и науки от 04.10.2021 № 1336 )</a:t>
            </a:r>
          </a:p>
        </p:txBody>
      </p:sp>
    </p:spTree>
    <p:extLst>
      <p:ext uri="{BB962C8B-B14F-4D97-AF65-F5344CB8AC3E}">
        <p14:creationId xmlns:p14="http://schemas.microsoft.com/office/powerpoint/2010/main" val="14547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8"/>
          <p:cNvPicPr>
            <a:picLocks noChangeAspect="1" noChangeArrowheads="1"/>
          </p:cNvPicPr>
          <p:nvPr/>
        </p:nvPicPr>
        <p:blipFill rotWithShape="1">
          <a:blip r:embed="rId3"/>
          <a:srcRect t="5470" b="1011"/>
          <a:stretch/>
        </p:blipFill>
        <p:spPr bwMode="auto">
          <a:xfrm>
            <a:off x="106992" y="1003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53910" y="208828"/>
            <a:ext cx="847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Министерство просвещения и воспитания Ульяновской области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3909" y="674174"/>
            <a:ext cx="8474525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Департамент по надзору и контролю в сфере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4012" y="2214521"/>
            <a:ext cx="391632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</a:t>
            </a:r>
            <a:endParaRPr lang="ru-RU" sz="2000" b="1" dirty="0">
              <a:solidFill>
                <a:srgbClr val="0000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8571" y="3296025"/>
            <a:ext cx="44657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  <a:endParaRPr lang="ru-RU" sz="2000" i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20080" y="4377529"/>
            <a:ext cx="44441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бобщение правоприменительной практики</a:t>
            </a:r>
            <a:endParaRPr lang="ru-RU" sz="2000" i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20080" y="5250951"/>
            <a:ext cx="444419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бъявление предостережения</a:t>
            </a:r>
            <a:endParaRPr lang="ru-RU" sz="2000" i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8570" y="3845649"/>
            <a:ext cx="446570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endParaRPr lang="ru-RU" sz="2000" i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20080" y="5819427"/>
            <a:ext cx="444419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рофилактический визит</a:t>
            </a:r>
            <a:endParaRPr lang="ru-RU" sz="2000" i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1281" y="1217502"/>
            <a:ext cx="8478836" cy="10618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о </a:t>
            </a:r>
            <a:r>
              <a:rPr lang="ru-RU" sz="21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федеральном государственном контроле (надзоре) </a:t>
            </a:r>
            <a:endParaRPr lang="ru-RU" sz="2100" b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сфере </a:t>
            </a:r>
            <a:r>
              <a:rPr lang="ru-RU" sz="21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000" b="1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(утверждено постановлением Правительства Российской Федерации от 25.06.2021 № 997)</a:t>
            </a:r>
            <a:endParaRPr lang="ru-RU" sz="2000" b="1" i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3998" y="2648218"/>
            <a:ext cx="2613872" cy="267765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профилактики </a:t>
            </a:r>
          </a:p>
          <a:p>
            <a:pPr algn="ctr"/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рисков 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причинения </a:t>
            </a:r>
            <a:endParaRPr lang="ru-RU" sz="2100" b="1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вреда 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(ущерба) охраняемым </a:t>
            </a:r>
            <a:endParaRPr lang="ru-RU" sz="2100" b="1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</a:p>
          <a:p>
            <a:pPr algn="ctr"/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ценностям (…) </a:t>
            </a:r>
          </a:p>
          <a:p>
            <a:pPr algn="ctr"/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2023 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385102" y="2698824"/>
            <a:ext cx="3166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https://</a:t>
            </a:r>
            <a:r>
              <a:rPr lang="ru-RU" sz="2400" b="1" u="sng" dirty="0">
                <a:solidFill>
                  <a:srgbClr val="0000FF"/>
                </a:solidFill>
              </a:rPr>
              <a:t>www.mo73.ru/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5842" y="2473344"/>
            <a:ext cx="537013" cy="766033"/>
          </a:xfrm>
          <a:prstGeom prst="rect">
            <a:avLst/>
          </a:prstGeom>
        </p:spPr>
      </p:pic>
      <p:sp>
        <p:nvSpPr>
          <p:cNvPr id="25" name="Стрелка вниз 24"/>
          <p:cNvSpPr/>
          <p:nvPr/>
        </p:nvSpPr>
        <p:spPr>
          <a:xfrm>
            <a:off x="7634714" y="2671279"/>
            <a:ext cx="637309" cy="486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/>
          <p:nvPr/>
        </p:nvPicPr>
        <p:blipFill rotWithShape="1">
          <a:blip r:embed="rId6"/>
          <a:srcRect l="37360" t="9693" r="32015" b="8493"/>
          <a:stretch/>
        </p:blipFill>
        <p:spPr bwMode="auto">
          <a:xfrm rot="433914">
            <a:off x="9088183" y="2360968"/>
            <a:ext cx="2135283" cy="3124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5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8"/>
          <p:cNvPicPr>
            <a:picLocks noChangeAspect="1" noChangeArrowheads="1"/>
          </p:cNvPicPr>
          <p:nvPr/>
        </p:nvPicPr>
        <p:blipFill rotWithShape="1">
          <a:blip r:embed="rId2"/>
          <a:srcRect t="5470" b="1011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53910" y="208828"/>
            <a:ext cx="847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Министерство просвещения и воспитания Ульяновской области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3909" y="674174"/>
            <a:ext cx="8474525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Департамент по надзору и контролю в сфере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347014"/>
              </p:ext>
            </p:extLst>
          </p:nvPr>
        </p:nvGraphicFramePr>
        <p:xfrm>
          <a:off x="509451" y="2033648"/>
          <a:ext cx="11404382" cy="399850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742537">
                  <a:extLst>
                    <a:ext uri="{9D8B030D-6E8A-4147-A177-3AD203B41FA5}">
                      <a16:colId xmlns:a16="http://schemas.microsoft.com/office/drawing/2014/main" val="3473172635"/>
                    </a:ext>
                  </a:extLst>
                </a:gridCol>
                <a:gridCol w="7661845">
                  <a:extLst>
                    <a:ext uri="{9D8B030D-6E8A-4147-A177-3AD203B41FA5}">
                      <a16:colId xmlns:a16="http://schemas.microsoft.com/office/drawing/2014/main" val="1866417758"/>
                    </a:ext>
                  </a:extLst>
                </a:gridCol>
              </a:tblGrid>
              <a:tr h="6359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effectLst/>
                        </a:rPr>
                        <a:t>Профилактические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effectLst/>
                        </a:rPr>
                        <a:t>мероприятия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effectLst/>
                        </a:rPr>
                        <a:t>Федеральный государственный контроль (надзор) в сфере образования</a:t>
                      </a:r>
                      <a:endParaRPr lang="ru-RU" sz="2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128838"/>
                  </a:ext>
                </a:extLst>
              </a:tr>
              <a:tr h="798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Количество профилактических мероприятий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 1-2 квартале 2023 года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372783"/>
                  </a:ext>
                </a:extLst>
              </a:tr>
              <a:tr h="3179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b="0" dirty="0">
                          <a:effectLst/>
                        </a:rPr>
                        <a:t>информирование</a:t>
                      </a:r>
                      <a:endParaRPr lang="ru-RU" sz="2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dirty="0" smtClean="0">
                          <a:effectLst/>
                        </a:rPr>
                        <a:t>111</a:t>
                      </a:r>
                      <a:endParaRPr lang="ru-RU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888323"/>
                  </a:ext>
                </a:extLst>
              </a:tr>
              <a:tr h="6359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effectLst/>
                        </a:rPr>
                        <a:t>обобщение правоприменительной </a:t>
                      </a:r>
                      <a:r>
                        <a:rPr lang="ru-RU" sz="2100" b="0" dirty="0">
                          <a:effectLst/>
                        </a:rPr>
                        <a:t>практики</a:t>
                      </a:r>
                      <a:endParaRPr lang="ru-RU" sz="2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dirty="0" smtClean="0">
                          <a:effectLst/>
                        </a:rPr>
                        <a:t>доклад</a:t>
                      </a:r>
                      <a:endParaRPr lang="ru-RU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356316"/>
                  </a:ext>
                </a:extLst>
              </a:tr>
              <a:tr h="3179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b="0" dirty="0">
                          <a:effectLst/>
                        </a:rPr>
                        <a:t>объявление предостережений</a:t>
                      </a:r>
                      <a:endParaRPr lang="ru-RU" sz="2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dirty="0" smtClean="0">
                          <a:effectLst/>
                        </a:rPr>
                        <a:t>249</a:t>
                      </a:r>
                      <a:endParaRPr lang="ru-RU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092404"/>
                  </a:ext>
                </a:extLst>
              </a:tr>
              <a:tr h="3179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b="0" dirty="0">
                          <a:effectLst/>
                        </a:rPr>
                        <a:t>консультирование</a:t>
                      </a:r>
                      <a:endParaRPr lang="ru-RU" sz="2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dirty="0" smtClean="0">
                          <a:effectLst/>
                        </a:rPr>
                        <a:t>148</a:t>
                      </a:r>
                      <a:endParaRPr lang="ru-RU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38693"/>
                  </a:ext>
                </a:extLst>
              </a:tr>
              <a:tr h="6359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b="0" dirty="0">
                          <a:effectLst/>
                        </a:rPr>
                        <a:t>профилактические визиты</a:t>
                      </a:r>
                      <a:endParaRPr lang="ru-RU" sz="2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</a:rPr>
                        <a:t>обязательные – </a:t>
                      </a:r>
                      <a:r>
                        <a:rPr lang="ru-RU" sz="2100" b="1" dirty="0" smtClean="0">
                          <a:effectLst/>
                        </a:rPr>
                        <a:t>10</a:t>
                      </a:r>
                      <a:endParaRPr lang="ru-RU" sz="21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</a:rPr>
                        <a:t>по заявлению – </a:t>
                      </a:r>
                      <a:r>
                        <a:rPr lang="ru-RU" sz="2100" b="1" dirty="0" smtClean="0">
                          <a:effectLst/>
                        </a:rPr>
                        <a:t>27</a:t>
                      </a:r>
                      <a:endParaRPr lang="ru-RU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484017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75029" y="1338798"/>
            <a:ext cx="5038252" cy="477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профилактики</a:t>
            </a:r>
            <a:endParaRPr lang="ru-RU" sz="2500" b="1" dirty="0">
              <a:solidFill>
                <a:srgbClr val="0000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8"/>
          <p:cNvPicPr>
            <a:picLocks noChangeAspect="1" noChangeArrowheads="1"/>
          </p:cNvPicPr>
          <p:nvPr/>
        </p:nvPicPr>
        <p:blipFill rotWithShape="1">
          <a:blip r:embed="rId2"/>
          <a:srcRect t="5470" b="1011"/>
          <a:stretch/>
        </p:blipFill>
        <p:spPr bwMode="auto">
          <a:xfrm>
            <a:off x="0" y="93897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53910" y="208828"/>
            <a:ext cx="847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Министерство просвещения и воспитания Ульяновской области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3909" y="674174"/>
            <a:ext cx="8474525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Департамент по надзору и контролю в сфере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979273"/>
              </p:ext>
            </p:extLst>
          </p:nvPr>
        </p:nvGraphicFramePr>
        <p:xfrm>
          <a:off x="153909" y="1477466"/>
          <a:ext cx="11123691" cy="313986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987785">
                  <a:extLst>
                    <a:ext uri="{9D8B030D-6E8A-4147-A177-3AD203B41FA5}">
                      <a16:colId xmlns:a16="http://schemas.microsoft.com/office/drawing/2014/main" val="3473172635"/>
                    </a:ext>
                  </a:extLst>
                </a:gridCol>
                <a:gridCol w="3760355">
                  <a:extLst>
                    <a:ext uri="{9D8B030D-6E8A-4147-A177-3AD203B41FA5}">
                      <a16:colId xmlns:a16="http://schemas.microsoft.com/office/drawing/2014/main" val="1866417758"/>
                    </a:ext>
                  </a:extLst>
                </a:gridCol>
                <a:gridCol w="3375551">
                  <a:extLst>
                    <a:ext uri="{9D8B030D-6E8A-4147-A177-3AD203B41FA5}">
                      <a16:colId xmlns:a16="http://schemas.microsoft.com/office/drawing/2014/main" val="2436151798"/>
                    </a:ext>
                  </a:extLst>
                </a:gridCol>
              </a:tblGrid>
              <a:tr h="12245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effectLst/>
                        </a:rPr>
                        <a:t>Федеральный государственный контроль (надзор) в сфере образования</a:t>
                      </a:r>
                      <a:endParaRPr lang="ru-RU" sz="2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(январь-июль)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128838"/>
                  </a:ext>
                </a:extLst>
              </a:tr>
              <a:tr h="7386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effectLst/>
                        </a:rPr>
                        <a:t>КНМ без взаимодействия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(мониторинг безопасности)</a:t>
                      </a:r>
                      <a:endParaRPr lang="ru-RU" sz="2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888323"/>
                  </a:ext>
                </a:extLst>
              </a:tr>
              <a:tr h="1121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100" b="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effectLst/>
                        </a:rPr>
                        <a:t>Предостережение</a:t>
                      </a:r>
                      <a:endParaRPr lang="ru-RU" sz="2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392, из них</a:t>
                      </a:r>
                      <a:r>
                        <a:rPr lang="ru-RU" sz="21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по обращению</a:t>
                      </a:r>
                      <a:endParaRPr lang="ru-RU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251, из них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– по обращению</a:t>
                      </a:r>
                      <a:endParaRPr lang="ru-RU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356316"/>
                  </a:ext>
                </a:extLst>
              </a:tr>
            </a:tbl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33510689"/>
              </p:ext>
            </p:extLst>
          </p:nvPr>
        </p:nvGraphicFramePr>
        <p:xfrm>
          <a:off x="507603" y="5201560"/>
          <a:ext cx="11176795" cy="816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865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8"/>
          <p:cNvPicPr>
            <a:picLocks noChangeAspect="1" noChangeArrowheads="1"/>
          </p:cNvPicPr>
          <p:nvPr/>
        </p:nvPicPr>
        <p:blipFill rotWithShape="1">
          <a:blip r:embed="rId2"/>
          <a:srcRect t="5470" b="1011"/>
          <a:stretch/>
        </p:blipFill>
        <p:spPr bwMode="auto">
          <a:xfrm>
            <a:off x="0" y="93897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53910" y="208828"/>
            <a:ext cx="847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Министерство просвещения и воспитания Ульяновской области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3909" y="674174"/>
            <a:ext cx="8474525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Департамент по надзору и контролю в сфере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22" y="1331466"/>
            <a:ext cx="8901959" cy="48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8"/>
          <p:cNvPicPr>
            <a:picLocks noChangeAspect="1" noChangeArrowheads="1"/>
          </p:cNvPicPr>
          <p:nvPr/>
        </p:nvPicPr>
        <p:blipFill rotWithShape="1">
          <a:blip r:embed="rId2"/>
          <a:srcRect t="5470" b="1011"/>
          <a:stretch/>
        </p:blipFill>
        <p:spPr bwMode="auto">
          <a:xfrm>
            <a:off x="0" y="20882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9954" y="375222"/>
            <a:ext cx="847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Министерство просвещения и воспитания Ульяновской области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3909" y="674174"/>
            <a:ext cx="8474525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Департамент по надзору и контролю в сфере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68199"/>
            <a:ext cx="8478836" cy="4154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пути к снижению бюрократической нагрузки</a:t>
            </a:r>
            <a:endParaRPr lang="ru-RU" sz="2000" b="1" i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316068"/>
              </p:ext>
            </p:extLst>
          </p:nvPr>
        </p:nvGraphicFramePr>
        <p:xfrm>
          <a:off x="500436" y="1515153"/>
          <a:ext cx="11386764" cy="771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2862">
                  <a:extLst>
                    <a:ext uri="{9D8B030D-6E8A-4147-A177-3AD203B41FA5}">
                      <a16:colId xmlns:a16="http://schemas.microsoft.com/office/drawing/2014/main" val="4006330953"/>
                    </a:ext>
                  </a:extLst>
                </a:gridCol>
                <a:gridCol w="3752041">
                  <a:extLst>
                    <a:ext uri="{9D8B030D-6E8A-4147-A177-3AD203B41FA5}">
                      <a16:colId xmlns:a16="http://schemas.microsoft.com/office/drawing/2014/main" val="3171205439"/>
                    </a:ext>
                  </a:extLst>
                </a:gridCol>
                <a:gridCol w="1934678">
                  <a:extLst>
                    <a:ext uri="{9D8B030D-6E8A-4147-A177-3AD203B41FA5}">
                      <a16:colId xmlns:a16="http://schemas.microsoft.com/office/drawing/2014/main" val="1719821568"/>
                    </a:ext>
                  </a:extLst>
                </a:gridCol>
                <a:gridCol w="2127183">
                  <a:extLst>
                    <a:ext uri="{9D8B030D-6E8A-4147-A177-3AD203B41FA5}">
                      <a16:colId xmlns:a16="http://schemas.microsoft.com/office/drawing/2014/main" val="1184321547"/>
                    </a:ext>
                  </a:extLst>
                </a:gridCol>
              </a:tblGrid>
              <a:tr h="771661">
                <a:tc>
                  <a:txBody>
                    <a:bodyPr/>
                    <a:lstStyle/>
                    <a:p>
                      <a:r>
                        <a:rPr lang="ru-RU" dirty="0" smtClean="0"/>
                        <a:t>Федеральный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Региональный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Муниципальный </a:t>
                      </a:r>
                    </a:p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Образовательная организация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87379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039245"/>
              </p:ext>
            </p:extLst>
          </p:nvPr>
        </p:nvGraphicFramePr>
        <p:xfrm>
          <a:off x="500436" y="2343068"/>
          <a:ext cx="11386766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8560">
                  <a:extLst>
                    <a:ext uri="{9D8B030D-6E8A-4147-A177-3AD203B41FA5}">
                      <a16:colId xmlns:a16="http://schemas.microsoft.com/office/drawing/2014/main" val="2840708836"/>
                    </a:ext>
                  </a:extLst>
                </a:gridCol>
                <a:gridCol w="3776345">
                  <a:extLst>
                    <a:ext uri="{9D8B030D-6E8A-4147-A177-3AD203B41FA5}">
                      <a16:colId xmlns:a16="http://schemas.microsoft.com/office/drawing/2014/main" val="1762641460"/>
                    </a:ext>
                  </a:extLst>
                </a:gridCol>
                <a:gridCol w="1944303">
                  <a:extLst>
                    <a:ext uri="{9D8B030D-6E8A-4147-A177-3AD203B41FA5}">
                      <a16:colId xmlns:a16="http://schemas.microsoft.com/office/drawing/2014/main" val="3350332472"/>
                    </a:ext>
                  </a:extLst>
                </a:gridCol>
                <a:gridCol w="2117558">
                  <a:extLst>
                    <a:ext uri="{9D8B030D-6E8A-4147-A177-3AD203B41FA5}">
                      <a16:colId xmlns:a16="http://schemas.microsoft.com/office/drawing/2014/main" val="1567711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Приняты поправки в закон 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«Об образовании»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Создана рабочая группа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сайте создан информационный ресурс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27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Издан приказ </a:t>
                      </a:r>
                    </a:p>
                    <a:p>
                      <a:r>
                        <a:rPr lang="ru-RU" b="0" dirty="0" err="1" smtClean="0"/>
                        <a:t>Минпросвещения</a:t>
                      </a:r>
                      <a:r>
                        <a:rPr lang="ru-RU" b="0" dirty="0" smtClean="0"/>
                        <a:t> России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Утверждён перечень информационных систем.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702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Создана федеральная</a:t>
                      </a:r>
                      <a:r>
                        <a:rPr lang="ru-RU" b="0" baseline="0" dirty="0" smtClean="0"/>
                        <a:t> </a:t>
                      </a:r>
                    </a:p>
                    <a:p>
                      <a:r>
                        <a:rPr lang="ru-RU" b="0" baseline="0" dirty="0" smtClean="0"/>
                        <a:t>«Горячая линия»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Создана региональная «Горячая линия»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8788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b="0" dirty="0" smtClean="0"/>
                        <a:t>Ведётся работа по формированию </a:t>
                      </a:r>
                    </a:p>
                    <a:p>
                      <a:r>
                        <a:rPr lang="ru-RU" b="0" dirty="0" smtClean="0"/>
                        <a:t>номенклатуры дел школы</a:t>
                      </a:r>
                    </a:p>
                    <a:p>
                      <a:r>
                        <a:rPr lang="ru-RU" b="0" dirty="0" smtClean="0"/>
                        <a:t> и педагогов всех уровней образования……</a:t>
                      </a:r>
                      <a:endParaRPr lang="ru-RU" b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Направлены письма с рекомендациями о согласовании запросов о привлечении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пед.работников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к непрофильным мероприятиям 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с Министерством просвещения России …..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799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21.08. - 31.08.2023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Выполнение планов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Контроль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Оценка эффективности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440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1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2930</TotalTime>
  <Words>749</Words>
  <Application>Microsoft Office PowerPoint</Application>
  <PresentationFormat>Широкоэкранный</PresentationFormat>
  <Paragraphs>175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Calibri</vt:lpstr>
      <vt:lpstr>inherit</vt:lpstr>
      <vt:lpstr>PT Sans</vt:lpstr>
      <vt:lpstr>Times New Roman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Михеева</dc:creator>
  <cp:lastModifiedBy>Ольга Касимова</cp:lastModifiedBy>
  <cp:revision>288</cp:revision>
  <cp:lastPrinted>2021-10-22T06:33:23Z</cp:lastPrinted>
  <dcterms:created xsi:type="dcterms:W3CDTF">2020-08-14T07:22:54Z</dcterms:created>
  <dcterms:modified xsi:type="dcterms:W3CDTF">2023-08-10T13:10:00Z</dcterms:modified>
</cp:coreProperties>
</file>