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8" r:id="rId4"/>
    <p:sldId id="272" r:id="rId5"/>
    <p:sldId id="277" r:id="rId6"/>
    <p:sldId id="269" r:id="rId7"/>
    <p:sldId id="266" r:id="rId8"/>
    <p:sldId id="280" r:id="rId9"/>
    <p:sldId id="281" r:id="rId10"/>
    <p:sldId id="275" r:id="rId11"/>
    <p:sldId id="276" r:id="rId12"/>
    <p:sldId id="279" r:id="rId13"/>
    <p:sldId id="274" r:id="rId14"/>
    <p:sldId id="271" r:id="rId15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12C4-A868-4BA7-920F-06D277219129}" type="datetimeFigureOut">
              <a:rPr lang="ru-RU" smtClean="0"/>
              <a:t>16.08.2023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3777-58B7-44EA-9070-6F9B1EBA0C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2922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12C4-A868-4BA7-920F-06D277219129}" type="datetimeFigureOut">
              <a:rPr lang="ru-RU" smtClean="0"/>
              <a:t>16.08.2023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3777-58B7-44EA-9070-6F9B1EBA0C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359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12C4-A868-4BA7-920F-06D277219129}" type="datetimeFigureOut">
              <a:rPr lang="ru-RU" smtClean="0"/>
              <a:t>16.08.2023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3777-58B7-44EA-9070-6F9B1EBA0C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88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12C4-A868-4BA7-920F-06D277219129}" type="datetimeFigureOut">
              <a:rPr lang="ru-RU" smtClean="0"/>
              <a:t>16.08.2023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3777-58B7-44EA-9070-6F9B1EBA0C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01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12C4-A868-4BA7-920F-06D277219129}" type="datetimeFigureOut">
              <a:rPr lang="ru-RU" smtClean="0"/>
              <a:t>16.08.2023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3777-58B7-44EA-9070-6F9B1EBA0C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21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12C4-A868-4BA7-920F-06D277219129}" type="datetimeFigureOut">
              <a:rPr lang="ru-RU" smtClean="0"/>
              <a:t>16.08.2023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3777-58B7-44EA-9070-6F9B1EBA0C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14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12C4-A868-4BA7-920F-06D277219129}" type="datetimeFigureOut">
              <a:rPr lang="ru-RU" smtClean="0"/>
              <a:t>16.08.2023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3777-58B7-44EA-9070-6F9B1EBA0C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60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12C4-A868-4BA7-920F-06D277219129}" type="datetimeFigureOut">
              <a:rPr lang="ru-RU" smtClean="0"/>
              <a:t>16.08.2023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3777-58B7-44EA-9070-6F9B1EBA0C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81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12C4-A868-4BA7-920F-06D277219129}" type="datetimeFigureOut">
              <a:rPr lang="ru-RU" smtClean="0"/>
              <a:t>16.08.2023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3777-58B7-44EA-9070-6F9B1EBA0C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93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12C4-A868-4BA7-920F-06D277219129}" type="datetimeFigureOut">
              <a:rPr lang="ru-RU" smtClean="0"/>
              <a:t>16.08.2023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3777-58B7-44EA-9070-6F9B1EBA0C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70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12C4-A868-4BA7-920F-06D277219129}" type="datetimeFigureOut">
              <a:rPr lang="ru-RU" smtClean="0"/>
              <a:t>16.08.2023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3777-58B7-44EA-9070-6F9B1EBA0C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76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412C4-A868-4BA7-920F-06D277219129}" type="datetimeFigureOut">
              <a:rPr lang="ru-RU" smtClean="0"/>
              <a:t>16.08.2023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83777-58B7-44EA-9070-6F9B1EBA0C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76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.churkina@edu-penza.r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документационной нагрузки на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(опыт Пензенской области)</a:t>
            </a:r>
            <a:b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256" y="3984170"/>
            <a:ext cx="7739743" cy="1273629"/>
          </a:xfrm>
        </p:spPr>
        <p:txBody>
          <a:bodyPr>
            <a:normAutofit fontScale="85000" lnSpcReduction="20000"/>
          </a:bodyPr>
          <a:lstStyle/>
          <a:p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</a:t>
            </a:r>
          </a:p>
          <a:p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надзору и контролю в сфере образования Министерства образования Пензенской области</a:t>
            </a:r>
          </a:p>
          <a:p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Ю.М. Чуркина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319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35890" y="6085542"/>
            <a:ext cx="1045945" cy="91921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433137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20888" y="79023"/>
            <a:ext cx="9894711" cy="139982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 мониторингов и запросов в общеобразовательные организации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1190" y="1478844"/>
            <a:ext cx="2384854" cy="1501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Министерство образования Пензенской области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26932" y="1478844"/>
            <a:ext cx="2178756" cy="1501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Региональные, муниципальные организации и центры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51055" y="3160887"/>
            <a:ext cx="2178756" cy="1478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Военный комиссариат по Пензенской области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05609" y="3237087"/>
            <a:ext cx="2133600" cy="1478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МЧС по Пензенской области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24978" y="1478844"/>
            <a:ext cx="2133600" cy="1501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Роспотребнадзор по Пензенской области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61056" y="3206043"/>
            <a:ext cx="2305122" cy="1433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УМВД России по Пензенской области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177868" y="1478844"/>
            <a:ext cx="2167465" cy="1501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Прокуратура Пензенской области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177868" y="3237087"/>
            <a:ext cx="2167465" cy="1478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Иные органы исполнительной власти Пензенской области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64267" y="5780742"/>
            <a:ext cx="821831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Межведомственная рабочая группа</a:t>
            </a:r>
            <a:endParaRPr lang="ru-RU" sz="2400" dirty="0"/>
          </a:p>
        </p:txBody>
      </p:sp>
      <p:sp>
        <p:nvSpPr>
          <p:cNvPr id="16" name="Правая фигурная скобка 15"/>
          <p:cNvSpPr/>
          <p:nvPr/>
        </p:nvSpPr>
        <p:spPr>
          <a:xfrm rot="5400000">
            <a:off x="5697547" y="-98259"/>
            <a:ext cx="684018" cy="10611557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565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46055" y="5938787"/>
            <a:ext cx="1045945" cy="91921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433137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258" y="365126"/>
            <a:ext cx="10657114" cy="927451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Пензенской области «О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межведомственной рабочей группе по реализации пилотного проекта, направленного на снижение документарной нагрузки на педагогических работников Пензенской области»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258" y="1749779"/>
            <a:ext cx="5363431" cy="44271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межведомственной рабочей группы: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Министерства образования Пензенской области, прокуратуры области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иных органов исполнительной власти Пензенской области и территориальных подразделений федеральных органов исполнительной власти,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ГАОУ ДПО «Институт регионального развития Пензенской области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общеобразовательных организаций Пензенской области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689" y="1591733"/>
            <a:ext cx="5384799" cy="58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76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46055" y="5938787"/>
            <a:ext cx="1045945" cy="91921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433137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90222" y="530578"/>
            <a:ext cx="9725378" cy="116011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на пути снижения бюрократической нагрузки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2499" y="3064978"/>
            <a:ext cx="4763911" cy="1114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управленческой логистики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7333" y="1772356"/>
            <a:ext cx="4797777" cy="1069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внутри- и межведомственной интеграции информационных систем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9511" y="4402667"/>
            <a:ext cx="5023556" cy="10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единообразия муниципальных и внутришкольных систем оценки качества образования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92800" y="5779910"/>
            <a:ext cx="4921956" cy="1078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правовой грамотности руководителей образовательных организаций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638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46055" y="5938787"/>
            <a:ext cx="1045945" cy="91921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433137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37" y="-298896"/>
            <a:ext cx="11928196" cy="745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89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1931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775" y="4304714"/>
            <a:ext cx="5519224" cy="1913206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надзору и контролю в сфере образования Министерства образования Пензенской области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Ю.М.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Чуркина</a:t>
            </a:r>
          </a:p>
          <a:p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j.churkina@edu-penza.ru</a:t>
            </a:r>
            <a:endParaRPr lang="en-US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8 8412 325712</a:t>
            </a:r>
          </a:p>
          <a:p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44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46055" y="5938787"/>
            <a:ext cx="1045945" cy="91921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433137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задачи по снижению бюрократической нагрузки педагогических работников общеобразовательных организаций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082330"/>
              </p:ext>
            </p:extLst>
          </p:nvPr>
        </p:nvGraphicFramePr>
        <p:xfrm>
          <a:off x="1676400" y="1371600"/>
          <a:ext cx="10556853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6853">
                  <a:extLst>
                    <a:ext uri="{9D8B030D-6E8A-4147-A177-3AD203B41FA5}">
                      <a16:colId xmlns:a16="http://schemas.microsoft.com/office/drawing/2014/main" val="3731519114"/>
                    </a:ext>
                  </a:extLst>
                </a:gridCol>
              </a:tblGrid>
              <a:tr h="967154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о нормах законодательства, регулирующих объем документарной нагрузки на учителей</a:t>
                      </a:r>
                    </a:p>
                    <a:p>
                      <a:pPr algn="just"/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801165"/>
                  </a:ext>
                </a:extLst>
              </a:tr>
              <a:tr h="126023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 ответственных лиц за организацию работы по направлению запросов в общеобразовательные организации и осуществление контроля за объемом документарной нагрузки. </a:t>
                      </a:r>
                    </a:p>
                    <a:p>
                      <a:pPr algn="just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697377"/>
                  </a:ext>
                </a:extLst>
              </a:tr>
              <a:tr h="2139462"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Внедрение в практику работы структурного подразделения Министерства образования Пензенской области, осуществляющего переданные полномочия Российской Федерации в сфере образования, контрольных (надзорных) и профилактических мероприятий, мер правового, организационного, информационного характера, направленных на соблюдение контролируемыми лицами допустимой документационной нагрузки педагогических работников, в рамках осуществления федерального  государственного контроля (надзора) в сфере образования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668046"/>
                  </a:ext>
                </a:extLst>
              </a:tr>
              <a:tr h="967154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Доработка региональных информационных систем в сфере образования с учетом принимаемых мер по снижению бюрократической нагрузки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образовательные организации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55781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31572" y="2090448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14212" y="1690688"/>
            <a:ext cx="4621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21229" y="2656115"/>
            <a:ext cx="4860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14211" y="4127303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 rot="10800000" flipH="1" flipV="1">
            <a:off x="1271337" y="5973761"/>
            <a:ext cx="4463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8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46055" y="5938787"/>
            <a:ext cx="1045945" cy="91921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433137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 обеспечению снижения бюрократической нагрузки педагогических работников общеобразовательных организаций в Пензенской области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185324"/>
              </p:ext>
            </p:extLst>
          </p:nvPr>
        </p:nvGraphicFramePr>
        <p:xfrm>
          <a:off x="433137" y="1690688"/>
          <a:ext cx="11758863" cy="5089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3157">
                  <a:extLst>
                    <a:ext uri="{9D8B030D-6E8A-4147-A177-3AD203B41FA5}">
                      <a16:colId xmlns:a16="http://schemas.microsoft.com/office/drawing/2014/main" val="499732354"/>
                    </a:ext>
                  </a:extLst>
                </a:gridCol>
                <a:gridCol w="2799729">
                  <a:extLst>
                    <a:ext uri="{9D8B030D-6E8A-4147-A177-3AD203B41FA5}">
                      <a16:colId xmlns:a16="http://schemas.microsoft.com/office/drawing/2014/main" val="2442290346"/>
                    </a:ext>
                  </a:extLst>
                </a:gridCol>
                <a:gridCol w="2522663">
                  <a:extLst>
                    <a:ext uri="{9D8B030D-6E8A-4147-A177-3AD203B41FA5}">
                      <a16:colId xmlns:a16="http://schemas.microsoft.com/office/drawing/2014/main" val="3199106921"/>
                    </a:ext>
                  </a:extLst>
                </a:gridCol>
                <a:gridCol w="3113314">
                  <a:extLst>
                    <a:ext uri="{9D8B030D-6E8A-4147-A177-3AD203B41FA5}">
                      <a16:colId xmlns:a16="http://schemas.microsoft.com/office/drawing/2014/main" val="333386744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Задача 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Задача 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Задача 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Задача 4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401629"/>
                  </a:ext>
                </a:extLst>
              </a:tr>
              <a:tr h="1038065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Подготовка и распространение комментариев о содержании новых НПА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Распорядительный акт Министерства образования Пензенской области об определении ответственных лиц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НПА</a:t>
                      </a:r>
                      <a:r>
                        <a:rPr lang="ru-RU" sz="1400" baseline="0" dirty="0" smtClean="0"/>
                        <a:t> и инструктивно-методические материалы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Разграничение сферы ответственности по вносимой и используемой информации в системе «Электронная система образования Пензенской области»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258955"/>
                  </a:ext>
                </a:extLst>
              </a:tr>
              <a:tr h="12292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Создание «Горячей линии»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Сопровождение «Горячей линии»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Доработка модуля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«Мониторинг системы образования» в системе «Электронная система образования Пензенской области»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598611"/>
                  </a:ext>
                </a:extLst>
              </a:tr>
              <a:tr h="1015501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Практико-ориентированные семинары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Профилактические визиты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074096"/>
                  </a:ext>
                </a:extLst>
              </a:tr>
              <a:tr h="12292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Совещания</a:t>
                      </a:r>
                      <a:r>
                        <a:rPr lang="ru-RU" sz="1400" baseline="0" dirty="0" smtClean="0"/>
                        <a:t> ОМС, осуществляющих управление в сфере образования, руководителей общеобразовательных организаций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Объявление предостережений, организация контроля за их выполнением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114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3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46055" y="5938787"/>
            <a:ext cx="1045945" cy="91921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433137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956" y="1825625"/>
            <a:ext cx="4222044" cy="5032374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263489" cy="1325563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Пензенской области «О возложении ответственности на должностных лиц Министерства образования Пензенской области за исполнением Федерального закона от 29.12.2012 №273-ФЗ «Об образовании в Российской Федерации»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(частей 6.1 и 6.2 статьи 47)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131757" cy="5032374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Возложена персональная ответственность за организацию работы по направлению Министерством исходящей корреспонденции (запросов, информационных материалов) в общеобразовательные организации на первого заместителя Министра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Возложена персональная ответственность за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обоснованность подготовленной исходящей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корреспонденции (запросов, информационных материалов) в общеобразовательные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на руководителей структурных подразделений Министерства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Возложена персональная ответственность за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государственного контроля (надзора) в сфере образования за соблюдением обязательных требований, установленных ч. 6.1 ст. 47 273-ФЗ на начальника Управления по надзору и контролю в сфере образования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567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46055" y="5938787"/>
            <a:ext cx="1045945" cy="91921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433137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956" y="1825625"/>
            <a:ext cx="4222044" cy="5032374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28511" y="180068"/>
            <a:ext cx="11263489" cy="1325563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Пензенской области «О возложении ответственности на должностных лиц Министерства образования Пензенской области за исполнением Федерального закона от 29.12.2012 №273-ФЗ «Об образовании в Российской Федерации»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(частей 6.1 и 6.2 статьи 47)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131757" cy="503237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Общеобразовательным организациям предписано обеспечить подготовку документации педагогическими работниками в строгом соответствии с приказом Минпросвещения России от 21.07.2022 № 582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 местного самоуправления, осуществляющим управление в сфере образования, рекомендовано рассмотреть вопрос об установлении персональной ответственности руководителей общеобразовательных организаций за выполнение норм, установленных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Минпросвещения России от 21.07.2022 №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Возложена персональная ответственность за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доступа педагогических работников, осуществляющих реализацию основных образовательных программ, к оформлению документов в модуле «Электронная школа» Электронной системы образования Пензенской области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строгом соответствии с приказом Минпросвещения России от 21.07.2022 №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582 на ректора ГАОУ ДПО «Институт регионального развития Пензенской области»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182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46055" y="5938787"/>
            <a:ext cx="1045945" cy="91921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433137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5496">
            <a:off x="1265564" y="697638"/>
            <a:ext cx="3960813" cy="568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203">
            <a:off x="7041797" y="519943"/>
            <a:ext cx="4156075" cy="578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035" y="487538"/>
            <a:ext cx="4392612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71057" y="4288970"/>
            <a:ext cx="8066313" cy="2417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2.34. Подготовка исчерпывающего перечня документации при реализации основных общеобразовательных программ: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рабочей программы учебного предмета, учебного курса (в том числе урочной деятельности), учебного модуля;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журнала учета успеваемости;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журнала внеурочной деятельности (для педагогических работников, осуществляющих внеурочную деятельность).</a:t>
            </a:r>
          </a:p>
        </p:txBody>
      </p:sp>
    </p:spTree>
    <p:extLst>
      <p:ext uri="{BB962C8B-B14F-4D97-AF65-F5344CB8AC3E}">
        <p14:creationId xmlns:p14="http://schemas.microsoft.com/office/powerpoint/2010/main" val="48562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5" y="264575"/>
            <a:ext cx="4220308" cy="591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947" y="782442"/>
            <a:ext cx="4094309" cy="5744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76" y="2505662"/>
            <a:ext cx="3513810" cy="4296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823" y="837175"/>
            <a:ext cx="3981450" cy="5690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7743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2" y="147003"/>
            <a:ext cx="4178104" cy="6239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33" y="361743"/>
            <a:ext cx="4097020" cy="58102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211561"/>
              </p:ext>
            </p:extLst>
          </p:nvPr>
        </p:nvGraphicFramePr>
        <p:xfrm>
          <a:off x="3650153" y="1439863"/>
          <a:ext cx="4186238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6" imgW="5829257" imgH="7543568" progId="Acrobat.Document.DC">
                  <p:embed/>
                </p:oleObj>
              </mc:Choice>
              <mc:Fallback>
                <p:oleObj name="Acrobat Document" r:id="rId6" imgW="5829257" imgH="7543568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50153" y="1439863"/>
                        <a:ext cx="4186238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7294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46055" y="5938787"/>
            <a:ext cx="1045945" cy="91921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433137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соблюдением обязательных требований (Мониторинг безопасности)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1366" y="1994045"/>
            <a:ext cx="2588271" cy="18692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214552" y="2019993"/>
            <a:ext cx="2801389" cy="18204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фактического состояния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87397" y="3362177"/>
            <a:ext cx="4004603" cy="168812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Управленческие решения по определению корректирующего воздействия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4152" y="4403188"/>
            <a:ext cx="2605485" cy="175846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состояния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62509" y="4403187"/>
            <a:ext cx="2813539" cy="175846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прогнозируемого состояния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312942" y="2871091"/>
            <a:ext cx="886263" cy="351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углом вверх 11"/>
          <p:cNvSpPr/>
          <p:nvPr/>
        </p:nvSpPr>
        <p:spPr>
          <a:xfrm flipV="1">
            <a:off x="7082445" y="2759824"/>
            <a:ext cx="3057378" cy="58739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углом вверх 12"/>
          <p:cNvSpPr/>
          <p:nvPr/>
        </p:nvSpPr>
        <p:spPr>
          <a:xfrm>
            <a:off x="7139352" y="5043648"/>
            <a:ext cx="2975319" cy="68190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312942" y="5247249"/>
            <a:ext cx="886263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688123" y="3863245"/>
            <a:ext cx="351691" cy="539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875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745</Words>
  <Application>Microsoft Office PowerPoint</Application>
  <PresentationFormat>Широкоэкранный</PresentationFormat>
  <Paragraphs>76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Adobe Acrobat Document</vt:lpstr>
      <vt:lpstr>Снижение документационной нагрузки на педагогических работников (опыт Пензенской области) </vt:lpstr>
      <vt:lpstr>Региональные задачи по снижению бюрократической нагрузки педагогических работников общеобразовательных организаций </vt:lpstr>
      <vt:lpstr>Меры по обеспечению снижения бюрократической нагрузки педагогических работников общеобразовательных организаций в Пензенской области</vt:lpstr>
      <vt:lpstr>Приказ Министерства образования Пензенской области «О возложении ответственности на должностных лиц Министерства образования Пензенской области за исполнением Федерального закона от 29.12.2012 №273-ФЗ «Об образовании в Российской Федерации» (частей 6.1 и 6.2 статьи 47)</vt:lpstr>
      <vt:lpstr>Приказ Министерства образования Пензенской области «О возложении ответственности на должностных лиц Министерства образования Пензенской области за исполнением Федерального закона от 29.12.2012 №273-ФЗ «Об образовании в Российской Федерации» (частей 6.1 и 6.2 статьи 47)</vt:lpstr>
      <vt:lpstr>Презентация PowerPoint</vt:lpstr>
      <vt:lpstr>Презентация PowerPoint</vt:lpstr>
      <vt:lpstr>Презентация PowerPoint</vt:lpstr>
      <vt:lpstr>Наблюдение за соблюдением обязательных требований (Мониторинг безопасности)</vt:lpstr>
      <vt:lpstr>Аудит мониторингов и запросов в общеобразовательные организации</vt:lpstr>
      <vt:lpstr>Приказ Министерства образования Пензенской области «О межведомственной рабочей группе по реализации пилотного проекта, направленного на снижение документарной нагрузки на педагогических работников Пензенской области»</vt:lpstr>
      <vt:lpstr>Проблемы на пути снижения бюрократической нагрузки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217</dc:creator>
  <cp:lastModifiedBy>Юлия Чуркина</cp:lastModifiedBy>
  <cp:revision>104</cp:revision>
  <cp:lastPrinted>2023-03-01T13:52:07Z</cp:lastPrinted>
  <dcterms:created xsi:type="dcterms:W3CDTF">2021-05-12T11:41:58Z</dcterms:created>
  <dcterms:modified xsi:type="dcterms:W3CDTF">2023-08-16T13:54:12Z</dcterms:modified>
</cp:coreProperties>
</file>