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9" r:id="rId2"/>
    <p:sldId id="460" r:id="rId3"/>
    <p:sldId id="449" r:id="rId4"/>
    <p:sldId id="450" r:id="rId5"/>
    <p:sldId id="448" r:id="rId6"/>
    <p:sldId id="451" r:id="rId7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6600"/>
    <a:srgbClr val="339933"/>
    <a:srgbClr val="DDE9F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>
      <p:cViewPr varScale="1">
        <p:scale>
          <a:sx n="115" d="100"/>
          <a:sy n="115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9" y="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C26D-140D-4EE4-99AB-55B3807A83F1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9" y="6457413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ED5DF-287A-486C-AD03-7DAB1D711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7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7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12E7-FADA-4C8A-9E26-B1946B85DBD2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593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4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7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590-688B-4960-8543-32F676D74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00113" y="744538"/>
            <a:ext cx="4960937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86B70E-C795-4460-8DD8-1EC3C2487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264-0D34-4E3C-9B7A-890EF423AC36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CFC7-B41E-451E-9E35-B1316B40119A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74E9-0039-4989-8FAE-8A35B400B40D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235016" y="91802"/>
            <a:ext cx="988813" cy="113767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0" tIns="32631" rIns="65260" bIns="32631" rtlCol="0" anchor="ctr"/>
          <a:lstStyle/>
          <a:p>
            <a:pPr algn="ctr"/>
            <a:endParaRPr lang="ru-RU" sz="1286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350697" y="0"/>
            <a:ext cx="988813" cy="113767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0" tIns="32631" rIns="65260" bIns="32631" rtlCol="0" anchor="ctr"/>
          <a:lstStyle/>
          <a:p>
            <a:pPr algn="ctr"/>
            <a:endParaRPr lang="ru-RU" sz="1286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5" y="13"/>
            <a:ext cx="644386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0" tIns="32631" rIns="65260" bIns="32631" rtlCol="0" anchor="ctr"/>
          <a:lstStyle/>
          <a:p>
            <a:pPr algn="ctr"/>
            <a:endParaRPr lang="ru-RU" sz="1286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71" y="241492"/>
            <a:ext cx="511442" cy="6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9CAE-7B97-4808-8F16-60BB9F8A5959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CA1F-E827-4ACA-84B3-79BC004A4315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F50E-4B6F-49E7-BA29-261603BE7B2C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04C4-3F34-4301-9887-72ABF1B0E8EE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EB4F-6348-428B-A042-3B81C51AEA56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D2CF-BFE0-4FF3-B0C2-697F8D9C3F66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053-8863-465B-B108-0124D8E0E1EF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B398-1555-4B84-A5B1-B0A485EBD72C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F80D-CFF8-41B4-9475-4E43AF476723}" type="datetime1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0D9D-3034-455E-B90D-885A7FE3B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НОВАЯ МОДЕЛЬ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КОНТРОЛЯ </a:t>
            </a:r>
            <a:b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ОЦЕНКИ КАЧЕСТВА ОБРАЗОВАНИЯ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66" b="16000"/>
          <a:stretch/>
        </p:blipFill>
        <p:spPr>
          <a:xfrm>
            <a:off x="0" y="2204864"/>
            <a:ext cx="9144000" cy="3528392"/>
          </a:xfrm>
          <a:prstGeom prst="rect">
            <a:avLst/>
          </a:prstGeom>
        </p:spPr>
      </p:pic>
      <p:pic>
        <p:nvPicPr>
          <p:cNvPr id="7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498" y="44624"/>
            <a:ext cx="762014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/>
          <a:srcRect t="4000" b="81333"/>
          <a:stretch/>
        </p:blipFill>
        <p:spPr>
          <a:xfrm>
            <a:off x="0" y="5733256"/>
            <a:ext cx="9144000" cy="79208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2"/>
          <a:srcRect t="84000" b="3698"/>
          <a:stretch/>
        </p:blipFill>
        <p:spPr>
          <a:xfrm>
            <a:off x="0" y="1540535"/>
            <a:ext cx="9144000" cy="6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819296" y="548680"/>
            <a:ext cx="7655271" cy="62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9" tIns="34285" rIns="68569" bIns="34285" rtlCol="0" anchor="t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СРОКИ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ПРОВЕДЕНИЯ </a:t>
            </a:r>
            <a:r>
              <a:rPr lang="ru-RU" b="1" cap="all" dirty="0">
                <a:solidFill>
                  <a:srgbClr val="FF0000"/>
                </a:solidFill>
                <a:latin typeface="Bookman Old Style" pitchFamily="18" charset="0"/>
              </a:rPr>
              <a:t>аккредитационного </a:t>
            </a:r>
            <a:r>
              <a:rPr lang="ru-RU" b="1" cap="all" dirty="0" smtClean="0">
                <a:solidFill>
                  <a:srgbClr val="FF0000"/>
                </a:solidFill>
                <a:latin typeface="Bookman Old Style" pitchFamily="18" charset="0"/>
              </a:rPr>
              <a:t>мониторинга</a:t>
            </a:r>
            <a:endParaRPr lang="ru-RU" sz="1715" b="1" dirty="0">
              <a:solidFill>
                <a:srgbClr val="423D6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2617" y="2420888"/>
            <a:ext cx="78315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23D67"/>
                </a:solidFill>
              </a:rPr>
              <a:t>б) обработка информации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до 25 января </a:t>
            </a:r>
            <a:r>
              <a:rPr lang="ru-RU" b="1" dirty="0" smtClean="0">
                <a:solidFill>
                  <a:srgbClr val="FF0000"/>
                </a:solidFill>
              </a:rPr>
              <a:t>2024 года</a:t>
            </a:r>
            <a:r>
              <a:rPr lang="ru-RU" dirty="0">
                <a:solidFill>
                  <a:srgbClr val="423D67"/>
                </a:solidFill>
              </a:rPr>
              <a:t>;</a:t>
            </a:r>
          </a:p>
          <a:p>
            <a:pPr algn="just"/>
            <a:r>
              <a:rPr lang="ru-RU" b="1" dirty="0">
                <a:solidFill>
                  <a:srgbClr val="423D67"/>
                </a:solidFill>
              </a:rPr>
              <a:t>в) подготовка Итогового отчёта – </a:t>
            </a:r>
            <a:r>
              <a:rPr lang="ru-RU" b="1" dirty="0">
                <a:solidFill>
                  <a:srgbClr val="FF0000"/>
                </a:solidFill>
              </a:rPr>
              <a:t>до 15 марта </a:t>
            </a:r>
            <a:r>
              <a:rPr lang="ru-RU" b="1" dirty="0" smtClean="0">
                <a:solidFill>
                  <a:srgbClr val="FF0000"/>
                </a:solidFill>
              </a:rPr>
              <a:t>2024 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386897" y="2632452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sp>
        <p:nvSpPr>
          <p:cNvPr id="23" name="Прямоугольник 22"/>
          <p:cNvSpPr/>
          <p:nvPr/>
        </p:nvSpPr>
        <p:spPr>
          <a:xfrm>
            <a:off x="862617" y="3429000"/>
            <a:ext cx="781381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b="1" dirty="0">
                <a:solidFill>
                  <a:srgbClr val="423D67"/>
                </a:solidFill>
              </a:rPr>
              <a:t>г</a:t>
            </a:r>
            <a:r>
              <a:rPr lang="ru-RU" b="1" dirty="0">
                <a:solidFill>
                  <a:srgbClr val="423D67"/>
                </a:solidFill>
              </a:rPr>
              <a:t>) направление </a:t>
            </a:r>
            <a:r>
              <a:rPr lang="ru-RU" dirty="0">
                <a:solidFill>
                  <a:srgbClr val="423D67"/>
                </a:solidFill>
              </a:rPr>
              <a:t>Федеральной службой по надзору в сфере образования и науки подготовленного </a:t>
            </a:r>
            <a:r>
              <a:rPr lang="ru-RU" b="1" dirty="0">
                <a:solidFill>
                  <a:srgbClr val="423D67"/>
                </a:solidFill>
              </a:rPr>
              <a:t>Итогового отчёта </a:t>
            </a:r>
            <a:r>
              <a:rPr lang="ru-RU" dirty="0">
                <a:solidFill>
                  <a:srgbClr val="423D67"/>
                </a:solidFill>
              </a:rPr>
              <a:t>в Министерство просвещения Российской Федерации и Министерство науки и высшего образования Российской Федерации – </a:t>
            </a:r>
            <a:r>
              <a:rPr lang="ru-RU" b="1" dirty="0">
                <a:solidFill>
                  <a:srgbClr val="FF0000"/>
                </a:solidFill>
              </a:rPr>
              <a:t>до 20 марта </a:t>
            </a:r>
            <a:r>
              <a:rPr lang="ru-RU" b="1" dirty="0" smtClean="0">
                <a:solidFill>
                  <a:srgbClr val="FF0000"/>
                </a:solidFill>
              </a:rPr>
              <a:t>2024 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388340" y="3856588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sp>
        <p:nvSpPr>
          <p:cNvPr id="34" name="Прямоугольник 33"/>
          <p:cNvSpPr/>
          <p:nvPr/>
        </p:nvSpPr>
        <p:spPr>
          <a:xfrm>
            <a:off x="862617" y="4941168"/>
            <a:ext cx="781580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b="1" dirty="0">
                <a:solidFill>
                  <a:srgbClr val="423D67"/>
                </a:solidFill>
              </a:rPr>
              <a:t>д) подготовка рекомендаций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до 1 мая</a:t>
            </a:r>
            <a:r>
              <a:rPr lang="ru-RU" dirty="0">
                <a:solidFill>
                  <a:srgbClr val="423D67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2024 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  <a:p>
            <a:pPr algn="just"/>
            <a:r>
              <a:rPr lang="ru-RU" b="1" dirty="0">
                <a:solidFill>
                  <a:srgbClr val="423D67"/>
                </a:solidFill>
              </a:rPr>
              <a:t>е) размещение Итогового отчёта на официальных сайтах </a:t>
            </a:r>
            <a:r>
              <a:rPr lang="ru-RU" dirty="0">
                <a:solidFill>
                  <a:srgbClr val="423D67"/>
                </a:solidFill>
              </a:rPr>
              <a:t>Федеральной службы по надзору в сфере образования и науки, Министерства просвещения Российской Федерации </a:t>
            </a:r>
            <a:r>
              <a:rPr lang="ru-RU" b="1" dirty="0">
                <a:solidFill>
                  <a:srgbClr val="423D67"/>
                </a:solidFill>
              </a:rPr>
              <a:t>в сети «Интернет»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до 1 июня 2024 </a:t>
            </a:r>
            <a:r>
              <a:rPr lang="ru-RU" b="1" dirty="0" smtClean="0">
                <a:solidFill>
                  <a:srgbClr val="FF0000"/>
                </a:solidFill>
              </a:rPr>
              <a:t>года</a:t>
            </a:r>
            <a:r>
              <a:rPr lang="ru-RU" dirty="0">
                <a:solidFill>
                  <a:srgbClr val="423D67"/>
                </a:solidFill>
              </a:rPr>
              <a:t>.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391425" y="5224740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08928" y="2204711"/>
            <a:ext cx="7867506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836115" y="3237505"/>
            <a:ext cx="7840319" cy="1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01008" y="4725144"/>
            <a:ext cx="7824185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1007" y="6237312"/>
            <a:ext cx="7824185" cy="0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69996" y="1772816"/>
            <a:ext cx="78241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b="1" dirty="0">
                <a:solidFill>
                  <a:srgbClr val="423D67"/>
                </a:solidFill>
              </a:rPr>
              <a:t>а</a:t>
            </a:r>
            <a:r>
              <a:rPr lang="ru-RU" b="1" dirty="0">
                <a:solidFill>
                  <a:srgbClr val="423D67"/>
                </a:solidFill>
              </a:rPr>
              <a:t>) сбор информации </a:t>
            </a:r>
            <a:r>
              <a:rPr lang="ru-RU" dirty="0">
                <a:solidFill>
                  <a:srgbClr val="423D67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с 1 сентября по </a:t>
            </a:r>
            <a:r>
              <a:rPr lang="ru-RU" b="1" dirty="0" smtClean="0">
                <a:solidFill>
                  <a:srgbClr val="FF0000"/>
                </a:solidFill>
              </a:rPr>
              <a:t>1 декабря </a:t>
            </a:r>
            <a:r>
              <a:rPr lang="ru-RU" b="1" dirty="0">
                <a:solidFill>
                  <a:srgbClr val="FF0000"/>
                </a:solidFill>
              </a:rPr>
              <a:t>2023 </a:t>
            </a:r>
            <a:r>
              <a:rPr lang="ru-RU" b="1" dirty="0" smtClean="0">
                <a:solidFill>
                  <a:srgbClr val="FF0000"/>
                </a:solidFill>
              </a:rPr>
              <a:t>года</a:t>
            </a:r>
            <a:r>
              <a:rPr lang="ru-RU" dirty="0" smtClean="0">
                <a:solidFill>
                  <a:srgbClr val="423D67"/>
                </a:solidFill>
              </a:rPr>
              <a:t>;</a:t>
            </a:r>
            <a:endParaRPr lang="ru-RU" dirty="0">
              <a:solidFill>
                <a:srgbClr val="423D67"/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78522" y="1912066"/>
            <a:ext cx="431741" cy="153242"/>
          </a:xfrm>
          <a:prstGeom prst="triangle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9" rIns="68578" bIns="34289" rtlCol="0" anchor="ctr"/>
          <a:lstStyle/>
          <a:p>
            <a:pPr algn="ctr"/>
            <a:endParaRPr lang="ru-RU" sz="1072"/>
          </a:p>
        </p:txBody>
      </p:sp>
      <p:pic>
        <p:nvPicPr>
          <p:cNvPr id="18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8316" y="194061"/>
            <a:ext cx="756236" cy="714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260648"/>
            <a:ext cx="76807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Аккредитационный</a:t>
            </a:r>
            <a:r>
              <a:rPr lang="ru-RU" b="1" dirty="0" smtClean="0">
                <a:solidFill>
                  <a:srgbClr val="FF0000"/>
                </a:solidFill>
              </a:rPr>
              <a:t> мониторинг </a:t>
            </a:r>
            <a:r>
              <a:rPr lang="ru-RU" b="1" dirty="0"/>
              <a:t>проводится </a:t>
            </a:r>
            <a:r>
              <a:rPr lang="ru-RU" b="1" dirty="0" err="1" smtClean="0"/>
              <a:t>Рособрнадзором</a:t>
            </a:r>
            <a:r>
              <a:rPr lang="ru-RU" b="1" dirty="0" smtClean="0"/>
              <a:t> </a:t>
            </a:r>
            <a:r>
              <a:rPr lang="ru-RU" b="1" dirty="0"/>
              <a:t>с</a:t>
            </a:r>
            <a:r>
              <a:rPr lang="ru-RU" b="1" dirty="0" smtClean="0"/>
              <a:t> 01.09.2023.</a:t>
            </a:r>
          </a:p>
          <a:p>
            <a:pPr algn="just"/>
            <a:endParaRPr lang="ru-RU" b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Аккредитационный</a:t>
            </a:r>
            <a:r>
              <a:rPr lang="ru-RU" b="1" dirty="0" smtClean="0">
                <a:solidFill>
                  <a:srgbClr val="FF0000"/>
                </a:solidFill>
              </a:rPr>
              <a:t> мониторинг </a:t>
            </a:r>
            <a:r>
              <a:rPr lang="ru-RU" b="1" dirty="0" smtClean="0"/>
              <a:t>проводится 1 раз в 3 года.</a:t>
            </a:r>
          </a:p>
          <a:p>
            <a:pPr algn="just"/>
            <a:endParaRPr lang="ru-RU" b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Процедура, сроки проведения АМ, показатели АМ и методика их расчёта </a:t>
            </a:r>
            <a:r>
              <a:rPr lang="ru-RU" b="1" dirty="0"/>
              <a:t>установлены приказом </a:t>
            </a:r>
            <a:r>
              <a:rPr lang="ru-RU" b="1" dirty="0" err="1"/>
              <a:t>Рособрнадзора</a:t>
            </a:r>
            <a:r>
              <a:rPr lang="ru-RU" b="1" dirty="0"/>
              <a:t>,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России, </a:t>
            </a:r>
            <a:r>
              <a:rPr lang="ru-RU" b="1" dirty="0" err="1"/>
              <a:t>Минобрнауки</a:t>
            </a:r>
            <a:r>
              <a:rPr lang="ru-RU" b="1" dirty="0"/>
              <a:t> России от 24.04.2023 № </a:t>
            </a:r>
            <a:r>
              <a:rPr lang="ru-RU" b="1" dirty="0" smtClean="0"/>
              <a:t>660/306/448. 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FF0000"/>
                </a:solidFill>
              </a:rPr>
              <a:t>Аккредитационному</a:t>
            </a:r>
            <a:r>
              <a:rPr lang="ru-RU" b="1" dirty="0" smtClean="0">
                <a:solidFill>
                  <a:srgbClr val="FF0000"/>
                </a:solidFill>
              </a:rPr>
              <a:t> мониторингу подлежат </a:t>
            </a:r>
            <a:r>
              <a:rPr lang="ru-RU" b="1" dirty="0" smtClean="0"/>
              <a:t>все образовательные организации </a:t>
            </a:r>
            <a:r>
              <a:rPr lang="ru-RU" b="1" dirty="0" smtClean="0">
                <a:solidFill>
                  <a:srgbClr val="FF0000"/>
                </a:solidFill>
              </a:rPr>
              <a:t>по образовательным программ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88" y="1124744"/>
            <a:ext cx="3962400" cy="5400600"/>
          </a:xfrm>
          <a:prstGeom prst="rect">
            <a:avLst/>
          </a:prstGeom>
        </p:spPr>
      </p:pic>
      <p:pic>
        <p:nvPicPr>
          <p:cNvPr id="9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136" y="0"/>
            <a:ext cx="775109" cy="7324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485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188641"/>
            <a:ext cx="76087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790544"/>
            <a:ext cx="838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Сроки внесения сведений в ИС ГА </a:t>
            </a:r>
            <a:r>
              <a:rPr lang="ru-RU" b="1" dirty="0" smtClean="0"/>
              <a:t>для прохождения аккредитационного мониторинга </a:t>
            </a:r>
            <a:r>
              <a:rPr lang="ru-RU" b="1" dirty="0" smtClean="0">
                <a:solidFill>
                  <a:srgbClr val="FF0000"/>
                </a:solidFill>
              </a:rPr>
              <a:t>в Ульяновской области</a:t>
            </a:r>
            <a:r>
              <a:rPr lang="ru-RU" b="1" dirty="0" smtClean="0"/>
              <a:t>:</a:t>
            </a:r>
          </a:p>
          <a:p>
            <a:pPr lvl="0" algn="ctr"/>
            <a:endParaRPr lang="ru-RU" sz="800" b="1" dirty="0" smtClean="0"/>
          </a:p>
          <a:p>
            <a:pPr lvl="0" algn="ctr"/>
            <a:r>
              <a:rPr lang="ru-RU" sz="2600" b="1" dirty="0">
                <a:solidFill>
                  <a:srgbClr val="FF0000"/>
                </a:solidFill>
              </a:rPr>
              <a:t>с</a:t>
            </a:r>
            <a:r>
              <a:rPr lang="ru-RU" sz="2600" b="1" dirty="0" smtClean="0">
                <a:solidFill>
                  <a:srgbClr val="FF0000"/>
                </a:solidFill>
              </a:rPr>
              <a:t> 06.11.2023-19.11.2023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74467"/>
            <a:ext cx="3672408" cy="4725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33" y="1997317"/>
            <a:ext cx="3744416" cy="4754061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83568" y="3429000"/>
            <a:ext cx="1512168" cy="5760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797152"/>
            <a:ext cx="1296144" cy="2160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367" y="3340418"/>
            <a:ext cx="1362935" cy="389083"/>
          </a:xfrm>
          <a:prstGeom prst="rect">
            <a:avLst/>
          </a:prstGeom>
        </p:spPr>
      </p:pic>
      <p:pic>
        <p:nvPicPr>
          <p:cNvPr id="14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8424" y="94181"/>
            <a:ext cx="755576" cy="713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543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188640"/>
            <a:ext cx="76807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36712"/>
            <a:ext cx="858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ОБРАЗОВАТЕЛЬНЫХ УЧРЕЖДЕНИЙ </a:t>
            </a:r>
          </a:p>
          <a:p>
            <a:pPr algn="ctr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 АККРЕДИТАЦИОННОМУ МОНИТОИНГУ: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700808"/>
            <a:ext cx="8583487" cy="4405793"/>
          </a:xfrm>
          <a:prstGeom prst="rect">
            <a:avLst/>
          </a:prstGeom>
          <a:noFill/>
        </p:spPr>
        <p:txBody>
          <a:bodyPr wrap="square" lIns="95985" tIns="47992" rIns="95985" bIns="47992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1. Подготовить </a:t>
            </a:r>
            <a:r>
              <a:rPr lang="ru-RU" sz="2000" b="1" dirty="0"/>
              <a:t>приказы:</a:t>
            </a:r>
          </a:p>
          <a:p>
            <a:pPr algn="just"/>
            <a:r>
              <a:rPr lang="ru-RU" sz="2000" b="1" dirty="0" smtClean="0"/>
              <a:t>    - </a:t>
            </a:r>
            <a:r>
              <a:rPr lang="ru-RU" sz="2000" b="1" dirty="0"/>
              <a:t>о назначении ответственных за участие ОО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аккредитационном</a:t>
            </a:r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b="1" dirty="0"/>
              <a:t>мониторинге;</a:t>
            </a:r>
          </a:p>
          <a:p>
            <a:pPr algn="just"/>
            <a:r>
              <a:rPr lang="ru-RU" sz="2000" b="1" dirty="0" smtClean="0"/>
              <a:t>    - </a:t>
            </a:r>
            <a:r>
              <a:rPr lang="ru-RU" sz="2000" b="1" dirty="0"/>
              <a:t>о назначении ответственных за </a:t>
            </a:r>
            <a:r>
              <a:rPr lang="ru-RU" sz="2000" b="1" dirty="0" smtClean="0"/>
              <a:t>актуализацию информации </a:t>
            </a:r>
            <a:r>
              <a:rPr lang="ru-RU" sz="2000" b="1" dirty="0"/>
              <a:t>на </a:t>
            </a:r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сайте ОО;</a:t>
            </a:r>
          </a:p>
          <a:p>
            <a:pPr algn="just"/>
            <a:r>
              <a:rPr lang="ru-RU" sz="2000" b="1" dirty="0" smtClean="0"/>
              <a:t>    </a:t>
            </a:r>
            <a:r>
              <a:rPr lang="ru-RU" sz="2000" b="1" dirty="0"/>
              <a:t>- о назначении ответственных специалистов, которые будут </a:t>
            </a:r>
            <a:r>
              <a:rPr lang="ru-RU" sz="2000" b="1" dirty="0" smtClean="0"/>
              <a:t>вносить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b="1" dirty="0"/>
              <a:t>данные </a:t>
            </a:r>
            <a:r>
              <a:rPr lang="ru-RU" sz="2000" b="1" dirty="0" smtClean="0"/>
              <a:t>по показателям </a:t>
            </a:r>
            <a:r>
              <a:rPr lang="ru-RU" sz="2000" b="1" dirty="0"/>
              <a:t>мониторинга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>
                <a:solidFill>
                  <a:srgbClr val="FF0000"/>
                </a:solidFill>
              </a:rPr>
              <a:t>. И</a:t>
            </a:r>
            <a:r>
              <a:rPr lang="ru-RU" sz="2000" b="1" dirty="0" smtClean="0">
                <a:solidFill>
                  <a:srgbClr val="FF0000"/>
                </a:solidFill>
              </a:rPr>
              <a:t>зучить</a:t>
            </a:r>
            <a:r>
              <a:rPr lang="ru-RU" sz="2000" b="1" dirty="0" smtClean="0"/>
              <a:t> </a:t>
            </a:r>
            <a:r>
              <a:rPr lang="ru-RU" sz="2000" b="1" dirty="0"/>
              <a:t>методику </a:t>
            </a:r>
            <a:r>
              <a:rPr lang="ru-RU" sz="2000" b="1" dirty="0" smtClean="0"/>
              <a:t>расчета </a:t>
            </a:r>
            <a:r>
              <a:rPr lang="ru-RU" sz="2000" b="1" dirty="0" err="1" smtClean="0"/>
              <a:t>аккредитационных</a:t>
            </a:r>
            <a:r>
              <a:rPr lang="ru-RU" sz="2000" b="1" dirty="0" smtClean="0"/>
              <a:t> </a:t>
            </a:r>
            <a:r>
              <a:rPr lang="ru-RU" sz="2000" b="1" dirty="0"/>
              <a:t>показателей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4. Проверить</a:t>
            </a:r>
            <a:r>
              <a:rPr lang="ru-RU" sz="2000" b="1" dirty="0"/>
              <a:t> наличие информации и данных </a:t>
            </a:r>
            <a:r>
              <a:rPr lang="ru-RU" sz="2000" b="1" dirty="0" smtClean="0"/>
              <a:t>по показателям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r>
              <a:rPr lang="ru-RU" sz="2000" b="1" dirty="0"/>
              <a:t>аккредитационного мониторинга (</a:t>
            </a:r>
            <a:r>
              <a:rPr lang="ru-RU" sz="2000" b="1" dirty="0" smtClean="0"/>
              <a:t>чек-листы </a:t>
            </a:r>
            <a:r>
              <a:rPr lang="ru-RU" sz="2000" b="1" dirty="0"/>
              <a:t>готовности</a:t>
            </a:r>
            <a:r>
              <a:rPr lang="ru-RU" sz="2000" b="1" dirty="0" smtClean="0"/>
              <a:t>).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5. </a:t>
            </a:r>
            <a:r>
              <a:rPr lang="ru-RU" sz="2000" b="1" dirty="0" smtClean="0">
                <a:solidFill>
                  <a:srgbClr val="FF0000"/>
                </a:solidFill>
              </a:rPr>
              <a:t>Актуализировать</a:t>
            </a:r>
            <a:r>
              <a:rPr lang="ru-RU" sz="2000" b="1" dirty="0" smtClean="0"/>
              <a:t> информацию на сайте ОО.</a:t>
            </a:r>
            <a:endParaRPr lang="ru-RU" sz="2000" i="1" dirty="0"/>
          </a:p>
        </p:txBody>
      </p:sp>
      <p:pic>
        <p:nvPicPr>
          <p:cNvPr id="9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626" y="44277"/>
            <a:ext cx="757157" cy="715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914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0" y="990599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990599"/>
            <a:ext cx="8458200" cy="42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447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693" y="76079"/>
            <a:ext cx="76692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АККРЕДИТАЦИОННЫЙ МОНИТОРИНГ  ОБРАЗОВАТЕЛЬНЫХ ПРОГРАММ  В 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2023  ГОДУ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32450"/>
            <a:ext cx="8731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49"/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КООРДИНАЦИЯ  </a:t>
            </a: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ПРОЦЕДУРЫ ПРОВЕДЕНИЯ                                            </a:t>
            </a:r>
            <a:r>
              <a:rPr lang="ru-RU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АККРЕДИТАЦИОННОГО </a:t>
            </a: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381000" y="1505010"/>
            <a:ext cx="8139906" cy="2356038"/>
          </a:xfrm>
          <a:custGeom>
            <a:avLst/>
            <a:gdLst>
              <a:gd name="connsiteX0" fmla="*/ 0 w 2781490"/>
              <a:gd name="connsiteY0" fmla="*/ 0 h 1351359"/>
              <a:gd name="connsiteX1" fmla="*/ 2781490 w 2781490"/>
              <a:gd name="connsiteY1" fmla="*/ 0 h 1351359"/>
              <a:gd name="connsiteX2" fmla="*/ 2781490 w 2781490"/>
              <a:gd name="connsiteY2" fmla="*/ 1351359 h 1351359"/>
              <a:gd name="connsiteX3" fmla="*/ 0 w 2781490"/>
              <a:gd name="connsiteY3" fmla="*/ 1351359 h 1351359"/>
              <a:gd name="connsiteX4" fmla="*/ 0 w 2781490"/>
              <a:gd name="connsiteY4" fmla="*/ 0 h 135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490" h="1351359">
                <a:moveTo>
                  <a:pt x="0" y="0"/>
                </a:moveTo>
                <a:lnTo>
                  <a:pt x="2781490" y="0"/>
                </a:lnTo>
                <a:lnTo>
                  <a:pt x="2781490" y="1351359"/>
                </a:lnTo>
                <a:lnTo>
                  <a:pt x="0" y="1351359"/>
                </a:lnTo>
                <a:lnTo>
                  <a:pt x="0" y="0"/>
                </a:lnTo>
                <a:close/>
              </a:path>
            </a:pathLst>
          </a:custGeom>
          <a:solidFill>
            <a:srgbClr val="CDCDEB"/>
          </a:solidFill>
          <a:ln>
            <a:solidFill>
              <a:srgbClr val="54BFFA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Региональный координатор: </a:t>
            </a:r>
            <a:r>
              <a:rPr lang="ru-RU" sz="2400" b="1" dirty="0" smtClean="0">
                <a:solidFill>
                  <a:schemeClr val="tx1"/>
                </a:solidFill>
              </a:rPr>
              <a:t>Агишева Елена Владимировна, н</a:t>
            </a:r>
            <a:r>
              <a:rPr lang="ru-RU" sz="2400" b="1" kern="1200" dirty="0" smtClean="0">
                <a:solidFill>
                  <a:schemeClr val="tx1"/>
                </a:solidFill>
              </a:rPr>
              <a:t>ачальник отдела лиц-я и ГА тел. </a:t>
            </a:r>
            <a:r>
              <a:rPr lang="ru-RU" sz="2400" b="1" dirty="0" smtClean="0">
                <a:solidFill>
                  <a:schemeClr val="tx1"/>
                </a:solidFill>
              </a:rPr>
              <a:t>63-04-04 доб.320,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b="1" dirty="0" smtClean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Помощник регионального координатора: </a:t>
            </a:r>
            <a:r>
              <a:rPr lang="ru-RU" sz="2400" b="1" dirty="0" smtClean="0">
                <a:solidFill>
                  <a:schemeClr val="tx1"/>
                </a:solidFill>
              </a:rPr>
              <a:t>Миронова Галина Владимировна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ведущий консультант </a:t>
            </a:r>
            <a:r>
              <a:rPr lang="ru-RU" sz="2400" b="1" dirty="0">
                <a:solidFill>
                  <a:schemeClr val="tx1"/>
                </a:solidFill>
              </a:rPr>
              <a:t>отдела лиц-я и ГА тел. 63-04-04 </a:t>
            </a:r>
            <a:r>
              <a:rPr lang="ru-RU" sz="2400" b="1" dirty="0" smtClean="0">
                <a:solidFill>
                  <a:schemeClr val="tx1"/>
                </a:solidFill>
              </a:rPr>
              <a:t>доб.321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</a:rPr>
              <a:t>регионального координатора:</a:t>
            </a:r>
            <a:endParaRPr lang="ru-RU" sz="2000" dirty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КОНСУЛЬТИРОВАНИЕ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сотрудников ОО по вопросам мониторинга;</a:t>
            </a:r>
          </a:p>
          <a:p>
            <a:pPr lvl="0" algn="just"/>
            <a:r>
              <a:rPr lang="ru-RU" sz="2000" b="1" dirty="0">
                <a:solidFill>
                  <a:srgbClr val="FF0000"/>
                </a:solidFill>
              </a:rPr>
              <a:t>2 . КОНТРОЛЬ</a:t>
            </a:r>
            <a:r>
              <a:rPr lang="ru-RU" sz="2000" b="1" dirty="0">
                <a:solidFill>
                  <a:prstClr val="black"/>
                </a:solidFill>
              </a:rPr>
              <a:t> за своевременным внесением данных ОО в ИС ГА </a:t>
            </a:r>
            <a:endParaRPr lang="ru-RU" sz="3200" b="1" dirty="0">
              <a:solidFill>
                <a:srgbClr val="FF0000"/>
              </a:solidFill>
            </a:endParaRPr>
          </a:p>
          <a:p>
            <a:pPr lvl="0" algn="just"/>
            <a:r>
              <a:rPr lang="ru-RU" sz="3200" b="1" dirty="0">
                <a:solidFill>
                  <a:srgbClr val="FF0000"/>
                </a:solidFill>
              </a:rPr>
              <a:t>!!! </a:t>
            </a:r>
            <a:r>
              <a:rPr lang="ru-RU" sz="2000" b="1" dirty="0">
                <a:solidFill>
                  <a:prstClr val="black"/>
                </a:solidFill>
              </a:rPr>
              <a:t>С целью информационной поддержки для </a:t>
            </a:r>
            <a:r>
              <a:rPr lang="ru-RU" sz="2000" b="1" u="sng" dirty="0">
                <a:solidFill>
                  <a:prstClr val="black"/>
                </a:solidFill>
              </a:rPr>
              <a:t>профессиональных образовательных учреждений</a:t>
            </a:r>
            <a:r>
              <a:rPr lang="ru-RU" sz="2000" b="1" dirty="0">
                <a:solidFill>
                  <a:prstClr val="black"/>
                </a:solidFill>
              </a:rPr>
              <a:t>, Министерством создан </a:t>
            </a:r>
            <a:r>
              <a:rPr lang="ru-RU" sz="2000" b="1" dirty="0">
                <a:solidFill>
                  <a:srgbClr val="FF0000"/>
                </a:solidFill>
              </a:rPr>
              <a:t>чат «</a:t>
            </a:r>
            <a:r>
              <a:rPr lang="ru-RU" sz="2000" b="1" dirty="0" err="1" smtClean="0">
                <a:solidFill>
                  <a:srgbClr val="FF0000"/>
                </a:solidFill>
              </a:rPr>
              <a:t>СПО_Аккредмониторинг</a:t>
            </a:r>
            <a:r>
              <a:rPr lang="ru-RU" sz="2000" b="1" dirty="0" smtClean="0">
                <a:solidFill>
                  <a:srgbClr val="FF0000"/>
                </a:solidFill>
              </a:rPr>
              <a:t>», </a:t>
            </a:r>
            <a:r>
              <a:rPr lang="ru-RU" sz="2000" b="1" dirty="0">
                <a:solidFill>
                  <a:prstClr val="black"/>
                </a:solidFill>
              </a:rPr>
              <a:t>задача которого состоит в оперативном получении помощи со стороны регионального координатора, обмене информацией о ходе внесения информации в ИС ГА. </a:t>
            </a:r>
            <a:endParaRPr lang="ru-RU" sz="2400" b="1" kern="12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chemeClr val="tx1"/>
              </a:solidFill>
            </a:endParaRPr>
          </a:p>
        </p:txBody>
      </p:sp>
      <p:pic>
        <p:nvPicPr>
          <p:cNvPr id="24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8478" y="28852"/>
            <a:ext cx="759321" cy="717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62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/>
      <a:lstStyle>
        <a:defPPr algn="r">
          <a:spcBef>
            <a:spcPct val="0"/>
          </a:spcBef>
          <a:buFontTx/>
          <a:buNone/>
          <a:defRPr sz="2800" i="1" dirty="0">
            <a:solidFill>
              <a:srgbClr val="002060"/>
            </a:solidFill>
            <a:latin typeface="PT Astra Serif" panose="020A0603040505020204" pitchFamily="18" charset="-52"/>
            <a:ea typeface="PT Astra Serif" panose="020A0603040505020204" pitchFamily="18" charset="-5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409</Words>
  <Application>Microsoft Office PowerPoint</Application>
  <PresentationFormat>Экран (4:3)</PresentationFormat>
  <Paragraphs>55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Wingdings</vt:lpstr>
      <vt:lpstr>Тема Office</vt:lpstr>
      <vt:lpstr>НОВАЯ МОДЕЛЬ КОНТРОЛЯ  ОЦЕНКИ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Витушкина</dc:creator>
  <cp:lastModifiedBy>User</cp:lastModifiedBy>
  <cp:revision>637</cp:revision>
  <cp:lastPrinted>2023-10-04T07:44:53Z</cp:lastPrinted>
  <dcterms:created xsi:type="dcterms:W3CDTF">2020-12-01T05:01:00Z</dcterms:created>
  <dcterms:modified xsi:type="dcterms:W3CDTF">2023-10-04T07:47:07Z</dcterms:modified>
</cp:coreProperties>
</file>